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7f93f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7f93f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7f93f0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7f93f0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57f93f0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57f93f0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7f93f0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7f93f0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7f93f02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7f93f02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7f93f0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7f93f0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</a:t>
            </a:r>
            <a:r>
              <a:rPr b="1" lang="en" sz="2000"/>
              <a:t>while </a:t>
            </a:r>
            <a:r>
              <a:rPr lang="en" sz="2000"/>
              <a:t>loop is usually used to repeatedly execute a statement/block of statements as long as a given condition is TRUE (nonzero).</a:t>
            </a:r>
            <a:endParaRPr sz="2000"/>
          </a:p>
          <a:p>
            <a:pPr indent="-355600" lvl="0" marL="4572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Syntax:</a:t>
            </a:r>
            <a:endParaRPr sz="20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while (condition)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// body statements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While Loop</a:t>
            </a:r>
            <a:r>
              <a:rPr lang="en" sz="4000"/>
              <a:t> Statements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Flowchart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697230" rtl="0" algn="l">
              <a:lnSpc>
                <a:spcPct val="115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75" y="1452800"/>
            <a:ext cx="7968250" cy="325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Order of operations</a:t>
            </a:r>
            <a:endParaRPr sz="4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</a:t>
            </a:r>
            <a:r>
              <a:rPr b="1" lang="en" sz="1900"/>
              <a:t>condition </a:t>
            </a:r>
            <a:r>
              <a:rPr lang="en" sz="1900"/>
              <a:t>is evaluated. The </a:t>
            </a:r>
            <a:r>
              <a:rPr b="1" lang="en" sz="1900"/>
              <a:t>condition </a:t>
            </a:r>
            <a:r>
              <a:rPr lang="en" sz="1900"/>
              <a:t>may be a direct integer value, a variable, or an expression.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Any nonzero value is considered TRUE.</a:t>
            </a:r>
            <a:endParaRPr sz="1900"/>
          </a:p>
          <a:p>
            <a:pPr indent="-349250" lvl="1" marL="914400" rtl="0" algn="l">
              <a:spcBef>
                <a:spcPts val="60"/>
              </a:spcBef>
              <a:spcAft>
                <a:spcPts val="0"/>
              </a:spcAft>
              <a:buSzPts val="1900"/>
              <a:buFont typeface="Noto Sans Symbols"/>
              <a:buAutoNum type="alphaLcPeriod"/>
            </a:pPr>
            <a:r>
              <a:rPr lang="en" sz="1900"/>
              <a:t>If the </a:t>
            </a:r>
            <a:r>
              <a:rPr b="1" lang="en" sz="1900"/>
              <a:t>condition </a:t>
            </a:r>
            <a:r>
              <a:rPr lang="en" sz="1900"/>
              <a:t>contains a variable, the variable must be initiated before it is used.</a:t>
            </a:r>
            <a:endParaRPr sz="1900"/>
          </a:p>
          <a:p>
            <a:pPr indent="-349250" lvl="1" marL="914400" marR="451485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If the condition is TRUE, the statements within the loop will be executed including the update expression.</a:t>
            </a:r>
            <a:endParaRPr sz="1900"/>
          </a:p>
          <a:p>
            <a:pPr indent="-349250" lvl="1" marL="914400" marR="200025" rtl="0" algn="l">
              <a:lnSpc>
                <a:spcPct val="103750"/>
              </a:lnSpc>
              <a:spcBef>
                <a:spcPts val="20"/>
              </a:spcBef>
              <a:spcAft>
                <a:spcPts val="0"/>
              </a:spcAft>
              <a:buSzPts val="1900"/>
              <a:buFont typeface="Noto Sans Symbols"/>
              <a:buAutoNum type="alphaLcPeriod"/>
            </a:pPr>
            <a:r>
              <a:rPr lang="en" sz="1900"/>
              <a:t>If the condition is FALSE, the loop statements will not be executed. Program control jumps to the next statement after </a:t>
            </a:r>
            <a:r>
              <a:rPr b="1" lang="en" sz="1900"/>
              <a:t>while </a:t>
            </a:r>
            <a:r>
              <a:rPr lang="en" sz="1900"/>
              <a:t>loop.</a:t>
            </a:r>
            <a:endParaRPr sz="1900"/>
          </a:p>
          <a:p>
            <a:pPr indent="-349250" lvl="0" marL="457200" marR="376555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 condition is evaluated again. Step 2 is repeated until the condition becomes false or loop is terminated using break statement.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 While Loop</a:t>
            </a:r>
            <a:endParaRPr sz="40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170815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</a:t>
            </a:r>
            <a:r>
              <a:rPr b="1" lang="en" sz="2300"/>
              <a:t>do-while </a:t>
            </a:r>
            <a:r>
              <a:rPr lang="en" sz="2300"/>
              <a:t>loop is usually used to repeatedly execute a statement/block of statements as long as a given condition is TRUE (nonzero).</a:t>
            </a:r>
            <a:endParaRPr sz="2300"/>
          </a:p>
          <a:p>
            <a:pPr indent="-374650" lvl="0" marL="457200" marR="560705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</a:t>
            </a:r>
            <a:r>
              <a:rPr b="1" lang="en" sz="2300"/>
              <a:t>condition </a:t>
            </a:r>
            <a:r>
              <a:rPr lang="en" sz="2300"/>
              <a:t>is tested after execution of the </a:t>
            </a:r>
            <a:r>
              <a:rPr b="1" lang="en" sz="2300"/>
              <a:t>do-while </a:t>
            </a:r>
            <a:r>
              <a:rPr lang="en" sz="2300"/>
              <a:t>loop’s body</a:t>
            </a:r>
            <a:endParaRPr sz="2300"/>
          </a:p>
          <a:p>
            <a:pPr indent="-374650" lvl="1" marL="914400" marR="560705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 statement/block of statements within the </a:t>
            </a:r>
            <a:r>
              <a:rPr b="1" lang="en" sz="2300"/>
              <a:t>do-while </a:t>
            </a:r>
            <a:r>
              <a:rPr lang="en" sz="2300"/>
              <a:t>loop will be executed at least one time.</a:t>
            </a:r>
            <a:endParaRPr sz="2300"/>
          </a:p>
          <a:p>
            <a:pPr indent="-374650" lvl="0" marL="457200" marR="560705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Syntax:	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marR="560705" rtl="0" algn="l"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	// body statements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marR="560705" rtl="0" algn="l"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} while (condition);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Flowchart</a:t>
            </a:r>
            <a:endParaRPr sz="40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560705" rtl="0" algn="l">
              <a:spcBef>
                <a:spcPts val="7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938" y="1129450"/>
            <a:ext cx="3596113" cy="39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Order of Operations</a:t>
            </a:r>
            <a:endParaRPr sz="40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129450"/>
            <a:ext cx="8520600" cy="3905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Statements, including the update expression, within </a:t>
            </a:r>
            <a:r>
              <a:rPr b="1" lang="en" sz="2000">
                <a:solidFill>
                  <a:schemeClr val="dk1"/>
                </a:solidFill>
              </a:rPr>
              <a:t>do </a:t>
            </a:r>
            <a:r>
              <a:rPr lang="en" sz="2000">
                <a:solidFill>
                  <a:schemeClr val="dk1"/>
                </a:solidFill>
              </a:rPr>
              <a:t>block are executed.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condition </a:t>
            </a:r>
            <a:r>
              <a:rPr lang="en" sz="2000">
                <a:solidFill>
                  <a:schemeClr val="dk1"/>
                </a:solidFill>
              </a:rPr>
              <a:t>is evaluated. The </a:t>
            </a:r>
            <a:r>
              <a:rPr b="1" lang="en" sz="2000">
                <a:solidFill>
                  <a:schemeClr val="dk1"/>
                </a:solidFill>
              </a:rPr>
              <a:t>condition </a:t>
            </a:r>
            <a:r>
              <a:rPr lang="en" sz="2000">
                <a:solidFill>
                  <a:schemeClr val="dk1"/>
                </a:solidFill>
              </a:rPr>
              <a:t>may be a direct integer value, a variable, or an expression.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Any nonzero value is considered TRUE.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If the </a:t>
            </a:r>
            <a:r>
              <a:rPr b="1" lang="en" sz="2000">
                <a:solidFill>
                  <a:schemeClr val="dk1"/>
                </a:solidFill>
              </a:rPr>
              <a:t>condition </a:t>
            </a:r>
            <a:r>
              <a:rPr lang="en" sz="2000">
                <a:solidFill>
                  <a:schemeClr val="dk1"/>
                </a:solidFill>
              </a:rPr>
              <a:t>contains a variable, the variable must be initiated before it is used.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812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If the condition is TRUE, the statements within the loop will be executed again, including the update expression.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If the condition is FALSE, the program control jumps to the next statement after </a:t>
            </a:r>
            <a:r>
              <a:rPr b="1" lang="en" sz="2000">
                <a:solidFill>
                  <a:schemeClr val="dk1"/>
                </a:solidFill>
              </a:rPr>
              <a:t>do-while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loop.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