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DBDE7-B23B-4B2F-A7E2-0A9997018E2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570554-5B26-449A-94D9-C3FF9B10F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Waterfall method</a:t>
          </a:r>
        </a:p>
      </dgm:t>
    </dgm:pt>
    <dgm:pt modelId="{68D76975-9825-4768-BE8D-AF21E50FC09D}" type="parTrans" cxnId="{2585E426-2D12-4CA3-9CFA-56436582C13E}">
      <dgm:prSet/>
      <dgm:spPr/>
      <dgm:t>
        <a:bodyPr/>
        <a:lstStyle/>
        <a:p>
          <a:endParaRPr lang="en-US"/>
        </a:p>
      </dgm:t>
    </dgm:pt>
    <dgm:pt modelId="{A9708B05-3C55-4FA0-A0AD-451FBAEB30D4}" type="sibTrans" cxnId="{2585E426-2D12-4CA3-9CFA-56436582C13E}">
      <dgm:prSet/>
      <dgm:spPr/>
      <dgm:t>
        <a:bodyPr/>
        <a:lstStyle/>
        <a:p>
          <a:endParaRPr lang="en-US"/>
        </a:p>
      </dgm:t>
    </dgm:pt>
    <dgm:pt modelId="{37E39821-E63C-40B9-9D42-69B260D853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Agile method</a:t>
          </a:r>
        </a:p>
      </dgm:t>
    </dgm:pt>
    <dgm:pt modelId="{6E90CBA8-BC9C-4817-B109-DF24E8F33F81}" type="parTrans" cxnId="{C5CEF391-8D69-425A-94C2-EBF63B5161C1}">
      <dgm:prSet/>
      <dgm:spPr/>
      <dgm:t>
        <a:bodyPr/>
        <a:lstStyle/>
        <a:p>
          <a:endParaRPr lang="en-US"/>
        </a:p>
      </dgm:t>
    </dgm:pt>
    <dgm:pt modelId="{DB433A51-B9D1-46A6-93B9-F7C47060B8BC}" type="sibTrans" cxnId="{C5CEF391-8D69-425A-94C2-EBF63B5161C1}">
      <dgm:prSet/>
      <dgm:spPr/>
      <dgm:t>
        <a:bodyPr/>
        <a:lstStyle/>
        <a:p>
          <a:endParaRPr lang="en-US"/>
        </a:p>
      </dgm:t>
    </dgm:pt>
    <dgm:pt modelId="{7497F849-37A6-4BE6-BD1C-2748D9684B24}" type="pres">
      <dgm:prSet presAssocID="{137DBDE7-B23B-4B2F-A7E2-0A9997018E28}" presName="root" presStyleCnt="0">
        <dgm:presLayoutVars>
          <dgm:dir/>
          <dgm:resizeHandles val="exact"/>
        </dgm:presLayoutVars>
      </dgm:prSet>
      <dgm:spPr/>
    </dgm:pt>
    <dgm:pt modelId="{9682B1D7-4940-475F-BF52-D307C8C5D90D}" type="pres">
      <dgm:prSet presAssocID="{BD570554-5B26-449A-94D9-C3FF9B10FBCB}" presName="compNode" presStyleCnt="0"/>
      <dgm:spPr/>
    </dgm:pt>
    <dgm:pt modelId="{D54D6C44-3109-4488-8AD2-888BF545F441}" type="pres">
      <dgm:prSet presAssocID="{BD570554-5B26-449A-94D9-C3FF9B10FB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7F5772A9-8923-45ED-AFDC-DE30BC9E36C3}" type="pres">
      <dgm:prSet presAssocID="{BD570554-5B26-449A-94D9-C3FF9B10FBCB}" presName="spaceRect" presStyleCnt="0"/>
      <dgm:spPr/>
    </dgm:pt>
    <dgm:pt modelId="{632D1AF2-C4C8-4E22-9ADF-5FF28D573EC0}" type="pres">
      <dgm:prSet presAssocID="{BD570554-5B26-449A-94D9-C3FF9B10FBCB}" presName="textRect" presStyleLbl="revTx" presStyleIdx="0" presStyleCnt="2">
        <dgm:presLayoutVars>
          <dgm:chMax val="1"/>
          <dgm:chPref val="1"/>
        </dgm:presLayoutVars>
      </dgm:prSet>
      <dgm:spPr/>
    </dgm:pt>
    <dgm:pt modelId="{B0D896B2-2772-41C2-B4DC-2969449107A6}" type="pres">
      <dgm:prSet presAssocID="{A9708B05-3C55-4FA0-A0AD-451FBAEB30D4}" presName="sibTrans" presStyleCnt="0"/>
      <dgm:spPr/>
    </dgm:pt>
    <dgm:pt modelId="{B8731837-D2B8-4DA6-A6FA-2BB8B6A832D9}" type="pres">
      <dgm:prSet presAssocID="{37E39821-E63C-40B9-9D42-69B260D853C7}" presName="compNode" presStyleCnt="0"/>
      <dgm:spPr/>
    </dgm:pt>
    <dgm:pt modelId="{F8D62EBC-FE18-4014-A1B3-E1A0351CE399}" type="pres">
      <dgm:prSet presAssocID="{37E39821-E63C-40B9-9D42-69B260D853C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F73BD02-A15F-436C-B79B-6523B96C84DD}" type="pres">
      <dgm:prSet presAssocID="{37E39821-E63C-40B9-9D42-69B260D853C7}" presName="spaceRect" presStyleCnt="0"/>
      <dgm:spPr/>
    </dgm:pt>
    <dgm:pt modelId="{23B78CD3-5F92-4A33-8DE3-25480C422BAB}" type="pres">
      <dgm:prSet presAssocID="{37E39821-E63C-40B9-9D42-69B260D853C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585E426-2D12-4CA3-9CFA-56436582C13E}" srcId="{137DBDE7-B23B-4B2F-A7E2-0A9997018E28}" destId="{BD570554-5B26-449A-94D9-C3FF9B10FBCB}" srcOrd="0" destOrd="0" parTransId="{68D76975-9825-4768-BE8D-AF21E50FC09D}" sibTransId="{A9708B05-3C55-4FA0-A0AD-451FBAEB30D4}"/>
    <dgm:cxn modelId="{6FA78B3A-56FE-436F-9215-26AD2B477DA7}" type="presOf" srcId="{37E39821-E63C-40B9-9D42-69B260D853C7}" destId="{23B78CD3-5F92-4A33-8DE3-25480C422BAB}" srcOrd="0" destOrd="0" presId="urn:microsoft.com/office/officeart/2018/2/layout/IconLabelList"/>
    <dgm:cxn modelId="{F9E08079-CD2C-4D2D-90FE-BCF20CA79057}" type="presOf" srcId="{BD570554-5B26-449A-94D9-C3FF9B10FBCB}" destId="{632D1AF2-C4C8-4E22-9ADF-5FF28D573EC0}" srcOrd="0" destOrd="0" presId="urn:microsoft.com/office/officeart/2018/2/layout/IconLabelList"/>
    <dgm:cxn modelId="{C5CEF391-8D69-425A-94C2-EBF63B5161C1}" srcId="{137DBDE7-B23B-4B2F-A7E2-0A9997018E28}" destId="{37E39821-E63C-40B9-9D42-69B260D853C7}" srcOrd="1" destOrd="0" parTransId="{6E90CBA8-BC9C-4817-B109-DF24E8F33F81}" sibTransId="{DB433A51-B9D1-46A6-93B9-F7C47060B8BC}"/>
    <dgm:cxn modelId="{B2F6A0A6-DBE1-4688-97C3-501BDC508B08}" type="presOf" srcId="{137DBDE7-B23B-4B2F-A7E2-0A9997018E28}" destId="{7497F849-37A6-4BE6-BD1C-2748D9684B24}" srcOrd="0" destOrd="0" presId="urn:microsoft.com/office/officeart/2018/2/layout/IconLabelList"/>
    <dgm:cxn modelId="{BE5073BA-E3FB-4F07-838E-53D568DD09DD}" type="presParOf" srcId="{7497F849-37A6-4BE6-BD1C-2748D9684B24}" destId="{9682B1D7-4940-475F-BF52-D307C8C5D90D}" srcOrd="0" destOrd="0" presId="urn:microsoft.com/office/officeart/2018/2/layout/IconLabelList"/>
    <dgm:cxn modelId="{413115C9-9D84-49CB-9D6A-A9E224EAA737}" type="presParOf" srcId="{9682B1D7-4940-475F-BF52-D307C8C5D90D}" destId="{D54D6C44-3109-4488-8AD2-888BF545F441}" srcOrd="0" destOrd="0" presId="urn:microsoft.com/office/officeart/2018/2/layout/IconLabelList"/>
    <dgm:cxn modelId="{FD813AED-D6D6-45A2-AB6E-9C53D60078F4}" type="presParOf" srcId="{9682B1D7-4940-475F-BF52-D307C8C5D90D}" destId="{7F5772A9-8923-45ED-AFDC-DE30BC9E36C3}" srcOrd="1" destOrd="0" presId="urn:microsoft.com/office/officeart/2018/2/layout/IconLabelList"/>
    <dgm:cxn modelId="{8A813ED2-6681-4177-8007-D4B7F37F0468}" type="presParOf" srcId="{9682B1D7-4940-475F-BF52-D307C8C5D90D}" destId="{632D1AF2-C4C8-4E22-9ADF-5FF28D573EC0}" srcOrd="2" destOrd="0" presId="urn:microsoft.com/office/officeart/2018/2/layout/IconLabelList"/>
    <dgm:cxn modelId="{12B112DB-8B91-4AA6-A096-460E02478ED1}" type="presParOf" srcId="{7497F849-37A6-4BE6-BD1C-2748D9684B24}" destId="{B0D896B2-2772-41C2-B4DC-2969449107A6}" srcOrd="1" destOrd="0" presId="urn:microsoft.com/office/officeart/2018/2/layout/IconLabelList"/>
    <dgm:cxn modelId="{82913BBF-CA0B-489C-9650-0986D623B1DB}" type="presParOf" srcId="{7497F849-37A6-4BE6-BD1C-2748D9684B24}" destId="{B8731837-D2B8-4DA6-A6FA-2BB8B6A832D9}" srcOrd="2" destOrd="0" presId="urn:microsoft.com/office/officeart/2018/2/layout/IconLabelList"/>
    <dgm:cxn modelId="{EF50F8D2-7E51-4349-A8FC-8E947F9E494F}" type="presParOf" srcId="{B8731837-D2B8-4DA6-A6FA-2BB8B6A832D9}" destId="{F8D62EBC-FE18-4014-A1B3-E1A0351CE399}" srcOrd="0" destOrd="0" presId="urn:microsoft.com/office/officeart/2018/2/layout/IconLabelList"/>
    <dgm:cxn modelId="{15A5809C-71EA-4112-B1F5-3E33C6D180C0}" type="presParOf" srcId="{B8731837-D2B8-4DA6-A6FA-2BB8B6A832D9}" destId="{0F73BD02-A15F-436C-B79B-6523B96C84DD}" srcOrd="1" destOrd="0" presId="urn:microsoft.com/office/officeart/2018/2/layout/IconLabelList"/>
    <dgm:cxn modelId="{F83915A4-7517-4ADE-B5DD-8B53B8154CD9}" type="presParOf" srcId="{B8731837-D2B8-4DA6-A6FA-2BB8B6A832D9}" destId="{23B78CD3-5F92-4A33-8DE3-25480C422B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D6C44-3109-4488-8AD2-888BF545F441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D1AF2-C4C8-4E22-9ADF-5FF28D573EC0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Waterfall method</a:t>
          </a:r>
        </a:p>
      </dsp:txBody>
      <dsp:txXfrm>
        <a:off x="559800" y="3022743"/>
        <a:ext cx="4320000" cy="720000"/>
      </dsp:txXfrm>
    </dsp:sp>
    <dsp:sp modelId="{F8D62EBC-FE18-4014-A1B3-E1A0351CE399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78CD3-5F92-4A33-8DE3-25480C422BA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Agile method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0BB5-2352-2AE6-E3EE-27348CF6E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8AD4E-D368-0F90-B74D-85E8EAFDF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6F83-DA91-A8A1-B336-CE28E56C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C58-0AC5-A749-BE63-DC7D84EFF22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361E-ADCA-8E9A-1B81-E4953741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A0AF-5A9D-4AA2-1E42-A4843F56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095-33DA-BC4C-A6D7-27EA3876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E9C8-3FA0-06C1-8420-EDE2243F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5345F-C4FF-64AE-C915-95F0B7FC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91CF-E277-AA80-B55E-874D986B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C58-0AC5-A749-BE63-DC7D84EFF22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9171-FF48-7BF4-D787-F4722713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DFD7-876B-3074-7082-04A771C9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095-33DA-BC4C-A6D7-27EA3876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9AD87-E89E-762B-CD0A-BCA9E8D49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56354-0DA7-4ACA-D5B0-335CA3BD2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C840D-8A22-2BE2-D74B-A3D2AA60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C58-0AC5-A749-BE63-DC7D84EFF22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870FC-C46F-B465-CB0C-FA06674D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D22D-ED22-7E2E-8C4F-74FBEE7F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095-33DA-BC4C-A6D7-27EA3876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BC33-B6A6-F83C-4800-CA9AA119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4159-9CEC-4BFA-D99E-6D4009D53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4A95-47DC-0447-1EF4-F58F4217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C58-0AC5-A749-BE63-DC7D84EFF22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27EC-0853-C13F-1735-7BF3C042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85FC-015C-BC5E-63A0-27AB720D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095-33DA-BC4C-A6D7-27EA3876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9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38B5-324A-4476-2724-DC216B7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FA98E-98AF-4A38-7CE2-DCD313C6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B852-C87C-9ABE-993E-3DE5F0EF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C58-0AC5-A749-BE63-DC7D84EFF22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A521-C657-2D65-7483-78D52732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ACECC-3BDA-71E2-BB34-5D1FD63A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095-33DA-BC4C-A6D7-27EA3876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FE3F-FFE5-799F-7B47-443135B8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340A-6051-9E60-F05B-8DE1B3EFC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8FA58-F870-1D57-8D73-6BC47CE36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38C5B-0105-E837-A737-0B7AC883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C58-0AC5-A749-BE63-DC7D84EFF22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06D7-D628-9BD8-D382-D55D7B8A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C988D-50C5-8D55-6437-616E9D84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095-33DA-BC4C-A6D7-27EA3876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83FD-035B-D480-5333-F584031A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4B79-8AEE-F506-2AC4-7B2E080D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4D42E-BC99-7AE6-381E-E076CA8EA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AFB50-55C8-9CCA-BCE7-F43871657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A55FC-E5C3-FD7A-86F6-72266C8CB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ACC32-9248-42F1-4276-F58EEA10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C58-0AC5-A749-BE63-DC7D84EFF22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C3F45-EE9F-4C62-1764-A6A0058C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93CD4-7FED-ED6D-E218-956B0E91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095-33DA-BC4C-A6D7-27EA3876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4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EFCE-8D6D-14C5-20F9-D25352ED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59936-B9A7-C36A-1285-798D4F37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C58-0AC5-A749-BE63-DC7D84EFF22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D169D-36E0-4D15-E9DE-9330D448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A3202-D080-F7FB-11E6-5A2BE03B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095-33DA-BC4C-A6D7-27EA3876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0D35D-FC4E-D4D7-0D34-EDFC5D96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C58-0AC5-A749-BE63-DC7D84EFF22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97ED1-9C0F-4B53-5C37-B31F86F7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A93EE-8403-0AE0-F60E-7D04B8D6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095-33DA-BC4C-A6D7-27EA3876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C94A-0B20-B805-1229-4F9E135D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3358-6458-27BB-A962-31ACA5F6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9F16C-2A48-7F7D-EDB9-D35216E2A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5F61C-939E-2DC1-2320-72A1DC62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C58-0AC5-A749-BE63-DC7D84EFF22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6700-9A0B-A107-24C9-D8586756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76BF1-285F-57D5-7172-9C9046BF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095-33DA-BC4C-A6D7-27EA3876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7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9B1E-E878-150C-2D54-F64250CE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E2247-07F2-C965-7C9A-263D1A80D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6B9BF-29A8-34FB-C312-276E7351C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337B-1B46-F0F3-8933-0FCDE863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8C58-0AC5-A749-BE63-DC7D84EFF22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B7FD0-F2DC-EA60-C3C9-919B6D5A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46297-A073-9595-FD5A-75CFFD16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B095-33DA-BC4C-A6D7-27EA3876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8E42E-7879-EA18-6B6E-7E04C8FD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F2DD-204C-6495-95F9-0C580542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2E506-7867-FAA9-39E5-3C4E15DDD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8C58-0AC5-A749-BE63-DC7D84EFF22E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C729C-1EEA-F71A-79AB-20DDC3C95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9764-1B68-2A11-DA83-900CBBD09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CB095-33DA-BC4C-A6D7-27EA3876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edureka.co/blog/why-organizations-are-adopting-agile-methodologi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A08CF-1A4A-68B9-EA50-81470D64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/>
              <a:t>Java Development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7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7ACF1-97F2-D38A-4674-79527523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Continuous Integration –</a:t>
            </a:r>
            <a:b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CI">
            <a:extLst>
              <a:ext uri="{FF2B5EF4-FFF2-40B4-BE49-F238E27FC236}">
                <a16:creationId xmlns:a16="http://schemas.microsoft.com/office/drawing/2014/main" id="{86E434EA-A896-A0B9-2E26-6233B2ACAD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783" y="1675227"/>
            <a:ext cx="1058843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9DF9F-4CD6-8D82-D2B7-17E6B334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Continuous Testing – </a:t>
            </a:r>
            <a:b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 descr="CT">
            <a:extLst>
              <a:ext uri="{FF2B5EF4-FFF2-40B4-BE49-F238E27FC236}">
                <a16:creationId xmlns:a16="http://schemas.microsoft.com/office/drawing/2014/main" id="{2ECCE833-7D19-ED0D-1CBD-D6B670C65B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032097"/>
            <a:ext cx="10905066" cy="368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51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83B12-F6FA-0B98-D022-3262CA9D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Dev-ops</a:t>
            </a:r>
          </a:p>
        </p:txBody>
      </p:sp>
      <p:pic>
        <p:nvPicPr>
          <p:cNvPr id="11266" name="Picture 2" descr="DevOps Lifecycle">
            <a:extLst>
              <a:ext uri="{FF2B5EF4-FFF2-40B4-BE49-F238E27FC236}">
                <a16:creationId xmlns:a16="http://schemas.microsoft.com/office/drawing/2014/main" id="{C01E67BF-FCD6-76A1-971A-9C9BC25D94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345" y="1675227"/>
            <a:ext cx="10783310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5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2BC35CE-0F79-D094-B8E8-27F109502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841" y="653615"/>
            <a:ext cx="5540004" cy="5540004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108E-F3CD-7FE0-A224-6C79E408A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3813621"/>
            <a:ext cx="3778988" cy="23677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72084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4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34DAB-495D-B097-59C9-B2C47ED4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development lifecycle(SDLC)</a:t>
            </a:r>
          </a:p>
        </p:txBody>
      </p:sp>
      <p:pic>
        <p:nvPicPr>
          <p:cNvPr id="1026" name="Picture 2" descr="stages of software development process">
            <a:extLst>
              <a:ext uri="{FF2B5EF4-FFF2-40B4-BE49-F238E27FC236}">
                <a16:creationId xmlns:a16="http://schemas.microsoft.com/office/drawing/2014/main" id="{673B269A-6681-76F8-5B7D-B97B16D27B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1418" y="961812"/>
            <a:ext cx="6362563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9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2CCA-6851-1234-CF06-97E09D67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SDLC </a:t>
            </a:r>
            <a:r>
              <a:rPr lang="en-IN" sz="4000" dirty="0"/>
              <a:t>Methodologies</a:t>
            </a:r>
            <a:br>
              <a:rPr lang="en-IN" b="1" dirty="0"/>
            </a:b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FDF0E20-0744-262A-0316-040B435FF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63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3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24067-680B-AF4D-1863-47B7B47C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Waterfall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D9F2-E410-BFB2-CC50-5C01B5FF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IN" sz="2000" b="1"/>
              <a:t>Waterfall Model</a:t>
            </a:r>
            <a:r>
              <a:rPr lang="en-IN" sz="2000"/>
              <a:t> is a sequential model that divides software development into pre-defined phases. </a:t>
            </a:r>
          </a:p>
          <a:p>
            <a:r>
              <a:rPr lang="en-IN" sz="2000"/>
              <a:t>Each phase must be completed before the next phase can begin with no overlap between the phases.</a:t>
            </a:r>
          </a:p>
          <a:p>
            <a:r>
              <a:rPr lang="en-IN" sz="2000"/>
              <a:t>Each phase is designed for performing specific activity during the SDLC phase.</a:t>
            </a:r>
          </a:p>
          <a:p>
            <a:endParaRPr lang="en-IN" sz="2000"/>
          </a:p>
          <a:p>
            <a:endParaRPr lang="en-IN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2050" name="Picture 2" descr="Waterfall Model in SDLC">
            <a:extLst>
              <a:ext uri="{FF2B5EF4-FFF2-40B4-BE49-F238E27FC236}">
                <a16:creationId xmlns:a16="http://schemas.microsoft.com/office/drawing/2014/main" id="{7CDD188C-93A4-B5C7-1138-384882450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672431"/>
            <a:ext cx="6155141" cy="55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9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106DB-B9D9-E69E-529C-4C10665C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IN" sz="3400" b="1"/>
              <a:t>AGILE Methodology</a:t>
            </a:r>
            <a:br>
              <a:rPr lang="en-IN" sz="3400" b="1"/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BC35-D648-FF9E-F4DB-379FDD77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0"/>
            <a:ext cx="3739341" cy="4388188"/>
          </a:xfrm>
        </p:spPr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Agile methodology</a:t>
            </a:r>
            <a:r>
              <a:rPr lang="en-IN" sz="2000" dirty="0"/>
              <a:t> is a practice that promotes continuous iteration of development and testing throughout the software development life cycle of the project.</a:t>
            </a:r>
          </a:p>
          <a:p>
            <a:r>
              <a:rPr lang="en-IN" sz="2000" dirty="0"/>
              <a:t>Both development and testing activities are concurrent, unlike the Waterfall model.</a:t>
            </a:r>
          </a:p>
          <a:p>
            <a:endParaRPr lang="en-US" sz="2000" dirty="0"/>
          </a:p>
        </p:txBody>
      </p:sp>
      <p:pic>
        <p:nvPicPr>
          <p:cNvPr id="3074" name="Picture 2" descr="AGILE">
            <a:extLst>
              <a:ext uri="{FF2B5EF4-FFF2-40B4-BE49-F238E27FC236}">
                <a16:creationId xmlns:a16="http://schemas.microsoft.com/office/drawing/2014/main" id="{B20CEE79-60D8-33A8-A9FF-E892D8FC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2379108"/>
            <a:ext cx="6155141" cy="212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5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ECD41-78A0-FA55-94EB-A05F9DF397E2}"/>
              </a:ext>
            </a:extLst>
          </p:cNvPr>
          <p:cNvSpPr txBox="1"/>
          <p:nvPr/>
        </p:nvSpPr>
        <p:spPr>
          <a:xfrm>
            <a:off x="2743200" y="335665"/>
            <a:ext cx="662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Project Development Phases -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146F8-A7B8-7CBD-D2E7-92B29AB26902}"/>
              </a:ext>
            </a:extLst>
          </p:cNvPr>
          <p:cNvSpPr/>
          <p:nvPr/>
        </p:nvSpPr>
        <p:spPr>
          <a:xfrm>
            <a:off x="698461" y="1240933"/>
            <a:ext cx="1396557" cy="10972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/>
              <a:t>Planning</a:t>
            </a:r>
            <a:r>
              <a:rPr lang="en-US" sz="1400" dirty="0"/>
              <a:t>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Jira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Trello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Asana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23CC9-54B4-0177-E146-E4392F31798B}"/>
              </a:ext>
            </a:extLst>
          </p:cNvPr>
          <p:cNvSpPr/>
          <p:nvPr/>
        </p:nvSpPr>
        <p:spPr>
          <a:xfrm>
            <a:off x="2322669" y="1220225"/>
            <a:ext cx="2696840" cy="1189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/>
              <a:t>Design: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Preparing the HLD and LLD documents.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Prepare High level prototypes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A39E37-1D5A-F626-756C-8029C8136C4C}"/>
              </a:ext>
            </a:extLst>
          </p:cNvPr>
          <p:cNvSpPr/>
          <p:nvPr/>
        </p:nvSpPr>
        <p:spPr>
          <a:xfrm>
            <a:off x="5339757" y="1220225"/>
            <a:ext cx="1743949" cy="29491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Implementation</a:t>
            </a:r>
          </a:p>
          <a:p>
            <a:pPr algn="ctr"/>
            <a:r>
              <a:rPr lang="en-US" u="sng" dirty="0"/>
              <a:t>IDEs: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Eclipse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 dirty="0"/>
              <a:t>IntelliJ IDEA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 dirty="0"/>
              <a:t>NetBeans</a:t>
            </a:r>
          </a:p>
          <a:p>
            <a:pPr algn="ctr"/>
            <a:r>
              <a:rPr lang="en-US" u="sng" dirty="0"/>
              <a:t>VCS: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Git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SVN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CVS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 dirty="0"/>
              <a:t>Perforce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IBM Rational Team Concert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89A57-724B-520B-D022-5888822D51D6}"/>
              </a:ext>
            </a:extLst>
          </p:cNvPr>
          <p:cNvSpPr/>
          <p:nvPr/>
        </p:nvSpPr>
        <p:spPr>
          <a:xfrm>
            <a:off x="9548977" y="1220225"/>
            <a:ext cx="2052519" cy="31111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Build Management</a:t>
            </a:r>
          </a:p>
          <a:p>
            <a:pPr algn="ctr"/>
            <a:r>
              <a:rPr lang="en-US" u="sng" dirty="0"/>
              <a:t>Build Tools: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Apache Ant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Maven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Gradle</a:t>
            </a:r>
          </a:p>
          <a:p>
            <a:pPr algn="ctr"/>
            <a:r>
              <a:rPr lang="en-US" u="sng" dirty="0"/>
              <a:t>CI tools: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Jenkins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Traves CI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Org own build </a:t>
            </a:r>
            <a:r>
              <a:rPr lang="en-US" sz="1400" dirty="0" err="1"/>
              <a:t>mgmt</a:t>
            </a:r>
            <a:r>
              <a:rPr lang="en-US" sz="1400" dirty="0"/>
              <a:t> tool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72450-E494-45AA-84A7-B644F5BCC5EA}"/>
              </a:ext>
            </a:extLst>
          </p:cNvPr>
          <p:cNvSpPr/>
          <p:nvPr/>
        </p:nvSpPr>
        <p:spPr>
          <a:xfrm>
            <a:off x="698461" y="2969674"/>
            <a:ext cx="2696840" cy="27233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Testing: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Unit Testing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Integration Testing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Automation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Test coverage</a:t>
            </a:r>
          </a:p>
          <a:p>
            <a:pPr algn="ctr"/>
            <a:r>
              <a:rPr lang="en-US" u="sng" dirty="0"/>
              <a:t>Tools/Frameworks: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Junit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err="1"/>
              <a:t>Mocito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9B57B2-92AC-12F8-4BA4-5CB4DF919F62}"/>
              </a:ext>
            </a:extLst>
          </p:cNvPr>
          <p:cNvSpPr/>
          <p:nvPr/>
        </p:nvSpPr>
        <p:spPr>
          <a:xfrm>
            <a:off x="7319057" y="1504709"/>
            <a:ext cx="2052519" cy="258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Code Analysis Tools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PMD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SonarQube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err="1"/>
              <a:t>FindBugs</a:t>
            </a:r>
            <a:endParaRPr lang="en-US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HCL </a:t>
            </a:r>
            <a:r>
              <a:rPr lang="en-US" sz="1400" dirty="0" err="1"/>
              <a:t>Appscan</a:t>
            </a:r>
            <a:endParaRPr lang="en-US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err="1"/>
              <a:t>Whitesource</a:t>
            </a:r>
            <a:r>
              <a:rPr lang="en-US" sz="1400" dirty="0"/>
              <a:t> scan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9A81CB-32F3-616E-3451-DEF3C18EDC43}"/>
              </a:ext>
            </a:extLst>
          </p:cNvPr>
          <p:cNvSpPr/>
          <p:nvPr/>
        </p:nvSpPr>
        <p:spPr>
          <a:xfrm>
            <a:off x="7097162" y="2767854"/>
            <a:ext cx="204501" cy="1258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365584F-44BF-8033-1C0B-F9AB4B824C0F}"/>
              </a:ext>
            </a:extLst>
          </p:cNvPr>
          <p:cNvSpPr/>
          <p:nvPr/>
        </p:nvSpPr>
        <p:spPr>
          <a:xfrm flipV="1">
            <a:off x="9371576" y="2767853"/>
            <a:ext cx="177401" cy="7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277D1-04A6-7C1A-D2D0-0A292FA816F2}"/>
              </a:ext>
            </a:extLst>
          </p:cNvPr>
          <p:cNvSpPr/>
          <p:nvPr/>
        </p:nvSpPr>
        <p:spPr>
          <a:xfrm>
            <a:off x="3777145" y="4331372"/>
            <a:ext cx="2484728" cy="145262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Deployments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On-</a:t>
            </a:r>
            <a:r>
              <a:rPr lang="en-US" sz="1400" dirty="0" err="1"/>
              <a:t>primise</a:t>
            </a:r>
            <a:endParaRPr lang="en-US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Cloud deployments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Hybrid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10374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1" name="Straight Connector 615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8ED80-383C-6C2F-2EF1-0FC95A6D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Maven works:</a:t>
            </a:r>
          </a:p>
        </p:txBody>
      </p: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ntroduction to Apache Maven | A build automation tool for Java projects -  GeeksforGeeks">
            <a:extLst>
              <a:ext uri="{FF2B5EF4-FFF2-40B4-BE49-F238E27FC236}">
                <a16:creationId xmlns:a16="http://schemas.microsoft.com/office/drawing/2014/main" id="{68E6F36D-B12C-4687-4917-2205FA1326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935" y="2427541"/>
            <a:ext cx="740303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85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4119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095D3E-C464-41D5-87FA-07742698A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7722DCE9-76F1-42AC-AC0A-487CFB087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B29A5FA1-D0E7-448B-AB7D-032F01D5B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Color">
            <a:extLst>
              <a:ext uri="{FF2B5EF4-FFF2-40B4-BE49-F238E27FC236}">
                <a16:creationId xmlns:a16="http://schemas.microsoft.com/office/drawing/2014/main" id="{C58F402F-FDB5-409B-8818-B6FCE06E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B2454A-78AB-29EB-8CBF-D941DEEE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2332"/>
            <a:ext cx="3585114" cy="2782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Ant vs Maven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325070-9B68-62F4-647A-60CA024D2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390390"/>
              </p:ext>
            </p:extLst>
          </p:nvPr>
        </p:nvGraphicFramePr>
        <p:xfrm>
          <a:off x="4747307" y="1026425"/>
          <a:ext cx="6711527" cy="4794389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3396600">
                  <a:extLst>
                    <a:ext uri="{9D8B030D-6E8A-4147-A177-3AD203B41FA5}">
                      <a16:colId xmlns:a16="http://schemas.microsoft.com/office/drawing/2014/main" val="3311479988"/>
                    </a:ext>
                  </a:extLst>
                </a:gridCol>
                <a:gridCol w="3314927">
                  <a:extLst>
                    <a:ext uri="{9D8B030D-6E8A-4147-A177-3AD203B41FA5}">
                      <a16:colId xmlns:a16="http://schemas.microsoft.com/office/drawing/2014/main" val="2404715949"/>
                    </a:ext>
                  </a:extLst>
                </a:gridCol>
              </a:tblGrid>
              <a:tr h="694239"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Ant</a:t>
                      </a:r>
                    </a:p>
                  </a:txBody>
                  <a:tcPr marL="197273" marR="151749" marT="151749" marB="15174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Maven</a:t>
                      </a:r>
                    </a:p>
                  </a:txBody>
                  <a:tcPr marL="197273" marR="151749" marT="151749" marB="15174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20532"/>
                  </a:ext>
                </a:extLst>
              </a:tr>
              <a:tr h="1054132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bg1"/>
                          </a:solidFill>
                        </a:rPr>
                        <a:t>Ant doesn't has formal conventions, so we need to provide information of the project structure in build.xml file.</a:t>
                      </a:r>
                    </a:p>
                  </a:txBody>
                  <a:tcPr marL="197273" marR="151749" marT="151749" marB="15174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bg1"/>
                          </a:solidFill>
                        </a:rPr>
                        <a:t>Maven has a convention to place source code, compiled code etc. So we don't need to provide information about the project structure in pom.xml file.</a:t>
                      </a:r>
                    </a:p>
                  </a:txBody>
                  <a:tcPr marL="197273" marR="151749" marT="151749" marB="15174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38389"/>
                  </a:ext>
                </a:extLst>
              </a:tr>
              <a:tr h="874185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bg1"/>
                          </a:solidFill>
                        </a:rPr>
                        <a:t>Ant is procedural, you need to provide information about what to do and when to do through code. You need to provide order.</a:t>
                      </a:r>
                    </a:p>
                  </a:txBody>
                  <a:tcPr marL="197273" marR="151749" marT="151749" marB="15174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bg1"/>
                          </a:solidFill>
                        </a:rPr>
                        <a:t>Maven is declarative, everything you define in the pom.xml file.</a:t>
                      </a:r>
                    </a:p>
                  </a:txBody>
                  <a:tcPr marL="197273" marR="151749" marT="151749" marB="15174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40357"/>
                  </a:ext>
                </a:extLst>
              </a:tr>
              <a:tr h="694239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bg1"/>
                          </a:solidFill>
                        </a:rPr>
                        <a:t>No lifecycle</a:t>
                      </a:r>
                    </a:p>
                  </a:txBody>
                  <a:tcPr marL="197273" marR="151749" marT="151749" marB="15174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bg1"/>
                          </a:solidFill>
                        </a:rPr>
                        <a:t>It has lifecycle</a:t>
                      </a:r>
                    </a:p>
                  </a:txBody>
                  <a:tcPr marL="197273" marR="151749" marT="151749" marB="15174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66759"/>
                  </a:ext>
                </a:extLst>
              </a:tr>
              <a:tr h="694239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bg1"/>
                          </a:solidFill>
                        </a:rPr>
                        <a:t>tool</a:t>
                      </a:r>
                    </a:p>
                  </a:txBody>
                  <a:tcPr marL="197273" marR="151749" marT="151749" marB="15174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bg1"/>
                          </a:solidFill>
                        </a:rPr>
                        <a:t>framework</a:t>
                      </a:r>
                    </a:p>
                  </a:txBody>
                  <a:tcPr marL="197273" marR="151749" marT="151749" marB="15174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96647"/>
                  </a:ext>
                </a:extLst>
              </a:tr>
              <a:tr h="78335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bg1"/>
                          </a:solidFill>
                        </a:rPr>
                        <a:t>Less preferred than Maven</a:t>
                      </a:r>
                    </a:p>
                  </a:txBody>
                  <a:tcPr marL="197273" marR="151749" marT="151749" marB="15174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bg1"/>
                          </a:solidFill>
                        </a:rPr>
                        <a:t>More preferred than Ant</a:t>
                      </a:r>
                    </a:p>
                  </a:txBody>
                  <a:tcPr marL="197273" marR="151749" marT="151749" marB="15174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69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5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AB67C-83F8-CED4-0DA9-A0905912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Continuous Development –</a:t>
            </a:r>
            <a:b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git">
            <a:extLst>
              <a:ext uri="{FF2B5EF4-FFF2-40B4-BE49-F238E27FC236}">
                <a16:creationId xmlns:a16="http://schemas.microsoft.com/office/drawing/2014/main" id="{029C2193-1510-6520-90BE-2BA7036F47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27627"/>
            <a:ext cx="10905066" cy="408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9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324</Words>
  <Application>Microsoft Macintosh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Java Development</vt:lpstr>
      <vt:lpstr>Software development lifecycle(SDLC)</vt:lpstr>
      <vt:lpstr>SDLC Methodologies </vt:lpstr>
      <vt:lpstr>Waterfall Method</vt:lpstr>
      <vt:lpstr>AGILE Methodology </vt:lpstr>
      <vt:lpstr>PowerPoint Presentation</vt:lpstr>
      <vt:lpstr>How Maven works:</vt:lpstr>
      <vt:lpstr>Ant vs Maven</vt:lpstr>
      <vt:lpstr>Continuous Development – </vt:lpstr>
      <vt:lpstr>Continuous Integration – </vt:lpstr>
      <vt:lpstr>Continuous Testing –  </vt:lpstr>
      <vt:lpstr>Dev-ops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Development</dc:title>
  <dc:creator>Padmanabhan Gonesani</dc:creator>
  <cp:lastModifiedBy>Padmanabhan Gonesani</cp:lastModifiedBy>
  <cp:revision>24</cp:revision>
  <dcterms:created xsi:type="dcterms:W3CDTF">2022-08-18T04:53:40Z</dcterms:created>
  <dcterms:modified xsi:type="dcterms:W3CDTF">2022-08-18T06:34:32Z</dcterms:modified>
</cp:coreProperties>
</file>