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9_DF46F9A9.xml" ContentType="application/vnd.ms-powerpoint.comments+xml"/>
  <Override PartName="/ppt/comments/modernComment_10A_6795AD2.xml" ContentType="application/vnd.ms-powerpoint.comments+xml"/>
  <Override PartName="/ppt/comments/modernComment_10B_4EAB86DB.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57" r:id="rId3"/>
    <p:sldId id="258" r:id="rId4"/>
    <p:sldId id="273" r:id="rId5"/>
    <p:sldId id="274" r:id="rId6"/>
    <p:sldId id="275" r:id="rId7"/>
    <p:sldId id="260" r:id="rId8"/>
    <p:sldId id="271" r:id="rId9"/>
    <p:sldId id="272" r:id="rId10"/>
    <p:sldId id="263" r:id="rId11"/>
    <p:sldId id="264" r:id="rId12"/>
    <p:sldId id="285" r:id="rId13"/>
    <p:sldId id="259" r:id="rId14"/>
    <p:sldId id="276" r:id="rId15"/>
    <p:sldId id="265" r:id="rId16"/>
    <p:sldId id="269" r:id="rId17"/>
    <p:sldId id="266" r:id="rId18"/>
    <p:sldId id="267" r:id="rId19"/>
    <p:sldId id="277" r:id="rId20"/>
    <p:sldId id="278" r:id="rId21"/>
    <p:sldId id="279" r:id="rId22"/>
    <p:sldId id="280" r:id="rId23"/>
    <p:sldId id="281" r:id="rId24"/>
    <p:sldId id="282" r:id="rId25"/>
    <p:sldId id="283" r:id="rId26"/>
    <p:sldId id="268" r:id="rId27"/>
    <p:sldId id="2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3C5F83-4A48-1E74-5E78-0926B9C485F4}" name="Padmanabhan Gonesani" initials="PG" userId="S::pgonesan@in.ibm.com::6878b83f-488e-444d-9008-a0f48004264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22"/>
    <p:restoredTop sz="94681"/>
  </p:normalViewPr>
  <p:slideViewPr>
    <p:cSldViewPr snapToGrid="0">
      <p:cViewPr varScale="1">
        <p:scale>
          <a:sx n="84" d="100"/>
          <a:sy n="84" d="100"/>
        </p:scale>
        <p:origin x="200"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omments/modernComment_109_DF46F9A9.xml><?xml version="1.0" encoding="utf-8"?>
<p188:cmLst xmlns:a="http://schemas.openxmlformats.org/drawingml/2006/main" xmlns:r="http://schemas.openxmlformats.org/officeDocument/2006/relationships" xmlns:p188="http://schemas.microsoft.com/office/powerpoint/2018/8/main">
  <p188:cm id="{59D2A258-DF52-DF4A-A3F8-CC58B67CAA78}" authorId="{153C5F83-4A48-1E74-5E78-0926B9C485F4}" created="2022-08-20T08:05:23.744">
    <ac:deMkLst xmlns:ac="http://schemas.microsoft.com/office/drawing/2013/main/command">
      <pc:docMk xmlns:pc="http://schemas.microsoft.com/office/powerpoint/2013/main/command"/>
      <pc:sldMk xmlns:pc="http://schemas.microsoft.com/office/powerpoint/2013/main/command" cId="3745970601" sldId="265"/>
      <ac:spMk id="6" creationId="{8B860F3D-7E46-53DB-1BED-30885F085940}"/>
    </ac:deMkLst>
    <p188:replyLst>
      <p188:reply id="{8FA648E7-B4F5-C343-BD16-65F99D7302B1}" authorId="{153C5F83-4A48-1E74-5E78-0926B9C485F4}" created="2022-08-20T08:06:12.378">
        <p188:txBody>
          <a:bodyPr/>
          <a:lstStyle/>
          <a:p>
            <a:r>
              <a:rPr lang="en-US"/>
              <a:t>If you have several Maven projects, and they all have similar configurations, you can refactor your projects by pulling out those similar configurations and making a parent project.</a:t>
            </a:r>
          </a:p>
        </p188:txBody>
      </p188:reply>
      <p188:reply id="{DB4D1423-DB8E-3344-92F0-3A5F7B97EBA5}" authorId="{153C5F83-4A48-1E74-5E78-0926B9C485F4}" created="2022-08-20T08:06:34.092">
        <p188:txBody>
          <a:bodyPr/>
          <a:lstStyle/>
          <a:p>
            <a:r>
              <a:rPr lang="en-US"/>
              <a:t>
    Specify in every child POM who their parent POM is.
    Change the parent POMs packaging to the value "pom" .
    Specify in the parent POM the directories of its modules (children POMs)</a:t>
            </a:r>
          </a:p>
        </p188:txBody>
      </p188:reply>
    </p188:replyLst>
    <p188:txBody>
      <a:bodyPr/>
      <a:lstStyle/>
      <a:p>
        <a:r>
          <a:rPr lang="en-US"/>
          <a:t>Aggregations are similar to inheritence. To specify the parent and its childreen pom file configuration.  </a:t>
        </a:r>
      </a:p>
    </p188:txBody>
  </p188:cm>
</p188:cmLst>
</file>

<file path=ppt/comments/modernComment_10A_6795AD2.xml><?xml version="1.0" encoding="utf-8"?>
<p188:cmLst xmlns:a="http://schemas.openxmlformats.org/drawingml/2006/main" xmlns:r="http://schemas.openxmlformats.org/officeDocument/2006/relationships" xmlns:p188="http://schemas.microsoft.com/office/powerpoint/2018/8/main">
  <p188:cm id="{A1A8B094-A7E5-E148-9C5F-E44E063059C4}" authorId="{153C5F83-4A48-1E74-5E78-0926B9C485F4}" created="2022-08-20T08:07:49.104">
    <ac:deMkLst xmlns:ac="http://schemas.microsoft.com/office/drawing/2013/main/command">
      <pc:docMk xmlns:pc="http://schemas.microsoft.com/office/powerpoint/2013/main/command"/>
      <pc:sldMk xmlns:pc="http://schemas.microsoft.com/office/powerpoint/2013/main/command" cId="108616402" sldId="266"/>
      <ac:spMk id="3" creationId="{480FBBF0-746E-92B2-A747-DE3FA987C845}"/>
    </ac:deMkLst>
    <p188:replyLst>
      <p188:reply id="{50A9CC07-32E0-EF41-97F1-E53B06FC3345}" authorId="{153C5F83-4A48-1E74-5E78-0926B9C485F4}" created="2022-08-20T08:08:20.065">
        <p188:txBody>
          <a:bodyPr/>
          <a:lstStyle/>
          <a:p>
            <a:r>
              <a:rPr lang="en-US"/>
              <a:t>Maven allows you to use both your own and pre-defined variables in the POM
</a:t>
            </a:r>
          </a:p>
        </p188:txBody>
      </p188:reply>
      <p188:reply id="{AD8BB988-087E-DE49-A4CE-99A449203A7B}" authorId="{153C5F83-4A48-1E74-5E78-0926B9C485F4}" created="2022-08-20T08:10:54.030">
        <p188:txBody>
          <a:bodyPr/>
          <a:lstStyle/>
          <a:p>
            <a:r>
              <a:rPr lang="en-US"/>
              <a:t>Special variables</a:t>
            </a:r>
          </a:p>
        </p188:txBody>
      </p188:reply>
    </p188:replyLst>
    <p188:txBody>
      <a:bodyPr/>
      <a:lstStyle/>
      <a:p>
        <a:r>
          <a:rPr lang="en-US"/>
          <a:t>One of the practices that Maven encourages is don't repeat yourself.</a:t>
        </a:r>
      </a:p>
    </p188:txBody>
  </p188:cm>
</p188:cmLst>
</file>

<file path=ppt/comments/modernComment_10B_4EAB86DB.xml><?xml version="1.0" encoding="utf-8"?>
<p188:cmLst xmlns:a="http://schemas.openxmlformats.org/drawingml/2006/main" xmlns:r="http://schemas.openxmlformats.org/officeDocument/2006/relationships" xmlns:p188="http://schemas.microsoft.com/office/powerpoint/2018/8/main">
  <p188:cm id="{1A3FE40B-D122-054F-A687-D5C37C9D88DC}" authorId="{153C5F83-4A48-1E74-5E78-0926B9C485F4}" created="2022-08-20T08:16:16.058">
    <pc:sldMkLst xmlns:pc="http://schemas.microsoft.com/office/powerpoint/2013/main/command">
      <pc:docMk/>
      <pc:sldMk cId="1319864027" sldId="267"/>
    </pc:sldMkLst>
    <p188:replyLst>
      <p188:reply id="{5AAB087C-FECD-8646-83AB-9906A8BD4337}" authorId="{153C5F83-4A48-1E74-5E78-0926B9C485F4}" created="2022-08-20T08:16:47.663">
        <p188:txBody>
          <a:bodyPr/>
          <a:lstStyle/>
          <a:p>
            <a:r>
              <a:rPr lang="en-US"/>
              <a:t>2. It helps to avoid references to dependencies stored on remote machine every time a project is build.</a:t>
            </a:r>
          </a:p>
        </p188:txBody>
      </p188:reply>
      <p188:reply id="{57942B5B-9FC7-BC40-81D3-8891EB9518FE}" authorId="{153C5F83-4A48-1E74-5E78-0926B9C485F4}" created="2022-08-20T08:17:17.203">
        <p188:txBody>
          <a:bodyPr/>
          <a:lstStyle/>
          <a:p>
            <a:r>
              <a:rPr lang="en-US"/>
              <a:t>3. Maven local repository can be created under %USER_HOME%</a:t>
            </a:r>
          </a:p>
        </p188:txBody>
      </p188:reply>
      <p188:reply id="{A0D66A90-6DA2-8949-9E39-B98CC1B9EC1F}" authorId="{153C5F83-4A48-1E74-5E78-0926B9C485F4}" created="2022-08-20T08:18:12.708">
        <p188:txBody>
          <a:bodyPr/>
          <a:lstStyle/>
          <a:p>
            <a:r>
              <a:rPr lang="en-US"/>
              <a:t>4. Override local-repository location in mention another path in Maven settings.xml file available at %M2_HOME%\conf directory.</a:t>
            </a:r>
          </a:p>
        </p188:txBody>
      </p188:reply>
      <p188:reply id="{91D643FE-3CC1-A74D-92F1-86B4E96B162A}" authorId="{153C5F83-4A48-1E74-5E78-0926B9C485F4}" created="2022-08-20T08:19:36.724">
        <p188:txBody>
          <a:bodyPr/>
          <a:lstStyle/>
          <a:p>
            <a:r>
              <a:rPr lang="en-US"/>
              <a:t>Central repository :
Maven central repository for common libraries</a:t>
            </a:r>
          </a:p>
        </p188:txBody>
      </p188:reply>
      <p188:reply id="{F27F24F0-51D6-3543-9E2B-0474FB7E81A0}" authorId="{153C5F83-4A48-1E74-5E78-0926B9C485F4}" created="2022-08-20T08:20:05.166">
        <p188:txBody>
          <a:bodyPr/>
          <a:lstStyle/>
          <a:p>
            <a:r>
              <a:rPr lang="en-US"/>
              <a:t>Remote repository: Developer’s custom repository or Organization own repository </a:t>
            </a:r>
          </a:p>
        </p188:txBody>
      </p188:reply>
      <p188:reply id="{D2707B69-91C6-A543-A914-E6074CB31C7E}" authorId="{153C5F83-4A48-1E74-5E78-0926B9C485F4}" created="2022-08-20T08:20:35.496">
        <p188:txBody>
          <a:bodyPr/>
          <a:lstStyle/>
          <a:p>
            <a:r>
              <a:rPr lang="en-US"/>
              <a:t>pom.xml 
&lt;repositories&gt;
      &lt;repository&gt;
         &lt;id&gt;companyname.lib1&lt;/id&gt;
         &lt;url&gt;http://download.companyname.org/maven2/lib1&lt;/url&gt;
      &lt;/repository&gt;
      &lt;repository&gt;
         &lt;id&gt;companyname.lib2&lt;/id&gt;
         &lt;url&gt;http://download.companyname.org/maven2/lib2&lt;/url&gt;
      &lt;/repository&gt;
   &lt;/repositories&gt;</a:t>
            </a:r>
          </a:p>
        </p188:txBody>
      </p188:reply>
    </p188:replyLst>
    <p188:txBody>
      <a:bodyPr/>
      <a:lstStyle/>
      <a:p>
        <a:r>
          <a:rPr lang="en-US"/>
          <a:t>1. Maven local repository is a folder location on your machine</a:t>
        </a:r>
      </a:p>
    </p188:txBody>
  </p188:cm>
</p188:cmLst>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82D7B47-1B8E-A745-8C39-47E3B1DE74CD}" type="datetimeFigureOut">
              <a:rPr lang="en-US" smtClean="0"/>
              <a:t>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8EC5A03-33BA-FE49-A3FC-A072636A9E83}" type="slidenum">
              <a:rPr lang="en-US" smtClean="0"/>
              <a:t>‹#›</a:t>
            </a:fld>
            <a:endParaRPr lang="en-US"/>
          </a:p>
        </p:txBody>
      </p:sp>
    </p:spTree>
    <p:extLst>
      <p:ext uri="{BB962C8B-B14F-4D97-AF65-F5344CB8AC3E}">
        <p14:creationId xmlns:p14="http://schemas.microsoft.com/office/powerpoint/2010/main" val="1909059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782D7B47-1B8E-A745-8C39-47E3B1DE74CD}" type="datetimeFigureOut">
              <a:rPr lang="en-US" smtClean="0"/>
              <a:t>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C5A03-33BA-FE49-A3FC-A072636A9E83}" type="slidenum">
              <a:rPr lang="en-US" smtClean="0"/>
              <a:t>‹#›</a:t>
            </a:fld>
            <a:endParaRPr lang="en-US"/>
          </a:p>
        </p:txBody>
      </p:sp>
    </p:spTree>
    <p:extLst>
      <p:ext uri="{BB962C8B-B14F-4D97-AF65-F5344CB8AC3E}">
        <p14:creationId xmlns:p14="http://schemas.microsoft.com/office/powerpoint/2010/main" val="272284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82D7B47-1B8E-A745-8C39-47E3B1DE74CD}" type="datetimeFigureOut">
              <a:rPr lang="en-US" smtClean="0"/>
              <a:t>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C5A03-33BA-FE49-A3FC-A072636A9E83}" type="slidenum">
              <a:rPr lang="en-US" smtClean="0"/>
              <a:t>‹#›</a:t>
            </a:fld>
            <a:endParaRPr lang="en-US"/>
          </a:p>
        </p:txBody>
      </p:sp>
    </p:spTree>
    <p:extLst>
      <p:ext uri="{BB962C8B-B14F-4D97-AF65-F5344CB8AC3E}">
        <p14:creationId xmlns:p14="http://schemas.microsoft.com/office/powerpoint/2010/main" val="225816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82D7B47-1B8E-A745-8C39-47E3B1DE74CD}" type="datetimeFigureOut">
              <a:rPr lang="en-US" smtClean="0"/>
              <a:t>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C5A03-33BA-FE49-A3FC-A072636A9E83}" type="slidenum">
              <a:rPr lang="en-US" smtClean="0"/>
              <a:t>‹#›</a:t>
            </a:fld>
            <a:endParaRPr lang="en-US"/>
          </a:p>
        </p:txBody>
      </p:sp>
    </p:spTree>
    <p:extLst>
      <p:ext uri="{BB962C8B-B14F-4D97-AF65-F5344CB8AC3E}">
        <p14:creationId xmlns:p14="http://schemas.microsoft.com/office/powerpoint/2010/main" val="132144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82D7B47-1B8E-A745-8C39-47E3B1DE74CD}" type="datetimeFigureOut">
              <a:rPr lang="en-US" smtClean="0"/>
              <a:t>8/20/22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8EC5A03-33BA-FE49-A3FC-A072636A9E83}" type="slidenum">
              <a:rPr lang="en-US" smtClean="0"/>
              <a:t>‹#›</a:t>
            </a:fld>
            <a:endParaRPr lang="en-US"/>
          </a:p>
        </p:txBody>
      </p:sp>
    </p:spTree>
    <p:extLst>
      <p:ext uri="{BB962C8B-B14F-4D97-AF65-F5344CB8AC3E}">
        <p14:creationId xmlns:p14="http://schemas.microsoft.com/office/powerpoint/2010/main" val="260861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82D7B47-1B8E-A745-8C39-47E3B1DE74CD}" type="datetimeFigureOut">
              <a:rPr lang="en-US" smtClean="0"/>
              <a:t>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C5A03-33BA-FE49-A3FC-A072636A9E83}" type="slidenum">
              <a:rPr lang="en-US" smtClean="0"/>
              <a:t>‹#›</a:t>
            </a:fld>
            <a:endParaRPr lang="en-US"/>
          </a:p>
        </p:txBody>
      </p:sp>
    </p:spTree>
    <p:extLst>
      <p:ext uri="{BB962C8B-B14F-4D97-AF65-F5344CB8AC3E}">
        <p14:creationId xmlns:p14="http://schemas.microsoft.com/office/powerpoint/2010/main" val="266177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82D7B47-1B8E-A745-8C39-47E3B1DE74CD}" type="datetimeFigureOut">
              <a:rPr lang="en-US" smtClean="0"/>
              <a:t>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C5A03-33BA-FE49-A3FC-A072636A9E83}"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024546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82D7B47-1B8E-A745-8C39-47E3B1DE74CD}" type="datetimeFigureOut">
              <a:rPr lang="en-US" smtClean="0"/>
              <a:t>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C5A03-33BA-FE49-A3FC-A072636A9E83}"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97837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D7B47-1B8E-A745-8C39-47E3B1DE74CD}" type="datetimeFigureOut">
              <a:rPr lang="en-US" smtClean="0"/>
              <a:t>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C5A03-33BA-FE49-A3FC-A072636A9E83}" type="slidenum">
              <a:rPr lang="en-US" smtClean="0"/>
              <a:t>‹#›</a:t>
            </a:fld>
            <a:endParaRPr lang="en-US"/>
          </a:p>
        </p:txBody>
      </p:sp>
    </p:spTree>
    <p:extLst>
      <p:ext uri="{BB962C8B-B14F-4D97-AF65-F5344CB8AC3E}">
        <p14:creationId xmlns:p14="http://schemas.microsoft.com/office/powerpoint/2010/main" val="460564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82D7B47-1B8E-A745-8C39-47E3B1DE74CD}" type="datetimeFigureOut">
              <a:rPr lang="en-US" smtClean="0"/>
              <a:t>8/20/22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8EC5A03-33BA-FE49-A3FC-A072636A9E83}" type="slidenum">
              <a:rPr lang="en-US" smtClean="0"/>
              <a:t>‹#›</a:t>
            </a:fld>
            <a:endParaRPr lang="en-US"/>
          </a:p>
        </p:txBody>
      </p:sp>
    </p:spTree>
    <p:extLst>
      <p:ext uri="{BB962C8B-B14F-4D97-AF65-F5344CB8AC3E}">
        <p14:creationId xmlns:p14="http://schemas.microsoft.com/office/powerpoint/2010/main" val="216476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82D7B47-1B8E-A745-8C39-47E3B1DE74CD}" type="datetimeFigureOut">
              <a:rPr lang="en-US" smtClean="0"/>
              <a:t>8/20/22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8EC5A03-33BA-FE49-A3FC-A072636A9E83}" type="slidenum">
              <a:rPr lang="en-US" smtClean="0"/>
              <a:t>‹#›</a:t>
            </a:fld>
            <a:endParaRPr lang="en-US"/>
          </a:p>
        </p:txBody>
      </p:sp>
    </p:spTree>
    <p:extLst>
      <p:ext uri="{BB962C8B-B14F-4D97-AF65-F5344CB8AC3E}">
        <p14:creationId xmlns:p14="http://schemas.microsoft.com/office/powerpoint/2010/main" val="106057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82D7B47-1B8E-A745-8C39-47E3B1DE74CD}" type="datetimeFigureOut">
              <a:rPr lang="en-US" smtClean="0"/>
              <a:t>8/20/22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8EC5A03-33BA-FE49-A3FC-A072636A9E83}" type="slidenum">
              <a:rPr lang="en-US" smtClean="0"/>
              <a:t>‹#›</a:t>
            </a:fld>
            <a:endParaRPr lang="en-US"/>
          </a:p>
        </p:txBody>
      </p:sp>
    </p:spTree>
    <p:extLst>
      <p:ext uri="{BB962C8B-B14F-4D97-AF65-F5344CB8AC3E}">
        <p14:creationId xmlns:p14="http://schemas.microsoft.com/office/powerpoint/2010/main" val="376221606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09_DF46F9A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0A_6795AD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B_4EAB86DB.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epo.maven.apache.org/maven2" TargetMode="External"/><Relationship Id="rId2" Type="http://schemas.openxmlformats.org/officeDocument/2006/relationships/hyperlink" Target="https://search.maven.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undertow.io/download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undertow-io/undertow/blob/master/core/pom.x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u.apache.org/dist/maven/maven-3/3.6.1/binaries/apache-maven-3.6.1-bin.zip" TargetMode="External"/><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ourabhbajaj.com/mac-setup/Homebrew/Cask.html" TargetMode="External"/><Relationship Id="rId2" Type="http://schemas.openxmlformats.org/officeDocument/2006/relationships/hyperlink" Target="https://sourabhbajaj.com/mac-setup/Homebrew/" TargetMode="External"/><Relationship Id="rId1" Type="http://schemas.openxmlformats.org/officeDocument/2006/relationships/slideLayout" Target="../slideLayouts/slideLayout2.xml"/><Relationship Id="rId4" Type="http://schemas.openxmlformats.org/officeDocument/2006/relationships/hyperlink" Target="https://maven.apache.org/download.cgi"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24B0-A821-DE44-F7AE-7C4BD180796D}"/>
              </a:ext>
            </a:extLst>
          </p:cNvPr>
          <p:cNvSpPr>
            <a:spLocks noGrp="1"/>
          </p:cNvSpPr>
          <p:nvPr>
            <p:ph type="ctrTitle"/>
          </p:nvPr>
        </p:nvSpPr>
        <p:spPr/>
        <p:txBody>
          <a:bodyPr/>
          <a:lstStyle/>
          <a:p>
            <a:r>
              <a:rPr lang="en-US" dirty="0"/>
              <a:t>Maven</a:t>
            </a:r>
          </a:p>
        </p:txBody>
      </p:sp>
    </p:spTree>
    <p:extLst>
      <p:ext uri="{BB962C8B-B14F-4D97-AF65-F5344CB8AC3E}">
        <p14:creationId xmlns:p14="http://schemas.microsoft.com/office/powerpoint/2010/main" val="2582078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44B49-D904-7D3D-91D7-97D1C045E008}"/>
              </a:ext>
            </a:extLst>
          </p:cNvPr>
          <p:cNvSpPr>
            <a:spLocks noGrp="1"/>
          </p:cNvSpPr>
          <p:nvPr>
            <p:ph type="title"/>
          </p:nvPr>
        </p:nvSpPr>
        <p:spPr/>
        <p:txBody>
          <a:bodyPr/>
          <a:lstStyle/>
          <a:p>
            <a:r>
              <a:rPr lang="en-IN" b="1" dirty="0"/>
              <a:t>What is </a:t>
            </a:r>
            <a:r>
              <a:rPr lang="en-IN" b="1" dirty="0" err="1"/>
              <a:t>pom.xml</a:t>
            </a:r>
            <a:r>
              <a:rPr lang="en-IN" b="1" dirty="0"/>
              <a:t> in maven?</a:t>
            </a:r>
          </a:p>
        </p:txBody>
      </p:sp>
      <p:sp>
        <p:nvSpPr>
          <p:cNvPr id="3" name="Content Placeholder 2">
            <a:extLst>
              <a:ext uri="{FF2B5EF4-FFF2-40B4-BE49-F238E27FC236}">
                <a16:creationId xmlns:a16="http://schemas.microsoft.com/office/drawing/2014/main" id="{E3F109E0-7C5B-E1CC-644A-9C339A9F2120}"/>
              </a:ext>
            </a:extLst>
          </p:cNvPr>
          <p:cNvSpPr>
            <a:spLocks noGrp="1"/>
          </p:cNvSpPr>
          <p:nvPr>
            <p:ph idx="1"/>
          </p:nvPr>
        </p:nvSpPr>
        <p:spPr/>
        <p:txBody>
          <a:bodyPr/>
          <a:lstStyle/>
          <a:p>
            <a:pPr marL="0" indent="0">
              <a:buNone/>
            </a:pPr>
            <a:r>
              <a:rPr lang="en-US" dirty="0"/>
              <a:t>Super POM</a:t>
            </a:r>
          </a:p>
          <a:p>
            <a:pPr marL="0" indent="0">
              <a:buNone/>
            </a:pPr>
            <a:r>
              <a:rPr lang="en-US" dirty="0"/>
              <a:t>Minimal POM</a:t>
            </a:r>
          </a:p>
          <a:p>
            <a:pPr lvl="2">
              <a:buFont typeface="Wingdings" pitchFamily="2" charset="2"/>
              <a:buChar char="ü"/>
            </a:pPr>
            <a:r>
              <a:rPr lang="en-US" dirty="0"/>
              <a:t>Project.   - root element </a:t>
            </a:r>
          </a:p>
          <a:p>
            <a:pPr lvl="2">
              <a:buFont typeface="Wingdings" pitchFamily="2" charset="2"/>
              <a:buChar char="ü"/>
            </a:pPr>
            <a:r>
              <a:rPr lang="en-US" dirty="0" err="1"/>
              <a:t>modelVersion</a:t>
            </a:r>
            <a:r>
              <a:rPr lang="en-US" dirty="0"/>
              <a:t>. - Maven version number</a:t>
            </a:r>
          </a:p>
          <a:p>
            <a:pPr lvl="2">
              <a:buFont typeface="Wingdings" pitchFamily="2" charset="2"/>
              <a:buChar char="ü"/>
            </a:pPr>
            <a:r>
              <a:rPr lang="en-IN" dirty="0" err="1"/>
              <a:t>groupId</a:t>
            </a:r>
            <a:r>
              <a:rPr lang="en-IN" dirty="0"/>
              <a:t>.    - id of the group project</a:t>
            </a:r>
          </a:p>
          <a:p>
            <a:pPr lvl="2">
              <a:buFont typeface="Wingdings" pitchFamily="2" charset="2"/>
              <a:buChar char="ü"/>
            </a:pPr>
            <a:r>
              <a:rPr lang="en-IN" dirty="0" err="1"/>
              <a:t>artifactId</a:t>
            </a:r>
            <a:r>
              <a:rPr lang="en-IN" dirty="0"/>
              <a:t>.   - id of the artifact (project)</a:t>
            </a:r>
          </a:p>
          <a:p>
            <a:pPr lvl="2">
              <a:buFont typeface="Wingdings" pitchFamily="2" charset="2"/>
              <a:buChar char="ü"/>
            </a:pPr>
            <a:r>
              <a:rPr lang="en-IN" dirty="0"/>
              <a:t>Version.     - version of the artifact under project group</a:t>
            </a:r>
          </a:p>
          <a:p>
            <a:pPr marL="914400" lvl="2" indent="0">
              <a:buNone/>
            </a:pPr>
            <a:r>
              <a:rPr lang="en-IN" dirty="0"/>
              <a:t>These three values form the project's fully qualified artifact name. This is in the form of &lt;</a:t>
            </a:r>
            <a:r>
              <a:rPr lang="en-IN" dirty="0" err="1"/>
              <a:t>groupId</a:t>
            </a:r>
            <a:r>
              <a:rPr lang="en-IN" dirty="0"/>
              <a:t>&gt;:&lt;</a:t>
            </a:r>
            <a:r>
              <a:rPr lang="en-IN" dirty="0" err="1"/>
              <a:t>artifactId</a:t>
            </a:r>
            <a:r>
              <a:rPr lang="en-IN" dirty="0"/>
              <a:t>&gt;:&lt;version&gt;</a:t>
            </a:r>
          </a:p>
          <a:p>
            <a:pPr marL="914400" lvl="2" indent="0">
              <a:buNone/>
            </a:pPr>
            <a:endParaRPr lang="en-US" dirty="0"/>
          </a:p>
        </p:txBody>
      </p:sp>
    </p:spTree>
    <p:extLst>
      <p:ext uri="{BB962C8B-B14F-4D97-AF65-F5344CB8AC3E}">
        <p14:creationId xmlns:p14="http://schemas.microsoft.com/office/powerpoint/2010/main" val="236763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E3E5-366F-C128-B078-7D8A17712017}"/>
              </a:ext>
            </a:extLst>
          </p:cNvPr>
          <p:cNvSpPr>
            <a:spLocks noGrp="1"/>
          </p:cNvSpPr>
          <p:nvPr>
            <p:ph type="title"/>
          </p:nvPr>
        </p:nvSpPr>
        <p:spPr/>
        <p:txBody>
          <a:bodyPr/>
          <a:lstStyle/>
          <a:p>
            <a:r>
              <a:rPr lang="en-US" dirty="0"/>
              <a:t>POM xml</a:t>
            </a:r>
          </a:p>
        </p:txBody>
      </p:sp>
      <p:sp>
        <p:nvSpPr>
          <p:cNvPr id="3" name="Content Placeholder 2">
            <a:extLst>
              <a:ext uri="{FF2B5EF4-FFF2-40B4-BE49-F238E27FC236}">
                <a16:creationId xmlns:a16="http://schemas.microsoft.com/office/drawing/2014/main" id="{5463550B-7A56-4962-C769-71018F6DC664}"/>
              </a:ext>
            </a:extLst>
          </p:cNvPr>
          <p:cNvSpPr>
            <a:spLocks noGrp="1"/>
          </p:cNvSpPr>
          <p:nvPr>
            <p:ph idx="1"/>
          </p:nvPr>
        </p:nvSpPr>
        <p:spPr/>
        <p:txBody>
          <a:bodyPr/>
          <a:lstStyle/>
          <a:p>
            <a:pPr>
              <a:buFont typeface="Wingdings" pitchFamily="2" charset="2"/>
              <a:buChar char="ü"/>
            </a:pPr>
            <a:r>
              <a:rPr lang="en-US" sz="1800" dirty="0"/>
              <a:t>If no configuration provided MAVEN use its default values to configure and build. Default packaging type is “jar”.</a:t>
            </a:r>
          </a:p>
          <a:p>
            <a:pPr>
              <a:buFont typeface="Wingdings" pitchFamily="2" charset="2"/>
              <a:buChar char="ü"/>
            </a:pPr>
            <a:r>
              <a:rPr lang="en-US" sz="1800" dirty="0"/>
              <a:t>If no repository specified it make use its Super POM repository details to download dependency jars.</a:t>
            </a:r>
          </a:p>
          <a:p>
            <a:pPr>
              <a:buFont typeface="Wingdings" pitchFamily="2" charset="2"/>
              <a:buChar char="ü"/>
            </a:pPr>
            <a:r>
              <a:rPr lang="en-IN" sz="1800" dirty="0"/>
              <a:t>when Maven sees the dependencies in the minimal POM, it would know that these dependencies will be downloaded from https://</a:t>
            </a:r>
            <a:r>
              <a:rPr lang="en-IN" sz="1800" dirty="0" err="1"/>
              <a:t>repo.maven.apache.org</a:t>
            </a:r>
            <a:r>
              <a:rPr lang="en-IN" sz="1800" dirty="0"/>
              <a:t>/maven2 which was specified in the Super POM</a:t>
            </a:r>
            <a:endParaRPr lang="en-US" sz="1800" dirty="0"/>
          </a:p>
          <a:p>
            <a:pPr marL="0" indent="0">
              <a:buNone/>
            </a:pPr>
            <a:endParaRPr lang="en-US" dirty="0"/>
          </a:p>
        </p:txBody>
      </p:sp>
    </p:spTree>
    <p:extLst>
      <p:ext uri="{BB962C8B-B14F-4D97-AF65-F5344CB8AC3E}">
        <p14:creationId xmlns:p14="http://schemas.microsoft.com/office/powerpoint/2010/main" val="3665233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5E5D-FA58-5859-3844-A199C4AED498}"/>
              </a:ext>
            </a:extLst>
          </p:cNvPr>
          <p:cNvSpPr>
            <a:spLocks noGrp="1"/>
          </p:cNvSpPr>
          <p:nvPr>
            <p:ph type="title"/>
          </p:nvPr>
        </p:nvSpPr>
        <p:spPr/>
        <p:txBody>
          <a:bodyPr>
            <a:normAutofit fontScale="90000"/>
          </a:bodyPr>
          <a:lstStyle/>
          <a:p>
            <a:r>
              <a:rPr lang="en-IN" b="1" dirty="0"/>
              <a:t>Build lifecycle, phases and goals in maven</a:t>
            </a:r>
            <a:br>
              <a:rPr lang="en-IN" b="1" dirty="0"/>
            </a:br>
            <a:endParaRPr lang="en-US" dirty="0"/>
          </a:p>
        </p:txBody>
      </p:sp>
      <p:sp>
        <p:nvSpPr>
          <p:cNvPr id="3" name="Content Placeholder 2">
            <a:extLst>
              <a:ext uri="{FF2B5EF4-FFF2-40B4-BE49-F238E27FC236}">
                <a16:creationId xmlns:a16="http://schemas.microsoft.com/office/drawing/2014/main" id="{354158F9-D6DC-D2C8-F4F2-C82C285E6B37}"/>
              </a:ext>
            </a:extLst>
          </p:cNvPr>
          <p:cNvSpPr>
            <a:spLocks noGrp="1"/>
          </p:cNvSpPr>
          <p:nvPr>
            <p:ph idx="1"/>
          </p:nvPr>
        </p:nvSpPr>
        <p:spPr>
          <a:xfrm>
            <a:off x="486138" y="2121408"/>
            <a:ext cx="3946966" cy="1744536"/>
          </a:xfrm>
        </p:spPr>
        <p:txBody>
          <a:bodyPr/>
          <a:lstStyle/>
          <a:p>
            <a:pPr>
              <a:buFont typeface="Wingdings" pitchFamily="2" charset="2"/>
              <a:buChar char="ü"/>
            </a:pPr>
            <a:r>
              <a:rPr lang="en-IN" b="1" dirty="0"/>
              <a:t>Clean Lifecycle (</a:t>
            </a:r>
            <a:r>
              <a:rPr lang="en-IN" b="1" dirty="0" err="1"/>
              <a:t>mvn</a:t>
            </a:r>
            <a:r>
              <a:rPr lang="en-IN" b="1" dirty="0"/>
              <a:t> clean)</a:t>
            </a:r>
          </a:p>
          <a:p>
            <a:pPr>
              <a:buFont typeface="Wingdings" pitchFamily="2" charset="2"/>
              <a:buChar char="ü"/>
            </a:pPr>
            <a:r>
              <a:rPr lang="en-IN" b="1" dirty="0"/>
              <a:t>Default Lifecycle (</a:t>
            </a:r>
            <a:r>
              <a:rPr lang="en-IN" b="1" dirty="0" err="1"/>
              <a:t>mvn</a:t>
            </a:r>
            <a:r>
              <a:rPr lang="en-IN" b="1" dirty="0"/>
              <a:t> clean install)</a:t>
            </a:r>
          </a:p>
          <a:p>
            <a:pPr>
              <a:buFont typeface="Wingdings" pitchFamily="2" charset="2"/>
              <a:buChar char="ü"/>
            </a:pPr>
            <a:r>
              <a:rPr lang="en-IN" b="1" dirty="0"/>
              <a:t>Site Lifecycle (</a:t>
            </a:r>
            <a:r>
              <a:rPr lang="en-IN" b="1" dirty="0" err="1"/>
              <a:t>mvn</a:t>
            </a:r>
            <a:r>
              <a:rPr lang="en-IN" b="1" dirty="0"/>
              <a:t> site)</a:t>
            </a:r>
          </a:p>
          <a:p>
            <a:endParaRPr lang="en-US" dirty="0"/>
          </a:p>
        </p:txBody>
      </p:sp>
      <p:pic>
        <p:nvPicPr>
          <p:cNvPr id="6148" name="Picture 4" descr="Java Tutorial: Maven Life Cycle - 2021">
            <a:extLst>
              <a:ext uri="{FF2B5EF4-FFF2-40B4-BE49-F238E27FC236}">
                <a16:creationId xmlns:a16="http://schemas.microsoft.com/office/drawing/2014/main" id="{540961BC-E633-020E-E3FA-667DC9BEC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208" y="1035131"/>
            <a:ext cx="7500395" cy="5141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3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5001-CD59-10E6-B763-8FABFB30490A}"/>
              </a:ext>
            </a:extLst>
          </p:cNvPr>
          <p:cNvSpPr>
            <a:spLocks noGrp="1"/>
          </p:cNvSpPr>
          <p:nvPr>
            <p:ph type="title"/>
          </p:nvPr>
        </p:nvSpPr>
        <p:spPr/>
        <p:txBody>
          <a:bodyPr/>
          <a:lstStyle/>
          <a:p>
            <a:r>
              <a:rPr lang="en-US" dirty="0"/>
              <a:t>Maven Phases:</a:t>
            </a:r>
          </a:p>
        </p:txBody>
      </p:sp>
      <p:pic>
        <p:nvPicPr>
          <p:cNvPr id="1026" name="Picture 2" descr="Understanding Apache Maven (Part 4): Maven Lifecycle">
            <a:extLst>
              <a:ext uri="{FF2B5EF4-FFF2-40B4-BE49-F238E27FC236}">
                <a16:creationId xmlns:a16="http://schemas.microsoft.com/office/drawing/2014/main" id="{DCED93B0-7E95-92B4-9A46-BE4A7BE4C8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47975" y="2451100"/>
            <a:ext cx="65024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140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32A6-193F-33D8-74A2-BB3DD3AD71A7}"/>
              </a:ext>
            </a:extLst>
          </p:cNvPr>
          <p:cNvSpPr>
            <a:spLocks noGrp="1"/>
          </p:cNvSpPr>
          <p:nvPr>
            <p:ph type="title"/>
          </p:nvPr>
        </p:nvSpPr>
        <p:spPr/>
        <p:txBody>
          <a:bodyPr/>
          <a:lstStyle/>
          <a:p>
            <a:r>
              <a:rPr lang="en-IN" b="1" dirty="0"/>
              <a:t>What is maven archetype?</a:t>
            </a:r>
            <a:br>
              <a:rPr lang="en-IN" b="1" dirty="0"/>
            </a:br>
            <a:endParaRPr lang="en-US" dirty="0"/>
          </a:p>
        </p:txBody>
      </p:sp>
      <p:sp>
        <p:nvSpPr>
          <p:cNvPr id="3" name="Content Placeholder 2">
            <a:extLst>
              <a:ext uri="{FF2B5EF4-FFF2-40B4-BE49-F238E27FC236}">
                <a16:creationId xmlns:a16="http://schemas.microsoft.com/office/drawing/2014/main" id="{7BA29E17-5E78-17BF-8F58-5927037F7BDF}"/>
              </a:ext>
            </a:extLst>
          </p:cNvPr>
          <p:cNvSpPr>
            <a:spLocks noGrp="1"/>
          </p:cNvSpPr>
          <p:nvPr>
            <p:ph idx="1"/>
          </p:nvPr>
        </p:nvSpPr>
        <p:spPr/>
        <p:txBody>
          <a:bodyPr/>
          <a:lstStyle/>
          <a:p>
            <a:pPr>
              <a:buFont typeface="Wingdings" pitchFamily="2" charset="2"/>
              <a:buChar char="ü"/>
            </a:pPr>
            <a:r>
              <a:rPr lang="en-IN" dirty="0"/>
              <a:t>An archetype is a Maven project templating toolkit</a:t>
            </a:r>
          </a:p>
          <a:p>
            <a:pPr>
              <a:buFont typeface="Wingdings" pitchFamily="2" charset="2"/>
              <a:buChar char="ü"/>
            </a:pPr>
            <a:r>
              <a:rPr lang="en-IN" dirty="0"/>
              <a:t>Think of archetypes as a template for creating a project structure and they include best practices.</a:t>
            </a:r>
          </a:p>
          <a:p>
            <a:pPr>
              <a:buFont typeface="Wingdings" pitchFamily="2" charset="2"/>
              <a:buChar char="ü"/>
            </a:pPr>
            <a:r>
              <a:rPr lang="en-IN" dirty="0"/>
              <a:t>There are several official archetypes and many more from the communities.</a:t>
            </a:r>
          </a:p>
          <a:p>
            <a:pPr marL="0" indent="0">
              <a:buNone/>
            </a:pPr>
            <a:r>
              <a:rPr lang="en-IN" dirty="0"/>
              <a:t>For example,</a:t>
            </a:r>
          </a:p>
          <a:p>
            <a:pPr lvl="2">
              <a:buFont typeface="Wingdings" pitchFamily="2" charset="2"/>
              <a:buChar char="ü"/>
            </a:pPr>
            <a:r>
              <a:rPr lang="en-IN" dirty="0"/>
              <a:t>  maven-archetype-webapp</a:t>
            </a:r>
          </a:p>
          <a:p>
            <a:pPr lvl="2">
              <a:buFont typeface="Wingdings" pitchFamily="2" charset="2"/>
              <a:buChar char="ü"/>
            </a:pPr>
            <a:r>
              <a:rPr lang="en-IN" dirty="0"/>
              <a:t>  maven-archetype-plugin</a:t>
            </a:r>
          </a:p>
          <a:p>
            <a:pPr lvl="2">
              <a:buFont typeface="Wingdings" pitchFamily="2" charset="2"/>
              <a:buChar char="ü"/>
            </a:pPr>
            <a:r>
              <a:rPr lang="en-IN" dirty="0"/>
              <a:t>  maven-archetype-simple</a:t>
            </a:r>
            <a:endParaRPr lang="en-US" dirty="0"/>
          </a:p>
        </p:txBody>
      </p:sp>
    </p:spTree>
    <p:extLst>
      <p:ext uri="{BB962C8B-B14F-4D97-AF65-F5344CB8AC3E}">
        <p14:creationId xmlns:p14="http://schemas.microsoft.com/office/powerpoint/2010/main" val="3390488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2D51-CADF-BD90-A185-F39BAAA8F0DE}"/>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D6740225-5287-CEA7-187E-6A495FBB04B1}"/>
              </a:ext>
            </a:extLst>
          </p:cNvPr>
          <p:cNvSpPr>
            <a:spLocks noGrp="1"/>
          </p:cNvSpPr>
          <p:nvPr>
            <p:ph idx="1"/>
          </p:nvPr>
        </p:nvSpPr>
        <p:spPr>
          <a:xfrm>
            <a:off x="487680" y="2015732"/>
            <a:ext cx="5519582" cy="3450613"/>
          </a:xfrm>
          <a:solidFill>
            <a:schemeClr val="accent3"/>
          </a:solidFill>
        </p:spPr>
        <p:txBody>
          <a:bodyPr>
            <a:normAutofit/>
          </a:bodyPr>
          <a:lstStyle/>
          <a:p>
            <a:r>
              <a:rPr lang="en-IN" dirty="0"/>
              <a:t>Elements in the POM that are merged are the following:</a:t>
            </a:r>
          </a:p>
          <a:p>
            <a:pPr lvl="6">
              <a:buFont typeface="Wingdings" pitchFamily="2" charset="2"/>
              <a:buChar char="ü"/>
            </a:pPr>
            <a:r>
              <a:rPr lang="en-IN" dirty="0"/>
              <a:t>dependencies</a:t>
            </a:r>
          </a:p>
          <a:p>
            <a:pPr lvl="6">
              <a:buFont typeface="Wingdings" pitchFamily="2" charset="2"/>
              <a:buChar char="ü"/>
            </a:pPr>
            <a:r>
              <a:rPr lang="en-IN" dirty="0"/>
              <a:t>developers and contributors</a:t>
            </a:r>
          </a:p>
          <a:p>
            <a:pPr lvl="6">
              <a:buFont typeface="Wingdings" pitchFamily="2" charset="2"/>
              <a:buChar char="ü"/>
            </a:pPr>
            <a:r>
              <a:rPr lang="en-IN" dirty="0"/>
              <a:t>plugin lists (including reports)</a:t>
            </a:r>
          </a:p>
          <a:p>
            <a:pPr lvl="6">
              <a:buFont typeface="Wingdings" pitchFamily="2" charset="2"/>
              <a:buChar char="ü"/>
            </a:pPr>
            <a:r>
              <a:rPr lang="en-IN" dirty="0"/>
              <a:t>plugin executions with matching ids</a:t>
            </a:r>
          </a:p>
          <a:p>
            <a:pPr lvl="6">
              <a:buFont typeface="Wingdings" pitchFamily="2" charset="2"/>
              <a:buChar char="ü"/>
            </a:pPr>
            <a:r>
              <a:rPr lang="en-IN" dirty="0"/>
              <a:t>plugin configuration</a:t>
            </a:r>
          </a:p>
          <a:p>
            <a:pPr lvl="6">
              <a:buFont typeface="Wingdings" pitchFamily="2" charset="2"/>
              <a:buChar char="ü"/>
            </a:pPr>
            <a:r>
              <a:rPr lang="en-IN" dirty="0"/>
              <a:t>Resources</a:t>
            </a:r>
          </a:p>
          <a:p>
            <a:pPr marL="1828800" lvl="4" indent="0">
              <a:buNone/>
            </a:pPr>
            <a:r>
              <a:rPr lang="en-US" dirty="0"/>
              <a:t>Use </a:t>
            </a:r>
            <a:r>
              <a:rPr lang="en-US" dirty="0" err="1"/>
              <a:t>relativepath</a:t>
            </a:r>
            <a:r>
              <a:rPr lang="en-US" dirty="0"/>
              <a:t> to specify the parent </a:t>
            </a:r>
            <a:r>
              <a:rPr lang="en-US" dirty="0" err="1"/>
              <a:t>pom.xml</a:t>
            </a:r>
            <a:endParaRPr lang="en-US" dirty="0"/>
          </a:p>
          <a:p>
            <a:pPr marL="1828800" lvl="4" indent="0">
              <a:buNone/>
            </a:pPr>
            <a:endParaRPr lang="en-IN" dirty="0"/>
          </a:p>
        </p:txBody>
      </p:sp>
      <p:sp>
        <p:nvSpPr>
          <p:cNvPr id="4" name="Rectangle 3">
            <a:extLst>
              <a:ext uri="{FF2B5EF4-FFF2-40B4-BE49-F238E27FC236}">
                <a16:creationId xmlns:a16="http://schemas.microsoft.com/office/drawing/2014/main" id="{855C75E5-8CDD-2C28-39E0-AD105A296803}"/>
              </a:ext>
            </a:extLst>
          </p:cNvPr>
          <p:cNvSpPr/>
          <p:nvPr/>
        </p:nvSpPr>
        <p:spPr>
          <a:xfrm>
            <a:off x="6667018" y="2015731"/>
            <a:ext cx="4387836" cy="3450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6802C0C-2B98-F8A3-00F3-BADE14BD6677}"/>
              </a:ext>
            </a:extLst>
          </p:cNvPr>
          <p:cNvSpPr/>
          <p:nvPr/>
        </p:nvSpPr>
        <p:spPr>
          <a:xfrm>
            <a:off x="643128" y="2909182"/>
            <a:ext cx="1562582" cy="1854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&lt;parent&gt;</a:t>
            </a:r>
          </a:p>
          <a:p>
            <a:r>
              <a:rPr lang="en-US" sz="1100" dirty="0"/>
              <a:t>    &lt;</a:t>
            </a:r>
            <a:r>
              <a:rPr lang="en-US" sz="1100" dirty="0" err="1"/>
              <a:t>groupId</a:t>
            </a:r>
            <a:r>
              <a:rPr lang="en-US" sz="1100" dirty="0"/>
              <a:t>&gt;</a:t>
            </a:r>
            <a:r>
              <a:rPr lang="en-US" sz="1100" dirty="0" err="1"/>
              <a:t>com.mycompany.app</a:t>
            </a:r>
            <a:r>
              <a:rPr lang="en-US" sz="1100" dirty="0"/>
              <a:t>&lt;/</a:t>
            </a:r>
            <a:r>
              <a:rPr lang="en-US" sz="1100" dirty="0" err="1"/>
              <a:t>groupId</a:t>
            </a:r>
            <a:r>
              <a:rPr lang="en-US" sz="1100" dirty="0"/>
              <a:t>&gt;</a:t>
            </a:r>
          </a:p>
          <a:p>
            <a:r>
              <a:rPr lang="en-US" sz="1100" dirty="0"/>
              <a:t>    &lt;</a:t>
            </a:r>
            <a:r>
              <a:rPr lang="en-US" sz="1100" dirty="0" err="1"/>
              <a:t>artifactId</a:t>
            </a:r>
            <a:r>
              <a:rPr lang="en-US" sz="1100" dirty="0"/>
              <a:t>&gt;my-app&lt;/</a:t>
            </a:r>
            <a:r>
              <a:rPr lang="en-US" sz="1100" dirty="0" err="1"/>
              <a:t>artifactId</a:t>
            </a:r>
            <a:r>
              <a:rPr lang="en-US" sz="1100" dirty="0"/>
              <a:t>&gt;</a:t>
            </a:r>
          </a:p>
          <a:p>
            <a:r>
              <a:rPr lang="en-US" sz="1100" dirty="0"/>
              <a:t>    &lt;version&gt;1&lt;/version&gt;</a:t>
            </a:r>
          </a:p>
          <a:p>
            <a:r>
              <a:rPr lang="en-US" sz="1100" dirty="0"/>
              <a:t>  &lt;/parent&gt;</a:t>
            </a:r>
          </a:p>
          <a:p>
            <a:pPr algn="ctr"/>
            <a:endParaRPr lang="en-US" dirty="0"/>
          </a:p>
        </p:txBody>
      </p:sp>
      <p:sp>
        <p:nvSpPr>
          <p:cNvPr id="6" name="Rounded Rectangle 5">
            <a:extLst>
              <a:ext uri="{FF2B5EF4-FFF2-40B4-BE49-F238E27FC236}">
                <a16:creationId xmlns:a16="http://schemas.microsoft.com/office/drawing/2014/main" id="{8B860F3D-7E46-53DB-1BED-30885F085940}"/>
              </a:ext>
            </a:extLst>
          </p:cNvPr>
          <p:cNvSpPr/>
          <p:nvPr/>
        </p:nvSpPr>
        <p:spPr>
          <a:xfrm>
            <a:off x="6956901" y="2095885"/>
            <a:ext cx="3576577" cy="329030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u="sng" dirty="0"/>
              <a:t>Aggregations:</a:t>
            </a:r>
          </a:p>
          <a:p>
            <a:r>
              <a:rPr lang="en-IN" dirty="0"/>
              <a:t>&lt;</a:t>
            </a:r>
            <a:r>
              <a:rPr lang="en-IN" sz="1100" dirty="0"/>
              <a:t>project&gt;</a:t>
            </a:r>
          </a:p>
          <a:p>
            <a:r>
              <a:rPr lang="en-IN" sz="1100" dirty="0"/>
              <a:t>&lt;</a:t>
            </a:r>
            <a:r>
              <a:rPr lang="en-IN" sz="1100" dirty="0" err="1"/>
              <a:t>modelVersion</a:t>
            </a:r>
            <a:r>
              <a:rPr lang="en-IN" sz="1100" dirty="0"/>
              <a:t>&gt;4.0.0&lt;/</a:t>
            </a:r>
            <a:r>
              <a:rPr lang="en-IN" sz="1100" dirty="0" err="1"/>
              <a:t>modelVersion</a:t>
            </a:r>
            <a:r>
              <a:rPr lang="en-IN" sz="1100" dirty="0"/>
              <a:t>&gt;</a:t>
            </a:r>
          </a:p>
          <a:p>
            <a:r>
              <a:rPr lang="en-IN" sz="1100" dirty="0"/>
              <a:t> </a:t>
            </a:r>
          </a:p>
          <a:p>
            <a:r>
              <a:rPr lang="en-IN" sz="1100" dirty="0"/>
              <a:t>&lt;</a:t>
            </a:r>
            <a:r>
              <a:rPr lang="en-IN" sz="1100" dirty="0" err="1"/>
              <a:t>groupId</a:t>
            </a:r>
            <a:r>
              <a:rPr lang="en-IN" sz="1100" dirty="0"/>
              <a:t>&gt;</a:t>
            </a:r>
            <a:r>
              <a:rPr lang="en-IN" sz="1100" dirty="0" err="1"/>
              <a:t>com.mycompany.app</a:t>
            </a:r>
            <a:r>
              <a:rPr lang="en-IN" sz="1100" dirty="0"/>
              <a:t>&lt;/</a:t>
            </a:r>
            <a:r>
              <a:rPr lang="en-IN" sz="1100" dirty="0" err="1"/>
              <a:t>groupId</a:t>
            </a:r>
            <a:r>
              <a:rPr lang="en-IN" sz="1100" dirty="0"/>
              <a:t>&gt;</a:t>
            </a:r>
          </a:p>
          <a:p>
            <a:r>
              <a:rPr lang="en-IN" sz="1100" dirty="0"/>
              <a:t>&lt;</a:t>
            </a:r>
            <a:r>
              <a:rPr lang="en-IN" sz="1100" dirty="0" err="1"/>
              <a:t>artifactId</a:t>
            </a:r>
            <a:r>
              <a:rPr lang="en-IN" sz="1100" dirty="0"/>
              <a:t>&gt;my-app&lt;/</a:t>
            </a:r>
            <a:r>
              <a:rPr lang="en-IN" sz="1100" dirty="0" err="1"/>
              <a:t>artifactId</a:t>
            </a:r>
            <a:r>
              <a:rPr lang="en-IN" sz="1100" dirty="0"/>
              <a:t>&gt;</a:t>
            </a:r>
          </a:p>
          <a:p>
            <a:r>
              <a:rPr lang="en-IN" sz="1100" dirty="0"/>
              <a:t>&lt;version&gt;1&lt;/version&gt;</a:t>
            </a:r>
          </a:p>
          <a:p>
            <a:r>
              <a:rPr lang="en-IN" sz="1100" dirty="0"/>
              <a:t>&lt;packaging&gt;pom&lt;/packaging&gt;</a:t>
            </a:r>
          </a:p>
          <a:p>
            <a:r>
              <a:rPr lang="en-IN" sz="1100" dirty="0"/>
              <a:t> </a:t>
            </a:r>
          </a:p>
          <a:p>
            <a:r>
              <a:rPr lang="en-IN" sz="1100" dirty="0"/>
              <a:t>&lt;modules&gt;</a:t>
            </a:r>
          </a:p>
          <a:p>
            <a:r>
              <a:rPr lang="en-IN" sz="1100" dirty="0"/>
              <a:t>&lt;module&gt;my-module&lt;/module&gt;</a:t>
            </a:r>
          </a:p>
          <a:p>
            <a:r>
              <a:rPr lang="en-IN" sz="1100" dirty="0"/>
              <a:t>&lt;/modules&gt;</a:t>
            </a:r>
          </a:p>
          <a:p>
            <a:r>
              <a:rPr lang="en-IN" sz="1100" dirty="0"/>
              <a:t>&lt;/project&gt;</a:t>
            </a:r>
          </a:p>
          <a:p>
            <a:pPr algn="ctr"/>
            <a:endParaRPr lang="en-US" dirty="0"/>
          </a:p>
        </p:txBody>
      </p:sp>
    </p:spTree>
    <p:extLst>
      <p:ext uri="{BB962C8B-B14F-4D97-AF65-F5344CB8AC3E}">
        <p14:creationId xmlns:p14="http://schemas.microsoft.com/office/powerpoint/2010/main" val="3745970601"/>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C036-7A1A-A92D-6A66-2670B49CA794}"/>
              </a:ext>
            </a:extLst>
          </p:cNvPr>
          <p:cNvSpPr>
            <a:spLocks noGrp="1"/>
          </p:cNvSpPr>
          <p:nvPr>
            <p:ph type="title"/>
          </p:nvPr>
        </p:nvSpPr>
        <p:spPr/>
        <p:txBody>
          <a:bodyPr/>
          <a:lstStyle/>
          <a:p>
            <a:r>
              <a:rPr lang="en-US" dirty="0"/>
              <a:t>inheritance </a:t>
            </a:r>
          </a:p>
        </p:txBody>
      </p:sp>
      <p:pic>
        <p:nvPicPr>
          <p:cNvPr id="4" name="Picture 2" descr="java - select best maven strategy for create multi module - Stack Overflow">
            <a:extLst>
              <a:ext uri="{FF2B5EF4-FFF2-40B4-BE49-F238E27FC236}">
                <a16:creationId xmlns:a16="http://schemas.microsoft.com/office/drawing/2014/main" id="{26A1EA39-D1B7-CD6D-48C1-8968864513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8356" y="2087561"/>
            <a:ext cx="8015287" cy="3965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411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0907-48EF-8CE0-9319-807BF7ACBB68}"/>
              </a:ext>
            </a:extLst>
          </p:cNvPr>
          <p:cNvSpPr>
            <a:spLocks noGrp="1"/>
          </p:cNvSpPr>
          <p:nvPr>
            <p:ph type="title"/>
          </p:nvPr>
        </p:nvSpPr>
        <p:spPr/>
        <p:txBody>
          <a:bodyPr>
            <a:normAutofit fontScale="90000"/>
          </a:bodyPr>
          <a:lstStyle/>
          <a:p>
            <a:r>
              <a:rPr lang="en-IN" b="1" dirty="0"/>
              <a:t>Project Interpolation and Variables</a:t>
            </a:r>
            <a:br>
              <a:rPr lang="en-IN" b="1" dirty="0"/>
            </a:br>
            <a:endParaRPr lang="en-US" dirty="0"/>
          </a:p>
        </p:txBody>
      </p:sp>
      <p:sp>
        <p:nvSpPr>
          <p:cNvPr id="3" name="Content Placeholder 2">
            <a:extLst>
              <a:ext uri="{FF2B5EF4-FFF2-40B4-BE49-F238E27FC236}">
                <a16:creationId xmlns:a16="http://schemas.microsoft.com/office/drawing/2014/main" id="{480FBBF0-746E-92B2-A747-DE3FA987C845}"/>
              </a:ext>
            </a:extLst>
          </p:cNvPr>
          <p:cNvSpPr>
            <a:spLocks noGrp="1"/>
          </p:cNvSpPr>
          <p:nvPr>
            <p:ph idx="1"/>
          </p:nvPr>
        </p:nvSpPr>
        <p:spPr>
          <a:xfrm>
            <a:off x="1451579" y="1853754"/>
            <a:ext cx="9603275" cy="3450613"/>
          </a:xfrm>
        </p:spPr>
        <p:txBody>
          <a:bodyPr>
            <a:normAutofit/>
          </a:bodyPr>
          <a:lstStyle/>
          <a:p>
            <a:pPr>
              <a:buFont typeface="Wingdings" pitchFamily="2" charset="2"/>
              <a:buChar char="ü"/>
            </a:pPr>
            <a:r>
              <a:rPr lang="en-IN" dirty="0"/>
              <a:t>&lt;version&gt;${</a:t>
            </a:r>
            <a:r>
              <a:rPr lang="en-IN" dirty="0" err="1"/>
              <a:t>project.version</a:t>
            </a:r>
            <a:r>
              <a:rPr lang="en-IN" dirty="0"/>
              <a:t>}&lt;/version&gt;</a:t>
            </a:r>
          </a:p>
          <a:p>
            <a:pPr>
              <a:buFont typeface="Wingdings" pitchFamily="2" charset="2"/>
              <a:buChar char="ü"/>
            </a:pPr>
            <a:r>
              <a:rPr lang="en-US" dirty="0"/>
              <a:t>Inheritance can be applied here</a:t>
            </a:r>
          </a:p>
          <a:p>
            <a:pPr>
              <a:buFont typeface="Wingdings" pitchFamily="2" charset="2"/>
              <a:buChar char="ü"/>
            </a:pPr>
            <a:r>
              <a:rPr lang="en-IN" dirty="0"/>
              <a:t>${</a:t>
            </a:r>
            <a:r>
              <a:rPr lang="en-IN" dirty="0" err="1"/>
              <a:t>project.groupId</a:t>
            </a:r>
            <a:r>
              <a:rPr lang="en-IN" dirty="0"/>
              <a:t>}, ${</a:t>
            </a:r>
            <a:r>
              <a:rPr lang="en-IN" dirty="0" err="1"/>
              <a:t>project.version</a:t>
            </a:r>
            <a:r>
              <a:rPr lang="en-IN" dirty="0"/>
              <a:t>}, ${</a:t>
            </a:r>
            <a:r>
              <a:rPr lang="en-IN" dirty="0" err="1"/>
              <a:t>project.build.sourceDirectory</a:t>
            </a:r>
            <a:r>
              <a:rPr lang="en-IN" dirty="0"/>
              <a:t>}</a:t>
            </a:r>
          </a:p>
          <a:p>
            <a:pPr marL="0" indent="0">
              <a:buNone/>
            </a:pPr>
            <a:endParaRPr lang="en-IN" dirty="0"/>
          </a:p>
          <a:p>
            <a:pPr marL="0" indent="0">
              <a:buNone/>
            </a:pPr>
            <a:r>
              <a:rPr lang="en-IN" dirty="0" err="1"/>
              <a:t>project.basedir</a:t>
            </a:r>
            <a:endParaRPr lang="en-IN" dirty="0"/>
          </a:p>
          <a:p>
            <a:pPr marL="0" indent="0">
              <a:buNone/>
            </a:pPr>
            <a:r>
              <a:rPr lang="en-IN" dirty="0" err="1"/>
              <a:t>project.baseUri</a:t>
            </a:r>
            <a:endParaRPr lang="en-IN" dirty="0"/>
          </a:p>
          <a:p>
            <a:pPr marL="0" indent="0">
              <a:buNone/>
            </a:pPr>
            <a:r>
              <a:rPr lang="en-IN" dirty="0" err="1"/>
              <a:t>maven.build.timestamp</a:t>
            </a:r>
            <a:endParaRPr lang="en-US" dirty="0"/>
          </a:p>
        </p:txBody>
      </p:sp>
    </p:spTree>
    <p:extLst>
      <p:ext uri="{BB962C8B-B14F-4D97-AF65-F5344CB8AC3E}">
        <p14:creationId xmlns:p14="http://schemas.microsoft.com/office/powerpoint/2010/main" val="108616402"/>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9DA6-5161-59FD-CA9F-74BA79EE7E7B}"/>
              </a:ext>
            </a:extLst>
          </p:cNvPr>
          <p:cNvSpPr>
            <a:spLocks noGrp="1"/>
          </p:cNvSpPr>
          <p:nvPr>
            <p:ph type="title"/>
          </p:nvPr>
        </p:nvSpPr>
        <p:spPr/>
        <p:txBody>
          <a:bodyPr>
            <a:normAutofit/>
          </a:bodyPr>
          <a:lstStyle/>
          <a:p>
            <a:r>
              <a:rPr lang="en-IN" b="1" dirty="0"/>
              <a:t>What is a Maven Repository?</a:t>
            </a:r>
            <a:br>
              <a:rPr lang="en-IN" b="1" dirty="0"/>
            </a:br>
            <a:endParaRPr lang="en-US" dirty="0"/>
          </a:p>
        </p:txBody>
      </p:sp>
      <p:pic>
        <p:nvPicPr>
          <p:cNvPr id="1028" name="Picture 4" descr="Maven Tutorial">
            <a:extLst>
              <a:ext uri="{FF2B5EF4-FFF2-40B4-BE49-F238E27FC236}">
                <a16:creationId xmlns:a16="http://schemas.microsoft.com/office/drawing/2014/main" id="{BC705754-483B-2917-45F1-BE732B213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340" y="1776730"/>
            <a:ext cx="8491220" cy="459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864027"/>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CB77-7619-B215-C214-3A49CDC5DA28}"/>
              </a:ext>
            </a:extLst>
          </p:cNvPr>
          <p:cNvSpPr>
            <a:spLocks noGrp="1"/>
          </p:cNvSpPr>
          <p:nvPr>
            <p:ph type="title"/>
          </p:nvPr>
        </p:nvSpPr>
        <p:spPr/>
        <p:txBody>
          <a:bodyPr/>
          <a:lstStyle/>
          <a:p>
            <a:r>
              <a:rPr lang="en-IN" b="1" dirty="0"/>
              <a:t>Maven repositories</a:t>
            </a:r>
            <a:br>
              <a:rPr lang="en-IN" b="1" dirty="0"/>
            </a:br>
            <a:endParaRPr lang="en-US" dirty="0"/>
          </a:p>
        </p:txBody>
      </p:sp>
      <p:sp>
        <p:nvSpPr>
          <p:cNvPr id="3" name="Content Placeholder 2">
            <a:extLst>
              <a:ext uri="{FF2B5EF4-FFF2-40B4-BE49-F238E27FC236}">
                <a16:creationId xmlns:a16="http://schemas.microsoft.com/office/drawing/2014/main" id="{3346B1AF-3212-6A82-441D-1C19BA59F617}"/>
              </a:ext>
            </a:extLst>
          </p:cNvPr>
          <p:cNvSpPr>
            <a:spLocks noGrp="1"/>
          </p:cNvSpPr>
          <p:nvPr>
            <p:ph idx="1"/>
          </p:nvPr>
        </p:nvSpPr>
        <p:spPr/>
        <p:txBody>
          <a:bodyPr>
            <a:normAutofit fontScale="70000" lnSpcReduction="20000"/>
          </a:bodyPr>
          <a:lstStyle/>
          <a:p>
            <a:pPr marL="0" indent="0">
              <a:buNone/>
            </a:pPr>
            <a:r>
              <a:rPr lang="en-US" sz="1200" dirty="0"/>
              <a:t>1. </a:t>
            </a:r>
            <a:r>
              <a:rPr lang="en-IN" sz="1200" b="1" dirty="0"/>
              <a:t>Maven central repository</a:t>
            </a:r>
          </a:p>
          <a:p>
            <a:pPr>
              <a:buFont typeface="Wingdings" pitchFamily="2" charset="2"/>
              <a:buChar char="ü"/>
            </a:pPr>
            <a:r>
              <a:rPr lang="en-IN" sz="1200" dirty="0"/>
              <a:t>All artifacts in a project get downloaded from maven central repository. Unless you specify a custom repo in ~/.m2/</a:t>
            </a:r>
            <a:r>
              <a:rPr lang="en-IN" sz="1200" dirty="0" err="1"/>
              <a:t>settings.xml</a:t>
            </a:r>
            <a:r>
              <a:rPr lang="en-IN" sz="1200" dirty="0"/>
              <a:t>.</a:t>
            </a:r>
          </a:p>
          <a:p>
            <a:pPr lvl="2">
              <a:buFont typeface="Wingdings" pitchFamily="2" charset="2"/>
              <a:buChar char="ü"/>
            </a:pPr>
            <a:r>
              <a:rPr lang="en-IN" sz="1200" dirty="0"/>
              <a:t>Maven Central Repository Search – </a:t>
            </a:r>
            <a:r>
              <a:rPr lang="en-IN" sz="1200" dirty="0">
                <a:hlinkClick r:id="rId2"/>
              </a:rPr>
              <a:t>https://search.maven.org/</a:t>
            </a:r>
            <a:endParaRPr lang="en-IN" sz="1200" dirty="0"/>
          </a:p>
          <a:p>
            <a:pPr lvl="2">
              <a:buFont typeface="Wingdings" pitchFamily="2" charset="2"/>
              <a:buChar char="ü"/>
            </a:pPr>
            <a:r>
              <a:rPr lang="en-IN" sz="1200" dirty="0"/>
              <a:t>Maven Central Repository URL – </a:t>
            </a:r>
            <a:r>
              <a:rPr lang="en-IN" sz="1200" dirty="0">
                <a:hlinkClick r:id="rId3"/>
              </a:rPr>
              <a:t>https://repo.maven.apache.org/maven2</a:t>
            </a:r>
            <a:endParaRPr lang="en-IN" sz="1200" dirty="0"/>
          </a:p>
          <a:p>
            <a:pPr marL="0" indent="0">
              <a:buNone/>
            </a:pPr>
            <a:r>
              <a:rPr lang="en-US" sz="1200" dirty="0"/>
              <a:t>2. </a:t>
            </a:r>
            <a:r>
              <a:rPr lang="en-IN" sz="1200" b="1" dirty="0"/>
              <a:t>Custom maven remote repository</a:t>
            </a:r>
          </a:p>
          <a:p>
            <a:pPr>
              <a:buFont typeface="Wingdings" pitchFamily="2" charset="2"/>
              <a:buChar char="ü"/>
            </a:pPr>
            <a:r>
              <a:rPr lang="en-IN" sz="1200" dirty="0"/>
              <a:t>Quite often you will need to use libraries that are not hosted in the maven central repository but hosted in a different repo (organization own repo).</a:t>
            </a:r>
          </a:p>
          <a:p>
            <a:pPr>
              <a:buFont typeface="Wingdings" pitchFamily="2" charset="2"/>
              <a:buChar char="ü"/>
            </a:pPr>
            <a:r>
              <a:rPr lang="en-IN" sz="1200" dirty="0" err="1"/>
              <a:t>ou</a:t>
            </a:r>
            <a:r>
              <a:rPr lang="en-IN" sz="1200" dirty="0"/>
              <a:t> need to specify these remote repositories in the </a:t>
            </a:r>
            <a:r>
              <a:rPr lang="en-IN" sz="1200" dirty="0" err="1"/>
              <a:t>pom.xml</a:t>
            </a:r>
            <a:r>
              <a:rPr lang="en-IN" sz="1200" dirty="0"/>
              <a:t>. You can also specify them in ~/.m2/</a:t>
            </a:r>
            <a:r>
              <a:rPr lang="en-IN" sz="1200" dirty="0" err="1"/>
              <a:t>settings.xml</a:t>
            </a:r>
            <a:r>
              <a:rPr lang="en-IN" sz="1200" dirty="0"/>
              <a:t> as well, but this will not be covered here.</a:t>
            </a:r>
          </a:p>
          <a:p>
            <a:pPr marL="0" indent="0">
              <a:buNone/>
            </a:pPr>
            <a:endParaRPr lang="en-IN" dirty="0"/>
          </a:p>
          <a:p>
            <a:pPr marL="0" indent="0">
              <a:buNone/>
            </a:pPr>
            <a:r>
              <a:rPr lang="en-IN" dirty="0"/>
              <a:t>&lt;repositories&gt;</a:t>
            </a:r>
          </a:p>
          <a:p>
            <a:pPr marL="0" indent="0">
              <a:buNone/>
            </a:pPr>
            <a:r>
              <a:rPr lang="en-IN" dirty="0"/>
              <a:t>   &lt;repository&gt; </a:t>
            </a:r>
          </a:p>
          <a:p>
            <a:pPr marL="0" indent="0">
              <a:buNone/>
            </a:pPr>
            <a:r>
              <a:rPr lang="en-IN" dirty="0"/>
              <a:t>          &lt;id&gt;</a:t>
            </a:r>
            <a:r>
              <a:rPr lang="en-IN" dirty="0" err="1"/>
              <a:t>jcenter</a:t>
            </a:r>
            <a:r>
              <a:rPr lang="en-IN" dirty="0"/>
              <a:t>-snapshots&lt;/id&gt; </a:t>
            </a:r>
          </a:p>
          <a:p>
            <a:pPr marL="0" indent="0">
              <a:buNone/>
            </a:pPr>
            <a:r>
              <a:rPr lang="en-IN" dirty="0"/>
              <a:t>           &lt;name&gt;</a:t>
            </a:r>
            <a:r>
              <a:rPr lang="en-IN" dirty="0" err="1"/>
              <a:t>jcenter</a:t>
            </a:r>
            <a:r>
              <a:rPr lang="en-IN" dirty="0"/>
              <a:t>&lt;/name&gt; </a:t>
            </a:r>
          </a:p>
          <a:p>
            <a:pPr marL="0" indent="0">
              <a:buNone/>
            </a:pPr>
            <a:r>
              <a:rPr lang="en-IN" dirty="0"/>
              <a:t>           &lt;</a:t>
            </a:r>
            <a:r>
              <a:rPr lang="en-IN" dirty="0" err="1"/>
              <a:t>url</a:t>
            </a:r>
            <a:r>
              <a:rPr lang="en-IN" dirty="0"/>
              <a:t>&gt;https://</a:t>
            </a:r>
            <a:r>
              <a:rPr lang="en-IN" dirty="0" err="1"/>
              <a:t>jcenter.bintray.com</a:t>
            </a:r>
            <a:r>
              <a:rPr lang="en-IN" dirty="0"/>
              <a:t>/&lt;/</a:t>
            </a:r>
            <a:r>
              <a:rPr lang="en-IN" dirty="0" err="1"/>
              <a:t>url</a:t>
            </a:r>
            <a:r>
              <a:rPr lang="en-IN" dirty="0"/>
              <a:t>&gt; </a:t>
            </a:r>
          </a:p>
          <a:p>
            <a:pPr marL="0" indent="0">
              <a:buNone/>
            </a:pPr>
            <a:r>
              <a:rPr lang="en-IN" dirty="0"/>
              <a:t>    &lt;/repository&gt; </a:t>
            </a:r>
          </a:p>
          <a:p>
            <a:pPr marL="0" indent="0">
              <a:buNone/>
            </a:pPr>
            <a:r>
              <a:rPr lang="en-IN" dirty="0"/>
              <a:t>&lt;/repositories&gt;</a:t>
            </a:r>
            <a:endParaRPr lang="en-US" dirty="0"/>
          </a:p>
        </p:txBody>
      </p:sp>
    </p:spTree>
    <p:extLst>
      <p:ext uri="{BB962C8B-B14F-4D97-AF65-F5344CB8AC3E}">
        <p14:creationId xmlns:p14="http://schemas.microsoft.com/office/powerpoint/2010/main" val="1908732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ACD5-5A43-B955-8E57-F23D52CBA02F}"/>
              </a:ext>
            </a:extLst>
          </p:cNvPr>
          <p:cNvSpPr>
            <a:spLocks noGrp="1"/>
          </p:cNvSpPr>
          <p:nvPr>
            <p:ph type="title"/>
          </p:nvPr>
        </p:nvSpPr>
        <p:spPr/>
        <p:txBody>
          <a:bodyPr/>
          <a:lstStyle/>
          <a:p>
            <a:r>
              <a:rPr lang="en-US" dirty="0"/>
              <a:t>What is Maven?</a:t>
            </a:r>
          </a:p>
        </p:txBody>
      </p:sp>
      <p:sp>
        <p:nvSpPr>
          <p:cNvPr id="3" name="Content Placeholder 2">
            <a:extLst>
              <a:ext uri="{FF2B5EF4-FFF2-40B4-BE49-F238E27FC236}">
                <a16:creationId xmlns:a16="http://schemas.microsoft.com/office/drawing/2014/main" id="{4F537420-1C8A-1B33-F3C6-BEE446827C1D}"/>
              </a:ext>
            </a:extLst>
          </p:cNvPr>
          <p:cNvSpPr>
            <a:spLocks noGrp="1"/>
          </p:cNvSpPr>
          <p:nvPr>
            <p:ph idx="1"/>
          </p:nvPr>
        </p:nvSpPr>
        <p:spPr/>
        <p:txBody>
          <a:bodyPr>
            <a:normAutofit lnSpcReduction="10000"/>
          </a:bodyPr>
          <a:lstStyle/>
          <a:p>
            <a:pPr marL="0" indent="0">
              <a:buNone/>
            </a:pPr>
            <a:r>
              <a:rPr lang="en-IN" sz="2400" dirty="0"/>
              <a:t>Maven is a powerful project management tool that is based on POM (Project object Model).</a:t>
            </a:r>
          </a:p>
          <a:p>
            <a:pPr marL="0" indent="0">
              <a:buNone/>
            </a:pPr>
            <a:r>
              <a:rPr lang="en-IN" b="1" i="1" u="sng" dirty="0"/>
              <a:t>It is used for: </a:t>
            </a:r>
          </a:p>
          <a:p>
            <a:pPr>
              <a:buFont typeface="Wingdings" pitchFamily="2" charset="2"/>
              <a:buChar char="ü"/>
            </a:pPr>
            <a:r>
              <a:rPr lang="en-IN" dirty="0"/>
              <a:t> </a:t>
            </a:r>
            <a:r>
              <a:rPr lang="en-IN" sz="2000" dirty="0"/>
              <a:t>Builds Java-based projects</a:t>
            </a:r>
          </a:p>
          <a:p>
            <a:pPr>
              <a:buFont typeface="Wingdings" pitchFamily="2" charset="2"/>
              <a:buChar char="ü"/>
            </a:pPr>
            <a:r>
              <a:rPr lang="en-IN" sz="2000" dirty="0"/>
              <a:t>  Manage dependency</a:t>
            </a:r>
          </a:p>
          <a:p>
            <a:pPr>
              <a:buFont typeface="Wingdings" pitchFamily="2" charset="2"/>
              <a:buChar char="ü"/>
            </a:pPr>
            <a:r>
              <a:rPr lang="en-US" sz="2000" dirty="0"/>
              <a:t>  Simplify the build process like ANT. But is is more advanced than ANT.</a:t>
            </a:r>
          </a:p>
          <a:p>
            <a:pPr>
              <a:buFont typeface="Wingdings" pitchFamily="2" charset="2"/>
              <a:buChar char="ü"/>
            </a:pPr>
            <a:r>
              <a:rPr lang="en-US" sz="2000" dirty="0"/>
              <a:t>  Make developer work easy</a:t>
            </a:r>
          </a:p>
          <a:p>
            <a:pPr>
              <a:buFont typeface="Wingdings" pitchFamily="2" charset="2"/>
              <a:buChar char="ü"/>
            </a:pPr>
            <a:r>
              <a:rPr lang="en-US" sz="2000" dirty="0"/>
              <a:t>  </a:t>
            </a:r>
            <a:r>
              <a:rPr lang="en-IN" sz="2000" dirty="0"/>
              <a:t>Encouraging better development practices</a:t>
            </a:r>
          </a:p>
          <a:p>
            <a:pPr>
              <a:buFont typeface="Wingdings" pitchFamily="2" charset="2"/>
              <a:buChar char="ü"/>
            </a:pPr>
            <a:r>
              <a:rPr lang="en-IN" sz="2000" dirty="0"/>
              <a:t>  Maven extends Ant to let you download dependencies</a:t>
            </a:r>
          </a:p>
          <a:p>
            <a:pPr>
              <a:buFont typeface="Wingdings" pitchFamily="2" charset="2"/>
              <a:buChar char="ü"/>
            </a:pPr>
            <a:r>
              <a:rPr lang="en-IN" dirty="0"/>
              <a:t>  Maven ensures that project JARs and libraries are downloaded automatically.</a:t>
            </a:r>
            <a:endParaRPr lang="en-US" sz="2000" dirty="0"/>
          </a:p>
        </p:txBody>
      </p:sp>
    </p:spTree>
    <p:extLst>
      <p:ext uri="{BB962C8B-B14F-4D97-AF65-F5344CB8AC3E}">
        <p14:creationId xmlns:p14="http://schemas.microsoft.com/office/powerpoint/2010/main" val="2761547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B8B7-7302-59CE-067C-40B4E76E60DF}"/>
              </a:ext>
            </a:extLst>
          </p:cNvPr>
          <p:cNvSpPr>
            <a:spLocks noGrp="1"/>
          </p:cNvSpPr>
          <p:nvPr>
            <p:ph type="title"/>
          </p:nvPr>
        </p:nvSpPr>
        <p:spPr/>
        <p:txBody>
          <a:bodyPr/>
          <a:lstStyle/>
          <a:p>
            <a:r>
              <a:rPr lang="en-US" dirty="0"/>
              <a:t>Maven repositories</a:t>
            </a:r>
          </a:p>
        </p:txBody>
      </p:sp>
      <p:sp>
        <p:nvSpPr>
          <p:cNvPr id="3" name="Content Placeholder 2">
            <a:extLst>
              <a:ext uri="{FF2B5EF4-FFF2-40B4-BE49-F238E27FC236}">
                <a16:creationId xmlns:a16="http://schemas.microsoft.com/office/drawing/2014/main" id="{6B0B45F4-CA04-E06A-E46C-98573229B052}"/>
              </a:ext>
            </a:extLst>
          </p:cNvPr>
          <p:cNvSpPr>
            <a:spLocks noGrp="1"/>
          </p:cNvSpPr>
          <p:nvPr>
            <p:ph idx="1"/>
          </p:nvPr>
        </p:nvSpPr>
        <p:spPr>
          <a:ln>
            <a:solidFill>
              <a:srgbClr val="FF0000"/>
            </a:solidFill>
          </a:ln>
        </p:spPr>
        <p:txBody>
          <a:bodyPr/>
          <a:lstStyle/>
          <a:p>
            <a:pPr marL="0" indent="0">
              <a:buNone/>
            </a:pPr>
            <a:r>
              <a:rPr lang="en-US" dirty="0"/>
              <a:t>3. </a:t>
            </a:r>
            <a:r>
              <a:rPr lang="en-IN" b="1" dirty="0"/>
              <a:t>Maven local repository (.m2)</a:t>
            </a:r>
          </a:p>
          <a:p>
            <a:pPr>
              <a:buFont typeface="Wingdings" pitchFamily="2" charset="2"/>
              <a:buChar char="ü"/>
            </a:pPr>
            <a:r>
              <a:rPr lang="en-IN" dirty="0"/>
              <a:t>Maven downloads dependencies (jar, war, pom files, and plugins) from remote or central repositories and caches them in the local machine.</a:t>
            </a:r>
          </a:p>
          <a:p>
            <a:pPr>
              <a:buFont typeface="Wingdings" pitchFamily="2" charset="2"/>
              <a:buChar char="ü"/>
            </a:pPr>
            <a:r>
              <a:rPr lang="en-IN" dirty="0"/>
              <a:t>The place where it shows is .m2/repository</a:t>
            </a:r>
          </a:p>
          <a:p>
            <a:pPr marL="0" indent="0">
              <a:buNone/>
            </a:pPr>
            <a:endParaRPr lang="en-IN" dirty="0"/>
          </a:p>
          <a:p>
            <a:pPr marL="0" indent="0">
              <a:buNone/>
            </a:pPr>
            <a:r>
              <a:rPr lang="en-IN" dirty="0">
                <a:solidFill>
                  <a:srgbClr val="FF0000"/>
                </a:solidFill>
                <a:highlight>
                  <a:srgbClr val="FFFF00"/>
                </a:highlight>
              </a:rPr>
              <a:t>Note - don’t recommend customizing the default location of the local repo.</a:t>
            </a:r>
            <a:endParaRPr lang="en-US" dirty="0">
              <a:solidFill>
                <a:srgbClr val="FF0000"/>
              </a:solidFill>
              <a:highlight>
                <a:srgbClr val="FFFF00"/>
              </a:highlight>
            </a:endParaRPr>
          </a:p>
        </p:txBody>
      </p:sp>
    </p:spTree>
    <p:extLst>
      <p:ext uri="{BB962C8B-B14F-4D97-AF65-F5344CB8AC3E}">
        <p14:creationId xmlns:p14="http://schemas.microsoft.com/office/powerpoint/2010/main" val="1558595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0255-C5B2-1237-B81B-53A8EB7F2332}"/>
              </a:ext>
            </a:extLst>
          </p:cNvPr>
          <p:cNvSpPr>
            <a:spLocks noGrp="1"/>
          </p:cNvSpPr>
          <p:nvPr>
            <p:ph type="title"/>
          </p:nvPr>
        </p:nvSpPr>
        <p:spPr/>
        <p:txBody>
          <a:bodyPr>
            <a:normAutofit fontScale="90000"/>
          </a:bodyPr>
          <a:lstStyle/>
          <a:p>
            <a:r>
              <a:rPr lang="en-IN" b="1" dirty="0"/>
              <a:t>Dependency Management in Maven</a:t>
            </a:r>
            <a:br>
              <a:rPr lang="en-IN" b="1" dirty="0"/>
            </a:br>
            <a:endParaRPr lang="en-US" dirty="0"/>
          </a:p>
        </p:txBody>
      </p:sp>
      <p:sp>
        <p:nvSpPr>
          <p:cNvPr id="3" name="Content Placeholder 2">
            <a:extLst>
              <a:ext uri="{FF2B5EF4-FFF2-40B4-BE49-F238E27FC236}">
                <a16:creationId xmlns:a16="http://schemas.microsoft.com/office/drawing/2014/main" id="{5F5A39F9-9EA9-F14B-0385-2A3C6874B8CE}"/>
              </a:ext>
            </a:extLst>
          </p:cNvPr>
          <p:cNvSpPr>
            <a:spLocks noGrp="1"/>
          </p:cNvSpPr>
          <p:nvPr>
            <p:ph idx="1"/>
          </p:nvPr>
        </p:nvSpPr>
        <p:spPr>
          <a:xfrm>
            <a:off x="722607" y="1774168"/>
            <a:ext cx="4033060" cy="4635500"/>
          </a:xfrm>
        </p:spPr>
        <p:txBody>
          <a:bodyPr/>
          <a:lstStyle/>
          <a:p>
            <a:pPr>
              <a:buFont typeface="Wingdings" pitchFamily="2" charset="2"/>
              <a:buChar char="ü"/>
            </a:pPr>
            <a:r>
              <a:rPr lang="en-IN" dirty="0"/>
              <a:t>Dependency management is a core feature of maven.</a:t>
            </a:r>
          </a:p>
          <a:p>
            <a:pPr>
              <a:buFont typeface="Wingdings" pitchFamily="2" charset="2"/>
              <a:buChar char="ü"/>
            </a:pPr>
            <a:r>
              <a:rPr lang="en-IN" dirty="0"/>
              <a:t>t is powerful enough to manage dependencies from a simple single project to a complex multi-module project.</a:t>
            </a:r>
          </a:p>
          <a:p>
            <a:pPr>
              <a:buFont typeface="Wingdings" pitchFamily="2" charset="2"/>
              <a:buChar char="ü"/>
            </a:pPr>
            <a:r>
              <a:rPr lang="en-IN" dirty="0"/>
              <a:t>There are basically 2 types of dependencies that maven manages,</a:t>
            </a:r>
          </a:p>
          <a:p>
            <a:pPr lvl="2">
              <a:buFont typeface="Wingdings" pitchFamily="2" charset="2"/>
              <a:buChar char="ü"/>
            </a:pPr>
            <a:r>
              <a:rPr lang="en-IN" dirty="0"/>
              <a:t>direct dependencies</a:t>
            </a:r>
          </a:p>
          <a:p>
            <a:pPr lvl="2">
              <a:buFont typeface="Wingdings" pitchFamily="2" charset="2"/>
              <a:buChar char="ü"/>
            </a:pPr>
            <a:r>
              <a:rPr lang="en-IN" dirty="0"/>
              <a:t>transitive dependencies</a:t>
            </a:r>
          </a:p>
          <a:p>
            <a:endParaRPr lang="en-US" dirty="0"/>
          </a:p>
        </p:txBody>
      </p:sp>
      <p:pic>
        <p:nvPicPr>
          <p:cNvPr id="3074" name="Picture 2" descr="Maven Dependency Management | SpringerLink">
            <a:extLst>
              <a:ext uri="{FF2B5EF4-FFF2-40B4-BE49-F238E27FC236}">
                <a16:creationId xmlns:a16="http://schemas.microsoft.com/office/drawing/2014/main" id="{191A59FE-798C-CEF2-F35A-018E036BF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400" y="1289304"/>
            <a:ext cx="6725858" cy="4880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04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96BE-A6BC-1184-5291-46E0C0D23F41}"/>
              </a:ext>
            </a:extLst>
          </p:cNvPr>
          <p:cNvSpPr>
            <a:spLocks noGrp="1"/>
          </p:cNvSpPr>
          <p:nvPr>
            <p:ph type="title"/>
          </p:nvPr>
        </p:nvSpPr>
        <p:spPr/>
        <p:txBody>
          <a:bodyPr>
            <a:normAutofit fontScale="90000"/>
          </a:bodyPr>
          <a:lstStyle/>
          <a:p>
            <a:r>
              <a:rPr lang="en-IN" b="1" dirty="0"/>
              <a:t>What are direct dependencies?</a:t>
            </a:r>
            <a:br>
              <a:rPr lang="en-IN" b="1" dirty="0"/>
            </a:br>
            <a:endParaRPr lang="en-US" dirty="0"/>
          </a:p>
        </p:txBody>
      </p:sp>
      <p:sp>
        <p:nvSpPr>
          <p:cNvPr id="3" name="Content Placeholder 2">
            <a:extLst>
              <a:ext uri="{FF2B5EF4-FFF2-40B4-BE49-F238E27FC236}">
                <a16:creationId xmlns:a16="http://schemas.microsoft.com/office/drawing/2014/main" id="{17226499-A8B5-F4ED-F038-FEF7D3D62A71}"/>
              </a:ext>
            </a:extLst>
          </p:cNvPr>
          <p:cNvSpPr>
            <a:spLocks noGrp="1"/>
          </p:cNvSpPr>
          <p:nvPr>
            <p:ph idx="1"/>
          </p:nvPr>
        </p:nvSpPr>
        <p:spPr/>
        <p:txBody>
          <a:bodyPr/>
          <a:lstStyle/>
          <a:p>
            <a:pPr marL="0" indent="0">
              <a:buNone/>
            </a:pPr>
            <a:r>
              <a:rPr lang="en-IN" dirty="0"/>
              <a:t>Dependencies that are directly declared in </a:t>
            </a:r>
            <a:r>
              <a:rPr lang="en-IN" dirty="0" err="1"/>
              <a:t>pom.xml</a:t>
            </a:r>
            <a:r>
              <a:rPr lang="en-IN" dirty="0"/>
              <a:t> are known as direct dependencies. For example, to use </a:t>
            </a:r>
            <a:r>
              <a:rPr lang="en-IN" dirty="0">
                <a:hlinkClick r:id="rId2"/>
              </a:rPr>
              <a:t>undertow</a:t>
            </a:r>
            <a:r>
              <a:rPr lang="en-IN" dirty="0"/>
              <a:t>, I need to add it’s dependencies in </a:t>
            </a:r>
            <a:r>
              <a:rPr lang="en-IN" dirty="0" err="1"/>
              <a:t>pom.xml</a:t>
            </a:r>
            <a:r>
              <a:rPr lang="en-IN" dirty="0"/>
              <a:t>. </a:t>
            </a:r>
          </a:p>
          <a:p>
            <a:pPr marL="548640" lvl="2" indent="0">
              <a:buNone/>
            </a:pPr>
            <a:r>
              <a:rPr lang="en-IN" dirty="0"/>
              <a:t>&lt;dependency&gt; </a:t>
            </a:r>
          </a:p>
          <a:p>
            <a:pPr marL="548640" lvl="2" indent="0">
              <a:buNone/>
            </a:pPr>
            <a:r>
              <a:rPr lang="en-IN" dirty="0"/>
              <a:t>	&lt;</a:t>
            </a:r>
            <a:r>
              <a:rPr lang="en-IN" dirty="0" err="1"/>
              <a:t>groupId</a:t>
            </a:r>
            <a:r>
              <a:rPr lang="en-IN" dirty="0"/>
              <a:t>&gt;</a:t>
            </a:r>
            <a:r>
              <a:rPr lang="en-IN" dirty="0" err="1"/>
              <a:t>io.undertow</a:t>
            </a:r>
            <a:r>
              <a:rPr lang="en-IN" dirty="0"/>
              <a:t>&lt;/</a:t>
            </a:r>
            <a:r>
              <a:rPr lang="en-IN" dirty="0" err="1"/>
              <a:t>groupId</a:t>
            </a:r>
            <a:r>
              <a:rPr lang="en-IN" dirty="0"/>
              <a:t>&gt; </a:t>
            </a:r>
          </a:p>
          <a:p>
            <a:pPr marL="548640" lvl="2" indent="0">
              <a:buNone/>
            </a:pPr>
            <a:r>
              <a:rPr lang="en-IN" dirty="0"/>
              <a:t>	&lt;</a:t>
            </a:r>
            <a:r>
              <a:rPr lang="en-IN" dirty="0" err="1"/>
              <a:t>artifactId</a:t>
            </a:r>
            <a:r>
              <a:rPr lang="en-IN" dirty="0"/>
              <a:t>&gt;undertow-core&lt;/</a:t>
            </a:r>
            <a:r>
              <a:rPr lang="en-IN" dirty="0" err="1"/>
              <a:t>artifactId</a:t>
            </a:r>
            <a:r>
              <a:rPr lang="en-IN" dirty="0"/>
              <a:t>&gt; </a:t>
            </a:r>
          </a:p>
          <a:p>
            <a:pPr marL="548640" lvl="2" indent="0">
              <a:buNone/>
            </a:pPr>
            <a:r>
              <a:rPr lang="en-IN" dirty="0"/>
              <a:t>	&lt;version&gt;${</a:t>
            </a:r>
            <a:r>
              <a:rPr lang="en-IN" dirty="0" err="1"/>
              <a:t>undertow.version</a:t>
            </a:r>
            <a:r>
              <a:rPr lang="en-IN" dirty="0"/>
              <a:t>}&lt;/version&gt; </a:t>
            </a:r>
          </a:p>
          <a:p>
            <a:pPr marL="548640" lvl="2" indent="0">
              <a:buNone/>
            </a:pPr>
            <a:r>
              <a:rPr lang="en-IN" dirty="0"/>
              <a:t>&lt;/dependency&gt;</a:t>
            </a:r>
          </a:p>
          <a:p>
            <a:pPr marL="0" indent="0">
              <a:buNone/>
            </a:pPr>
            <a:endParaRPr lang="en-US" dirty="0"/>
          </a:p>
        </p:txBody>
      </p:sp>
    </p:spTree>
    <p:extLst>
      <p:ext uri="{BB962C8B-B14F-4D97-AF65-F5344CB8AC3E}">
        <p14:creationId xmlns:p14="http://schemas.microsoft.com/office/powerpoint/2010/main" val="2373285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CBE5-AAD6-8143-925B-BF65EC81A610}"/>
              </a:ext>
            </a:extLst>
          </p:cNvPr>
          <p:cNvSpPr>
            <a:spLocks noGrp="1"/>
          </p:cNvSpPr>
          <p:nvPr>
            <p:ph type="title"/>
          </p:nvPr>
        </p:nvSpPr>
        <p:spPr>
          <a:xfrm>
            <a:off x="1069848" y="127322"/>
            <a:ext cx="10058400" cy="1966654"/>
          </a:xfrm>
        </p:spPr>
        <p:txBody>
          <a:bodyPr>
            <a:normAutofit fontScale="90000"/>
          </a:bodyPr>
          <a:lstStyle/>
          <a:p>
            <a:r>
              <a:rPr lang="en-IN" b="1" dirty="0"/>
              <a:t>What are transitive dependencies?</a:t>
            </a:r>
            <a:br>
              <a:rPr lang="en-IN" b="1" dirty="0"/>
            </a:br>
            <a:endParaRPr lang="en-US" dirty="0"/>
          </a:p>
        </p:txBody>
      </p:sp>
      <p:sp>
        <p:nvSpPr>
          <p:cNvPr id="3" name="Content Placeholder 2">
            <a:extLst>
              <a:ext uri="{FF2B5EF4-FFF2-40B4-BE49-F238E27FC236}">
                <a16:creationId xmlns:a16="http://schemas.microsoft.com/office/drawing/2014/main" id="{D7318C9C-6092-7BE5-12A2-427864A08DDC}"/>
              </a:ext>
            </a:extLst>
          </p:cNvPr>
          <p:cNvSpPr>
            <a:spLocks noGrp="1"/>
          </p:cNvSpPr>
          <p:nvPr>
            <p:ph idx="1"/>
          </p:nvPr>
        </p:nvSpPr>
        <p:spPr>
          <a:xfrm>
            <a:off x="410090" y="1913064"/>
            <a:ext cx="4266081" cy="4817614"/>
          </a:xfrm>
        </p:spPr>
        <p:txBody>
          <a:bodyPr/>
          <a:lstStyle/>
          <a:p>
            <a:pPr>
              <a:buFont typeface="Wingdings" pitchFamily="2" charset="2"/>
              <a:buChar char="ü"/>
            </a:pPr>
            <a:r>
              <a:rPr lang="en-IN" dirty="0"/>
              <a:t>Even though you only added undertow-core in the </a:t>
            </a:r>
            <a:r>
              <a:rPr lang="en-IN" dirty="0" err="1"/>
              <a:t>pom.xml</a:t>
            </a:r>
            <a:r>
              <a:rPr lang="en-IN" dirty="0"/>
              <a:t>. but the undertow-core has dependencies on </a:t>
            </a:r>
            <a:r>
              <a:rPr lang="en-IN" dirty="0">
                <a:hlinkClick r:id="rId2"/>
              </a:rPr>
              <a:t>several other dependencies.</a:t>
            </a:r>
            <a:r>
              <a:rPr lang="en-IN" dirty="0"/>
              <a:t> Maven resolves dependencies of dependencies, this is known as transitive dependencies.</a:t>
            </a:r>
          </a:p>
          <a:p>
            <a:pPr marL="0" indent="0">
              <a:buNone/>
            </a:pPr>
            <a:r>
              <a:rPr lang="en-IN" dirty="0"/>
              <a:t>undertow-core/</a:t>
            </a:r>
            <a:r>
              <a:rPr lang="en-IN" dirty="0" err="1"/>
              <a:t>pom.xml</a:t>
            </a:r>
            <a:endParaRPr lang="en-IN" dirty="0"/>
          </a:p>
          <a:p>
            <a:pPr marL="0" indent="0">
              <a:buNone/>
            </a:pPr>
            <a:endParaRPr lang="en-IN" b="1" dirty="0"/>
          </a:p>
          <a:p>
            <a:pPr marL="0" indent="0">
              <a:buNone/>
            </a:pPr>
            <a:endParaRPr lang="en-US" b="1" dirty="0"/>
          </a:p>
        </p:txBody>
      </p:sp>
      <p:sp>
        <p:nvSpPr>
          <p:cNvPr id="5" name="TextBox 4">
            <a:extLst>
              <a:ext uri="{FF2B5EF4-FFF2-40B4-BE49-F238E27FC236}">
                <a16:creationId xmlns:a16="http://schemas.microsoft.com/office/drawing/2014/main" id="{36915F1F-8638-0DCA-6ADB-A3845D73D148}"/>
              </a:ext>
            </a:extLst>
          </p:cNvPr>
          <p:cNvSpPr txBox="1"/>
          <p:nvPr/>
        </p:nvSpPr>
        <p:spPr>
          <a:xfrm>
            <a:off x="5144947" y="1609574"/>
            <a:ext cx="6099858" cy="4524315"/>
          </a:xfrm>
          <a:prstGeom prst="rect">
            <a:avLst/>
          </a:prstGeom>
          <a:solidFill>
            <a:schemeClr val="accent3">
              <a:lumMod val="60000"/>
              <a:lumOff val="40000"/>
            </a:schemeClr>
          </a:solidFill>
        </p:spPr>
        <p:txBody>
          <a:bodyPr wrap="square">
            <a:spAutoFit/>
          </a:bodyPr>
          <a:lstStyle/>
          <a:p>
            <a:r>
              <a:rPr lang="en-US" dirty="0"/>
              <a:t> &lt;dependency&gt;</a:t>
            </a:r>
          </a:p>
          <a:p>
            <a:r>
              <a:rPr lang="en-US" dirty="0"/>
              <a:t>                    &lt;</a:t>
            </a:r>
            <a:r>
              <a:rPr lang="en-US" dirty="0" err="1"/>
              <a:t>groupId</a:t>
            </a:r>
            <a:r>
              <a:rPr lang="en-US" dirty="0"/>
              <a:t>&gt;</a:t>
            </a:r>
            <a:r>
              <a:rPr lang="en-US" dirty="0" err="1"/>
              <a:t>io.undertow</a:t>
            </a:r>
            <a:r>
              <a:rPr lang="en-US" dirty="0"/>
              <a:t>&lt;/</a:t>
            </a:r>
            <a:r>
              <a:rPr lang="en-US" dirty="0" err="1"/>
              <a:t>groupId</a:t>
            </a:r>
            <a:r>
              <a:rPr lang="en-US" dirty="0"/>
              <a:t>&gt;</a:t>
            </a:r>
          </a:p>
          <a:p>
            <a:r>
              <a:rPr lang="en-US" dirty="0"/>
              <a:t>                    &lt;</a:t>
            </a:r>
            <a:r>
              <a:rPr lang="en-US" dirty="0" err="1"/>
              <a:t>artifactId</a:t>
            </a:r>
            <a:r>
              <a:rPr lang="en-US" dirty="0"/>
              <a:t>&gt;undertow-parser-generator&lt;/</a:t>
            </a:r>
            <a:r>
              <a:rPr lang="en-US" dirty="0" err="1"/>
              <a:t>artifactId</a:t>
            </a:r>
            <a:r>
              <a:rPr lang="en-US" dirty="0"/>
              <a:t>&gt;</a:t>
            </a:r>
          </a:p>
          <a:p>
            <a:r>
              <a:rPr lang="en-US" dirty="0"/>
              <a:t>                    &lt;scope&gt;provided&lt;/scope&gt;</a:t>
            </a:r>
          </a:p>
          <a:p>
            <a:r>
              <a:rPr lang="en-US" dirty="0"/>
              <a:t>                &lt;/dependency&gt;</a:t>
            </a:r>
          </a:p>
          <a:p>
            <a:r>
              <a:rPr lang="en-US" dirty="0"/>
              <a:t>            &lt;dependency&gt;</a:t>
            </a:r>
          </a:p>
          <a:p>
            <a:r>
              <a:rPr lang="en-US" dirty="0"/>
              <a:t>                &lt;</a:t>
            </a:r>
            <a:r>
              <a:rPr lang="en-US" dirty="0" err="1"/>
              <a:t>groupId</a:t>
            </a:r>
            <a:r>
              <a:rPr lang="en-US" dirty="0"/>
              <a:t>&gt;</a:t>
            </a:r>
            <a:r>
              <a:rPr lang="en-US" dirty="0" err="1"/>
              <a:t>org.jboss.logging</a:t>
            </a:r>
            <a:r>
              <a:rPr lang="en-US" dirty="0"/>
              <a:t>&lt;/</a:t>
            </a:r>
            <a:r>
              <a:rPr lang="en-US" dirty="0" err="1"/>
              <a:t>groupId</a:t>
            </a:r>
            <a:r>
              <a:rPr lang="en-US" dirty="0"/>
              <a:t>&gt;</a:t>
            </a:r>
          </a:p>
          <a:p>
            <a:r>
              <a:rPr lang="en-US" dirty="0"/>
              <a:t>                &lt;</a:t>
            </a:r>
            <a:r>
              <a:rPr lang="en-US" dirty="0" err="1"/>
              <a:t>artifactId</a:t>
            </a:r>
            <a:r>
              <a:rPr lang="en-US" dirty="0"/>
              <a:t>&gt;</a:t>
            </a:r>
            <a:r>
              <a:rPr lang="en-US" dirty="0" err="1"/>
              <a:t>jboss</a:t>
            </a:r>
            <a:r>
              <a:rPr lang="en-US" dirty="0"/>
              <a:t>-logging&lt;/</a:t>
            </a:r>
            <a:r>
              <a:rPr lang="en-US" dirty="0" err="1"/>
              <a:t>artifactId</a:t>
            </a:r>
            <a:r>
              <a:rPr lang="en-US" dirty="0"/>
              <a:t>&gt;</a:t>
            </a:r>
          </a:p>
          <a:p>
            <a:r>
              <a:rPr lang="en-US" dirty="0"/>
              <a:t>            &lt;/dependency&gt;</a:t>
            </a:r>
          </a:p>
          <a:p>
            <a:r>
              <a:rPr lang="en-US" dirty="0"/>
              <a:t>            &lt;dependency&gt;</a:t>
            </a:r>
          </a:p>
          <a:p>
            <a:r>
              <a:rPr lang="en-US" dirty="0"/>
              <a:t>                &lt;</a:t>
            </a:r>
            <a:r>
              <a:rPr lang="en-US" dirty="0" err="1"/>
              <a:t>groupId</a:t>
            </a:r>
            <a:r>
              <a:rPr lang="en-US" dirty="0"/>
              <a:t>&gt;</a:t>
            </a:r>
            <a:r>
              <a:rPr lang="en-US" dirty="0" err="1"/>
              <a:t>org.jboss.logging</a:t>
            </a:r>
            <a:r>
              <a:rPr lang="en-US" dirty="0"/>
              <a:t>&lt;/</a:t>
            </a:r>
            <a:r>
              <a:rPr lang="en-US" dirty="0" err="1"/>
              <a:t>groupId</a:t>
            </a:r>
            <a:r>
              <a:rPr lang="en-US" dirty="0"/>
              <a:t>&gt;</a:t>
            </a:r>
          </a:p>
          <a:p>
            <a:r>
              <a:rPr lang="en-US" dirty="0"/>
              <a:t>                &lt;</a:t>
            </a:r>
            <a:r>
              <a:rPr lang="en-US" dirty="0" err="1"/>
              <a:t>artifactId</a:t>
            </a:r>
            <a:r>
              <a:rPr lang="en-US" dirty="0"/>
              <a:t>&gt;</a:t>
            </a:r>
            <a:r>
              <a:rPr lang="en-US" dirty="0" err="1"/>
              <a:t>jboss</a:t>
            </a:r>
            <a:r>
              <a:rPr lang="en-US" dirty="0"/>
              <a:t>-logging-processor&lt;/</a:t>
            </a:r>
            <a:r>
              <a:rPr lang="en-US" dirty="0" err="1"/>
              <a:t>artifactId</a:t>
            </a:r>
            <a:r>
              <a:rPr lang="en-US" dirty="0"/>
              <a:t>&gt;</a:t>
            </a:r>
          </a:p>
          <a:p>
            <a:r>
              <a:rPr lang="en-US" dirty="0"/>
              <a:t>                &lt;scope&gt;provided&lt;/scope&gt;</a:t>
            </a:r>
          </a:p>
          <a:p>
            <a:r>
              <a:rPr lang="en-US" dirty="0"/>
              <a:t>            &lt;/dependency&gt;</a:t>
            </a:r>
          </a:p>
        </p:txBody>
      </p:sp>
    </p:spTree>
    <p:extLst>
      <p:ext uri="{BB962C8B-B14F-4D97-AF65-F5344CB8AC3E}">
        <p14:creationId xmlns:p14="http://schemas.microsoft.com/office/powerpoint/2010/main" val="4057771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015B-E73F-1C8C-0B7B-5B30A1FA5191}"/>
              </a:ext>
            </a:extLst>
          </p:cNvPr>
          <p:cNvSpPr>
            <a:spLocks noGrp="1"/>
          </p:cNvSpPr>
          <p:nvPr>
            <p:ph type="title"/>
          </p:nvPr>
        </p:nvSpPr>
        <p:spPr/>
        <p:txBody>
          <a:bodyPr/>
          <a:lstStyle/>
          <a:p>
            <a:r>
              <a:rPr lang="en-IN" b="1" dirty="0"/>
              <a:t>Dependency scope in maven</a:t>
            </a:r>
            <a:br>
              <a:rPr lang="en-IN" b="1" dirty="0"/>
            </a:br>
            <a:endParaRPr lang="en-US" dirty="0"/>
          </a:p>
        </p:txBody>
      </p:sp>
      <p:pic>
        <p:nvPicPr>
          <p:cNvPr id="4098" name="Picture 2" descr="maven - What is &lt;scope&gt; under &lt;dependency&gt; in pom.xml for? - Stack Overflow">
            <a:extLst>
              <a:ext uri="{FF2B5EF4-FFF2-40B4-BE49-F238E27FC236}">
                <a16:creationId xmlns:a16="http://schemas.microsoft.com/office/drawing/2014/main" id="{3E7D799E-580D-D266-1E68-A70BCB6B95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6122" y="1481559"/>
            <a:ext cx="8206450" cy="5243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892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6559-404C-C36E-9090-B27101BA9E7C}"/>
              </a:ext>
            </a:extLst>
          </p:cNvPr>
          <p:cNvSpPr>
            <a:spLocks noGrp="1"/>
          </p:cNvSpPr>
          <p:nvPr>
            <p:ph type="title"/>
          </p:nvPr>
        </p:nvSpPr>
        <p:spPr/>
        <p:txBody>
          <a:bodyPr/>
          <a:lstStyle/>
          <a:p>
            <a:r>
              <a:rPr lang="en-US" dirty="0"/>
              <a:t>Maven dependency tree</a:t>
            </a:r>
          </a:p>
        </p:txBody>
      </p:sp>
      <p:pic>
        <p:nvPicPr>
          <p:cNvPr id="5122" name="Picture 2" descr="Maven Dependency Tree - Resolving Conflicts | DigitalOcean">
            <a:extLst>
              <a:ext uri="{FF2B5EF4-FFF2-40B4-BE49-F238E27FC236}">
                <a16:creationId xmlns:a16="http://schemas.microsoft.com/office/drawing/2014/main" id="{3CE72173-660E-A7B7-6350-D15D9027B0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1828799"/>
            <a:ext cx="9231620" cy="4722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12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79AA-125E-597E-AFFE-09F05064C836}"/>
              </a:ext>
            </a:extLst>
          </p:cNvPr>
          <p:cNvSpPr>
            <a:spLocks noGrp="1"/>
          </p:cNvSpPr>
          <p:nvPr>
            <p:ph type="title"/>
          </p:nvPr>
        </p:nvSpPr>
        <p:spPr/>
        <p:txBody>
          <a:bodyPr/>
          <a:lstStyle/>
          <a:p>
            <a:r>
              <a:rPr lang="en-US" dirty="0"/>
              <a:t>Maven project conversion</a:t>
            </a:r>
          </a:p>
        </p:txBody>
      </p:sp>
      <p:sp>
        <p:nvSpPr>
          <p:cNvPr id="3" name="Content Placeholder 2">
            <a:extLst>
              <a:ext uri="{FF2B5EF4-FFF2-40B4-BE49-F238E27FC236}">
                <a16:creationId xmlns:a16="http://schemas.microsoft.com/office/drawing/2014/main" id="{45C563D0-B87A-6841-D86E-B16B58251E4B}"/>
              </a:ext>
            </a:extLst>
          </p:cNvPr>
          <p:cNvSpPr>
            <a:spLocks noGrp="1"/>
          </p:cNvSpPr>
          <p:nvPr>
            <p:ph idx="1"/>
          </p:nvPr>
        </p:nvSpPr>
        <p:spPr>
          <a:xfrm>
            <a:off x="1069848" y="2121408"/>
            <a:ext cx="10058400" cy="3064050"/>
          </a:xfrm>
        </p:spPr>
        <p:txBody>
          <a:bodyPr>
            <a:normAutofit lnSpcReduction="10000"/>
          </a:bodyPr>
          <a:lstStyle/>
          <a:p>
            <a:pPr marL="457200" indent="-457200">
              <a:buFont typeface="+mj-lt"/>
              <a:buAutoNum type="arabicPeriod"/>
            </a:pPr>
            <a:r>
              <a:rPr lang="en-US" dirty="0"/>
              <a:t>Convert normal java project to MAVENIZED one</a:t>
            </a:r>
          </a:p>
          <a:p>
            <a:pPr marL="0" indent="0">
              <a:buNone/>
            </a:pPr>
            <a:r>
              <a:rPr lang="en-US" dirty="0"/>
              <a:t>  Eclipse : </a:t>
            </a:r>
          </a:p>
          <a:p>
            <a:pPr marL="0" indent="0">
              <a:buNone/>
            </a:pPr>
            <a:r>
              <a:rPr lang="en-US" dirty="0"/>
              <a:t>            Select eclipse project and right click -&gt; maven -&gt; convert to maven project</a:t>
            </a:r>
          </a:p>
          <a:p>
            <a:pPr marL="457200" indent="-457200">
              <a:buAutoNum type="arabicPeriod" startAt="2"/>
            </a:pPr>
            <a:r>
              <a:rPr lang="en-US" dirty="0"/>
              <a:t>Import existing MAVEN project into eclipse</a:t>
            </a:r>
          </a:p>
          <a:p>
            <a:pPr marL="0" indent="0">
              <a:buNone/>
            </a:pPr>
            <a:r>
              <a:rPr lang="en-US" dirty="0"/>
              <a:t>    Eclipse :</a:t>
            </a:r>
          </a:p>
          <a:p>
            <a:pPr marL="0" indent="0">
              <a:buNone/>
            </a:pPr>
            <a:r>
              <a:rPr lang="en-US" dirty="0"/>
              <a:t>            open eclipse –</a:t>
            </a:r>
            <a:r>
              <a:rPr lang="en-US" dirty="0" err="1"/>
              <a:t>orkspace</a:t>
            </a:r>
            <a:r>
              <a:rPr lang="en-US" dirty="0"/>
              <a:t> -&gt; select file -&gt; import -&gt; Existing maven project -&gt;choose project path from your local machine -&gt; click finish</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964427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1E605-377A-2382-E5DF-AA696175C28E}"/>
              </a:ext>
            </a:extLst>
          </p:cNvPr>
          <p:cNvSpPr>
            <a:spLocks noGrp="1"/>
          </p:cNvSpPr>
          <p:nvPr>
            <p:ph idx="1"/>
          </p:nvPr>
        </p:nvSpPr>
        <p:spPr/>
        <p:txBody>
          <a:bodyPr>
            <a:normAutofit/>
          </a:bodyPr>
          <a:lstStyle/>
          <a:p>
            <a:pPr marL="0" indent="0">
              <a:buNone/>
            </a:pPr>
            <a:r>
              <a:rPr lang="en-US" sz="4400" dirty="0"/>
              <a:t> </a:t>
            </a:r>
          </a:p>
          <a:p>
            <a:pPr marL="0" indent="0">
              <a:buNone/>
            </a:pPr>
            <a:r>
              <a:rPr lang="en-US" sz="4400" dirty="0"/>
              <a:t>                 THANK YOU</a:t>
            </a:r>
          </a:p>
        </p:txBody>
      </p:sp>
    </p:spTree>
    <p:extLst>
      <p:ext uri="{BB962C8B-B14F-4D97-AF65-F5344CB8AC3E}">
        <p14:creationId xmlns:p14="http://schemas.microsoft.com/office/powerpoint/2010/main" val="144291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E352-B14D-5795-9CEC-2A0390DA2BAA}"/>
              </a:ext>
            </a:extLst>
          </p:cNvPr>
          <p:cNvSpPr>
            <a:spLocks noGrp="1"/>
          </p:cNvSpPr>
          <p:nvPr>
            <p:ph type="title"/>
          </p:nvPr>
        </p:nvSpPr>
        <p:spPr/>
        <p:txBody>
          <a:bodyPr/>
          <a:lstStyle/>
          <a:p>
            <a:r>
              <a:rPr lang="en-US" dirty="0"/>
              <a:t>Maven </a:t>
            </a:r>
            <a:r>
              <a:rPr lang="en-IN" dirty="0"/>
              <a:t>Installation</a:t>
            </a:r>
            <a:br>
              <a:rPr lang="en-IN" b="1" dirty="0"/>
            </a:br>
            <a:endParaRPr lang="en-US" dirty="0"/>
          </a:p>
        </p:txBody>
      </p:sp>
      <p:sp>
        <p:nvSpPr>
          <p:cNvPr id="3" name="Content Placeholder 2">
            <a:extLst>
              <a:ext uri="{FF2B5EF4-FFF2-40B4-BE49-F238E27FC236}">
                <a16:creationId xmlns:a16="http://schemas.microsoft.com/office/drawing/2014/main" id="{5DC79238-4140-339D-4471-046CBA58E144}"/>
              </a:ext>
            </a:extLst>
          </p:cNvPr>
          <p:cNvSpPr>
            <a:spLocks noGrp="1"/>
          </p:cNvSpPr>
          <p:nvPr>
            <p:ph idx="1"/>
          </p:nvPr>
        </p:nvSpPr>
        <p:spPr/>
        <p:txBody>
          <a:bodyPr>
            <a:normAutofit/>
          </a:bodyPr>
          <a:lstStyle/>
          <a:p>
            <a:pPr marL="0" indent="0">
              <a:buNone/>
            </a:pPr>
            <a:r>
              <a:rPr lang="en-US" sz="2400" dirty="0"/>
              <a:t>Prerequisites: </a:t>
            </a:r>
          </a:p>
          <a:p>
            <a:pPr>
              <a:buFont typeface="Wingdings" pitchFamily="2" charset="2"/>
              <a:buChar char="ü"/>
            </a:pPr>
            <a:r>
              <a:rPr lang="en-US" dirty="0"/>
              <a:t>Java should be installed.</a:t>
            </a:r>
          </a:p>
          <a:p>
            <a:pPr marL="0" indent="0">
              <a:buNone/>
            </a:pPr>
            <a:r>
              <a:rPr lang="en-US" b="1" dirty="0"/>
              <a:t>Download:</a:t>
            </a:r>
          </a:p>
          <a:p>
            <a:pPr>
              <a:buFont typeface="Wingdings" pitchFamily="2" charset="2"/>
              <a:buChar char="ü"/>
            </a:pPr>
            <a:r>
              <a:rPr lang="en-US" dirty="0"/>
              <a:t> Download MAVEN from below official website</a:t>
            </a:r>
          </a:p>
          <a:p>
            <a:pPr marL="0" indent="0">
              <a:buNone/>
            </a:pPr>
            <a:r>
              <a:rPr lang="en-US" dirty="0">
                <a:hlinkClick r:id="rId2"/>
              </a:rPr>
              <a:t>https://maven.apache.org/download.cgi</a:t>
            </a:r>
            <a:endParaRPr lang="en-US" dirty="0"/>
          </a:p>
          <a:p>
            <a:pPr marL="0" indent="0">
              <a:buNone/>
            </a:pPr>
            <a:r>
              <a:rPr lang="en-US" b="1" dirty="0"/>
              <a:t>Installation Instructions:</a:t>
            </a:r>
          </a:p>
          <a:p>
            <a:pPr>
              <a:buFont typeface="Wingdings" pitchFamily="2" charset="2"/>
              <a:buChar char="ü"/>
            </a:pPr>
            <a:r>
              <a:rPr lang="en-US" dirty="0"/>
              <a:t>https://</a:t>
            </a:r>
            <a:r>
              <a:rPr lang="en-US" dirty="0" err="1"/>
              <a:t>maven.apache.org</a:t>
            </a:r>
            <a:r>
              <a:rPr lang="en-US" dirty="0"/>
              <a:t>/</a:t>
            </a:r>
            <a:r>
              <a:rPr lang="en-US" dirty="0" err="1"/>
              <a:t>install.html</a:t>
            </a:r>
            <a:endParaRPr lang="en-US" dirty="0"/>
          </a:p>
        </p:txBody>
      </p:sp>
    </p:spTree>
    <p:extLst>
      <p:ext uri="{BB962C8B-B14F-4D97-AF65-F5344CB8AC3E}">
        <p14:creationId xmlns:p14="http://schemas.microsoft.com/office/powerpoint/2010/main" val="416532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3BE5-3BBD-FD90-AF10-07B0BEFD0595}"/>
              </a:ext>
            </a:extLst>
          </p:cNvPr>
          <p:cNvSpPr>
            <a:spLocks noGrp="1"/>
          </p:cNvSpPr>
          <p:nvPr>
            <p:ph type="title"/>
          </p:nvPr>
        </p:nvSpPr>
        <p:spPr/>
        <p:txBody>
          <a:bodyPr/>
          <a:lstStyle/>
          <a:p>
            <a:r>
              <a:rPr lang="en-IN" b="1" dirty="0"/>
              <a:t>Install maven on Windows</a:t>
            </a:r>
            <a:br>
              <a:rPr lang="en-IN" b="1" dirty="0"/>
            </a:br>
            <a:endParaRPr lang="en-US" dirty="0"/>
          </a:p>
        </p:txBody>
      </p:sp>
      <p:sp>
        <p:nvSpPr>
          <p:cNvPr id="3" name="Content Placeholder 2">
            <a:extLst>
              <a:ext uri="{FF2B5EF4-FFF2-40B4-BE49-F238E27FC236}">
                <a16:creationId xmlns:a16="http://schemas.microsoft.com/office/drawing/2014/main" id="{A4F038B2-7177-A01F-39DB-556E7EE1B149}"/>
              </a:ext>
            </a:extLst>
          </p:cNvPr>
          <p:cNvSpPr>
            <a:spLocks noGrp="1"/>
          </p:cNvSpPr>
          <p:nvPr>
            <p:ph idx="1"/>
          </p:nvPr>
        </p:nvSpPr>
        <p:spPr/>
        <p:txBody>
          <a:bodyPr>
            <a:normAutofit/>
          </a:bodyPr>
          <a:lstStyle/>
          <a:p>
            <a:pPr>
              <a:buFont typeface="Wingdings" pitchFamily="2" charset="2"/>
              <a:buChar char="ü"/>
            </a:pPr>
            <a:r>
              <a:rPr lang="en-IN" sz="1900" dirty="0"/>
              <a:t>Set an environment variable </a:t>
            </a:r>
            <a:r>
              <a:rPr lang="en-IN" sz="1900" dirty="0" err="1"/>
              <a:t>JAVA_HOMEto</a:t>
            </a:r>
            <a:r>
              <a:rPr lang="en-IN" sz="1900" dirty="0"/>
              <a:t> JDK installation path. I am using JDK 8, so JAVA_HOME is pointing to C:\Program Files\Java\jdk1.8.0_172.</a:t>
            </a:r>
          </a:p>
          <a:p>
            <a:pPr>
              <a:buFont typeface="Wingdings" pitchFamily="2" charset="2"/>
              <a:buChar char="ü"/>
            </a:pPr>
            <a:r>
              <a:rPr lang="en-IN" sz="1900" dirty="0"/>
              <a:t>Download the latest maven binary zip from </a:t>
            </a:r>
            <a:r>
              <a:rPr lang="en-IN" sz="1900" dirty="0">
                <a:hlinkClick r:id="rId2"/>
              </a:rPr>
              <a:t>Apache Maven site.</a:t>
            </a:r>
            <a:r>
              <a:rPr lang="en-IN" sz="1900" dirty="0"/>
              <a:t> When I created this tutorial, the latest version was </a:t>
            </a:r>
            <a:r>
              <a:rPr lang="en-IN" sz="1900" dirty="0">
                <a:hlinkClick r:id="rId3"/>
              </a:rPr>
              <a:t>apache-maven-3.6.1-bin.zip</a:t>
            </a:r>
            <a:endParaRPr lang="en-IN" sz="1900" dirty="0"/>
          </a:p>
          <a:p>
            <a:pPr>
              <a:buFont typeface="Wingdings" pitchFamily="2" charset="2"/>
              <a:buChar char="ü"/>
            </a:pPr>
            <a:r>
              <a:rPr lang="en-IN" sz="1900" dirty="0"/>
              <a:t>Unzip the archive and move it to Program Files. In my case, C:\Program Files\</a:t>
            </a:r>
            <a:r>
              <a:rPr lang="en-IN" sz="1900" dirty="0" err="1"/>
              <a:t>apache</a:t>
            </a:r>
            <a:r>
              <a:rPr lang="en-IN" sz="1900" dirty="0"/>
              <a:t>-maven\maven-3.6.1</a:t>
            </a:r>
          </a:p>
          <a:p>
            <a:pPr>
              <a:buFont typeface="Wingdings" pitchFamily="2" charset="2"/>
              <a:buChar char="ü"/>
            </a:pPr>
            <a:r>
              <a:rPr lang="en-IN" sz="1900" dirty="0"/>
              <a:t>Set the environment variables M2_HOME and M2 using system properties for maven. M2_HOME=C:\Program Files\</a:t>
            </a:r>
            <a:r>
              <a:rPr lang="en-IN" sz="1900" dirty="0" err="1"/>
              <a:t>apache</a:t>
            </a:r>
            <a:r>
              <a:rPr lang="en-IN" sz="1900" dirty="0"/>
              <a:t>-maven\maven-3.6.1 M2=%M2_HOME%\bin</a:t>
            </a:r>
          </a:p>
          <a:p>
            <a:pPr>
              <a:buFont typeface="Wingdings" pitchFamily="2" charset="2"/>
              <a:buChar char="ü"/>
            </a:pPr>
            <a:r>
              <a:rPr lang="en-IN" sz="1900" dirty="0"/>
              <a:t>Verify maven installation now by typing </a:t>
            </a:r>
            <a:r>
              <a:rPr lang="en-IN" sz="1900" dirty="0" err="1"/>
              <a:t>mvn</a:t>
            </a:r>
            <a:r>
              <a:rPr lang="en-IN" sz="1900" dirty="0"/>
              <a:t> --version in the command prompt.</a:t>
            </a:r>
          </a:p>
          <a:p>
            <a:pPr marL="0" indent="0">
              <a:buNone/>
            </a:pPr>
            <a:endParaRPr lang="en-US" dirty="0"/>
          </a:p>
        </p:txBody>
      </p:sp>
    </p:spTree>
    <p:extLst>
      <p:ext uri="{BB962C8B-B14F-4D97-AF65-F5344CB8AC3E}">
        <p14:creationId xmlns:p14="http://schemas.microsoft.com/office/powerpoint/2010/main" val="970462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920C-3D84-08E2-835F-ED0B215F9DBA}"/>
              </a:ext>
            </a:extLst>
          </p:cNvPr>
          <p:cNvSpPr>
            <a:spLocks noGrp="1"/>
          </p:cNvSpPr>
          <p:nvPr>
            <p:ph type="title"/>
          </p:nvPr>
        </p:nvSpPr>
        <p:spPr/>
        <p:txBody>
          <a:bodyPr/>
          <a:lstStyle/>
          <a:p>
            <a:r>
              <a:rPr lang="en-IN" b="1" dirty="0"/>
              <a:t>Install maven on Linux</a:t>
            </a:r>
            <a:br>
              <a:rPr lang="en-IN" b="1" dirty="0"/>
            </a:br>
            <a:endParaRPr lang="en-US" dirty="0"/>
          </a:p>
        </p:txBody>
      </p:sp>
      <p:sp>
        <p:nvSpPr>
          <p:cNvPr id="3" name="Content Placeholder 2">
            <a:extLst>
              <a:ext uri="{FF2B5EF4-FFF2-40B4-BE49-F238E27FC236}">
                <a16:creationId xmlns:a16="http://schemas.microsoft.com/office/drawing/2014/main" id="{2A1D7651-83A0-81E7-FD2E-F323B534C7F5}"/>
              </a:ext>
            </a:extLst>
          </p:cNvPr>
          <p:cNvSpPr>
            <a:spLocks noGrp="1"/>
          </p:cNvSpPr>
          <p:nvPr>
            <p:ph idx="1"/>
          </p:nvPr>
        </p:nvSpPr>
        <p:spPr/>
        <p:txBody>
          <a:bodyPr>
            <a:normAutofit fontScale="40000" lnSpcReduction="20000"/>
          </a:bodyPr>
          <a:lstStyle/>
          <a:p>
            <a:pPr>
              <a:buFont typeface="Wingdings" pitchFamily="2" charset="2"/>
              <a:buChar char="ü"/>
            </a:pPr>
            <a:r>
              <a:rPr lang="en-IN" sz="2800" dirty="0"/>
              <a:t>I am assuming JDK is installed correctly in your LINUX.</a:t>
            </a:r>
          </a:p>
          <a:p>
            <a:pPr>
              <a:buFont typeface="Wingdings" pitchFamily="2" charset="2"/>
              <a:buChar char="ü"/>
            </a:pPr>
            <a:r>
              <a:rPr lang="en-IN" sz="2800" dirty="0"/>
              <a:t>You can use </a:t>
            </a:r>
            <a:r>
              <a:rPr lang="en-IN" sz="2800" dirty="0" err="1"/>
              <a:t>wget</a:t>
            </a:r>
            <a:r>
              <a:rPr lang="en-IN" sz="2800" dirty="0"/>
              <a:t> or visit the link from a browser to download the binary tar file. Download the binary apache-maven-3.6.1-bin.tar.gz file from </a:t>
            </a:r>
            <a:r>
              <a:rPr lang="en-IN" sz="2800" dirty="0">
                <a:hlinkClick r:id="rId2"/>
              </a:rPr>
              <a:t>Maven site</a:t>
            </a:r>
            <a:r>
              <a:rPr lang="en-IN" sz="2800" dirty="0"/>
              <a:t> to /</a:t>
            </a:r>
            <a:r>
              <a:rPr lang="en-IN" sz="2800" dirty="0" err="1"/>
              <a:t>tmp</a:t>
            </a:r>
            <a:r>
              <a:rPr lang="en-IN" sz="2800" dirty="0"/>
              <a:t>/ folder. There may be a different version there, but the steps are the same.</a:t>
            </a:r>
          </a:p>
          <a:p>
            <a:pPr>
              <a:buFont typeface="Wingdings" pitchFamily="2" charset="2"/>
              <a:buChar char="ü"/>
            </a:pPr>
            <a:r>
              <a:rPr lang="en-IN" sz="2800" dirty="0"/>
              <a:t>Navigate to the folder where you want to install. I prefer installing in /opt/, so run cd /opt/ in the terminal.</a:t>
            </a:r>
          </a:p>
          <a:p>
            <a:pPr>
              <a:buFont typeface="Wingdings" pitchFamily="2" charset="2"/>
              <a:buChar char="ü"/>
            </a:pPr>
            <a:r>
              <a:rPr lang="en-IN" sz="2800" dirty="0"/>
              <a:t>Now extract the archive using </a:t>
            </a:r>
            <a:r>
              <a:rPr lang="en-IN" sz="2800" dirty="0" err="1"/>
              <a:t>sudo</a:t>
            </a:r>
            <a:r>
              <a:rPr lang="en-IN" sz="2800" dirty="0"/>
              <a:t> tar -</a:t>
            </a:r>
            <a:r>
              <a:rPr lang="en-IN" sz="2800" dirty="0" err="1"/>
              <a:t>xvzf</a:t>
            </a:r>
            <a:r>
              <a:rPr lang="en-IN" sz="2800" dirty="0"/>
              <a:t> /</a:t>
            </a:r>
            <a:r>
              <a:rPr lang="en-IN" sz="2800" dirty="0" err="1"/>
              <a:t>tmp</a:t>
            </a:r>
            <a:r>
              <a:rPr lang="en-IN" sz="2800" dirty="0"/>
              <a:t>/apache-maven-3.6.1-bin.tar.gz. This will extract and move the content to /opt/apache-maven-3.6.1/bin</a:t>
            </a:r>
          </a:p>
          <a:p>
            <a:pPr>
              <a:buFont typeface="Wingdings" pitchFamily="2" charset="2"/>
              <a:buChar char="ü"/>
            </a:pPr>
            <a:r>
              <a:rPr lang="en-IN" sz="2800" dirty="0"/>
              <a:t>Set M2_HOME and PATH to maven bin by modifying the /etc/environment file. Use the below code as an example, you can use nano or vi text editors. Make sure you do not change any existing values, you only append :/opt/apache-maven-3.6.1/bin for PATH and M2_HOME="/opt/apache-maven-3.6.1"</a:t>
            </a:r>
          </a:p>
          <a:p>
            <a:pPr>
              <a:buFont typeface="Wingdings" pitchFamily="2" charset="2"/>
              <a:buChar char="ü"/>
            </a:pPr>
            <a:r>
              <a:rPr lang="en-IN" sz="2800" dirty="0"/>
              <a:t>PATH="/</a:t>
            </a:r>
            <a:r>
              <a:rPr lang="en-IN" sz="2800" dirty="0" err="1"/>
              <a:t>usr</a:t>
            </a:r>
            <a:r>
              <a:rPr lang="en-IN" sz="2800" dirty="0"/>
              <a:t>/local/</a:t>
            </a:r>
            <a:r>
              <a:rPr lang="en-IN" sz="2800" dirty="0" err="1"/>
              <a:t>sbin</a:t>
            </a:r>
            <a:r>
              <a:rPr lang="en-IN" sz="2800" dirty="0"/>
              <a:t>:/</a:t>
            </a:r>
            <a:r>
              <a:rPr lang="en-IN" sz="2800" dirty="0" err="1"/>
              <a:t>usr</a:t>
            </a:r>
            <a:r>
              <a:rPr lang="en-IN" sz="2800" dirty="0"/>
              <a:t>/local/bin:/</a:t>
            </a:r>
            <a:r>
              <a:rPr lang="en-IN" sz="2800" dirty="0" err="1"/>
              <a:t>usr</a:t>
            </a:r>
            <a:r>
              <a:rPr lang="en-IN" sz="2800" dirty="0"/>
              <a:t>/</a:t>
            </a:r>
            <a:r>
              <a:rPr lang="en-IN" sz="2800" dirty="0" err="1"/>
              <a:t>sbin</a:t>
            </a:r>
            <a:r>
              <a:rPr lang="en-IN" sz="2800" dirty="0"/>
              <a:t>:/</a:t>
            </a:r>
            <a:r>
              <a:rPr lang="en-IN" sz="2800" dirty="0" err="1"/>
              <a:t>usr</a:t>
            </a:r>
            <a:r>
              <a:rPr lang="en-IN" sz="2800" dirty="0"/>
              <a:t>/bin:/</a:t>
            </a:r>
            <a:r>
              <a:rPr lang="en-IN" sz="2800" dirty="0" err="1"/>
              <a:t>sbin</a:t>
            </a:r>
            <a:r>
              <a:rPr lang="en-IN" sz="2800" dirty="0"/>
              <a:t>:/bin:/</a:t>
            </a:r>
            <a:r>
              <a:rPr lang="en-IN" sz="2800" dirty="0" err="1"/>
              <a:t>usr</a:t>
            </a:r>
            <a:r>
              <a:rPr lang="en-IN" sz="2800" dirty="0"/>
              <a:t>/games:/</a:t>
            </a:r>
            <a:r>
              <a:rPr lang="en-IN" sz="2800" dirty="0" err="1"/>
              <a:t>usr</a:t>
            </a:r>
            <a:r>
              <a:rPr lang="en-IN" sz="2800" dirty="0"/>
              <a:t>/local/games:/</a:t>
            </a:r>
            <a:r>
              <a:rPr lang="en-IN" sz="2800" dirty="0" err="1"/>
              <a:t>usr</a:t>
            </a:r>
            <a:r>
              <a:rPr lang="en-IN" sz="2800" dirty="0"/>
              <a:t>/lib/</a:t>
            </a:r>
            <a:r>
              <a:rPr lang="en-IN" sz="2800" dirty="0" err="1"/>
              <a:t>jvm</a:t>
            </a:r>
            <a:r>
              <a:rPr lang="en-IN" sz="2800" dirty="0"/>
              <a:t>/jdk-1.8.0_172/bin:/opt/apache-maven-3.6.1/bin"</a:t>
            </a:r>
          </a:p>
          <a:p>
            <a:pPr>
              <a:buFont typeface="Wingdings" pitchFamily="2" charset="2"/>
              <a:buChar char="ü"/>
            </a:pPr>
            <a:r>
              <a:rPr lang="en-IN" sz="2800" dirty="0"/>
              <a:t>JAVA_HOME="/</a:t>
            </a:r>
            <a:r>
              <a:rPr lang="en-IN" sz="2800" dirty="0" err="1"/>
              <a:t>usr</a:t>
            </a:r>
            <a:r>
              <a:rPr lang="en-IN" sz="2800" dirty="0"/>
              <a:t>/lib/</a:t>
            </a:r>
            <a:r>
              <a:rPr lang="en-IN" sz="2800" dirty="0" err="1"/>
              <a:t>jvm</a:t>
            </a:r>
            <a:r>
              <a:rPr lang="en-IN" sz="2800" dirty="0"/>
              <a:t>/jdk-1.8.0_172"</a:t>
            </a:r>
          </a:p>
          <a:p>
            <a:pPr>
              <a:buFont typeface="Wingdings" pitchFamily="2" charset="2"/>
              <a:buChar char="ü"/>
            </a:pPr>
            <a:r>
              <a:rPr lang="en-IN" sz="2800" dirty="0"/>
              <a:t>M2_HOME="/opt/apache-maven-3.6.1"</a:t>
            </a:r>
          </a:p>
          <a:p>
            <a:pPr>
              <a:buFont typeface="Wingdings" pitchFamily="2" charset="2"/>
              <a:buChar char="ü"/>
            </a:pPr>
            <a:r>
              <a:rPr lang="en-IN" sz="2800" dirty="0"/>
              <a:t>After making changes in the environment file, update the maven command</a:t>
            </a:r>
          </a:p>
          <a:p>
            <a:pPr>
              <a:buFont typeface="Wingdings" pitchFamily="2" charset="2"/>
              <a:buChar char="ü"/>
            </a:pPr>
            <a:r>
              <a:rPr lang="en-IN" sz="2800" dirty="0" err="1"/>
              <a:t>sudo</a:t>
            </a:r>
            <a:r>
              <a:rPr lang="en-IN" sz="2800" dirty="0"/>
              <a:t> update-alternatives --install "/</a:t>
            </a:r>
            <a:r>
              <a:rPr lang="en-IN" sz="2800" dirty="0" err="1"/>
              <a:t>usr</a:t>
            </a:r>
            <a:r>
              <a:rPr lang="en-IN" sz="2800" dirty="0"/>
              <a:t>/bin/</a:t>
            </a:r>
            <a:r>
              <a:rPr lang="en-IN" sz="2800" dirty="0" err="1"/>
              <a:t>mvn</a:t>
            </a:r>
            <a:r>
              <a:rPr lang="en-IN" sz="2800" dirty="0"/>
              <a:t>" "</a:t>
            </a:r>
            <a:r>
              <a:rPr lang="en-IN" sz="2800" dirty="0" err="1"/>
              <a:t>mvn</a:t>
            </a:r>
            <a:r>
              <a:rPr lang="en-IN" sz="2800" dirty="0"/>
              <a:t>" "/opt/apache-maven-3.6.1/bin/</a:t>
            </a:r>
            <a:r>
              <a:rPr lang="en-IN" sz="2800" dirty="0" err="1"/>
              <a:t>mvn</a:t>
            </a:r>
            <a:r>
              <a:rPr lang="en-IN" sz="2800" dirty="0"/>
              <a:t>" 0</a:t>
            </a:r>
          </a:p>
          <a:p>
            <a:pPr>
              <a:buFont typeface="Wingdings" pitchFamily="2" charset="2"/>
              <a:buChar char="ü"/>
            </a:pPr>
            <a:r>
              <a:rPr lang="en-IN" sz="2800" dirty="0" err="1"/>
              <a:t>sudo</a:t>
            </a:r>
            <a:r>
              <a:rPr lang="en-IN" sz="2800" dirty="0"/>
              <a:t> update-alternatives --set </a:t>
            </a:r>
            <a:r>
              <a:rPr lang="en-IN" sz="2800" dirty="0" err="1"/>
              <a:t>mvn</a:t>
            </a:r>
            <a:r>
              <a:rPr lang="en-IN" sz="2800" dirty="0"/>
              <a:t> /opt/apache-maven-3.6.1/bin/</a:t>
            </a:r>
            <a:r>
              <a:rPr lang="en-IN" sz="2800" dirty="0" err="1"/>
              <a:t>mvn</a:t>
            </a:r>
            <a:endParaRPr lang="en-IN" sz="2800" dirty="0"/>
          </a:p>
          <a:p>
            <a:pPr>
              <a:buFont typeface="Wingdings" pitchFamily="2" charset="2"/>
              <a:buChar char="ü"/>
            </a:pPr>
            <a:r>
              <a:rPr lang="en-IN" sz="2800" dirty="0"/>
              <a:t>Now, you need to verify that the installation was successful by running </a:t>
            </a:r>
            <a:r>
              <a:rPr lang="en-IN" sz="2800" dirty="0" err="1"/>
              <a:t>mvn</a:t>
            </a:r>
            <a:r>
              <a:rPr lang="en-IN" sz="2800" dirty="0"/>
              <a:t> -v in the terminal.</a:t>
            </a:r>
          </a:p>
          <a:p>
            <a:endParaRPr lang="en-US" dirty="0"/>
          </a:p>
        </p:txBody>
      </p:sp>
    </p:spTree>
    <p:extLst>
      <p:ext uri="{BB962C8B-B14F-4D97-AF65-F5344CB8AC3E}">
        <p14:creationId xmlns:p14="http://schemas.microsoft.com/office/powerpoint/2010/main" val="1714328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D913-D6B8-FDCF-7507-0ABBA18D1D1D}"/>
              </a:ext>
            </a:extLst>
          </p:cNvPr>
          <p:cNvSpPr>
            <a:spLocks noGrp="1"/>
          </p:cNvSpPr>
          <p:nvPr>
            <p:ph type="title"/>
          </p:nvPr>
        </p:nvSpPr>
        <p:spPr/>
        <p:txBody>
          <a:bodyPr/>
          <a:lstStyle/>
          <a:p>
            <a:r>
              <a:rPr lang="en-IN" b="1" dirty="0"/>
              <a:t>Install maven on Mac</a:t>
            </a:r>
            <a:br>
              <a:rPr lang="en-IN" b="1" dirty="0"/>
            </a:br>
            <a:endParaRPr lang="en-US" dirty="0"/>
          </a:p>
        </p:txBody>
      </p:sp>
      <p:sp>
        <p:nvSpPr>
          <p:cNvPr id="3" name="Content Placeholder 2">
            <a:extLst>
              <a:ext uri="{FF2B5EF4-FFF2-40B4-BE49-F238E27FC236}">
                <a16:creationId xmlns:a16="http://schemas.microsoft.com/office/drawing/2014/main" id="{A3B9CE40-79BC-5581-158A-126EE3FF2D13}"/>
              </a:ext>
            </a:extLst>
          </p:cNvPr>
          <p:cNvSpPr>
            <a:spLocks noGrp="1"/>
          </p:cNvSpPr>
          <p:nvPr>
            <p:ph idx="1"/>
          </p:nvPr>
        </p:nvSpPr>
        <p:spPr/>
        <p:txBody>
          <a:bodyPr/>
          <a:lstStyle/>
          <a:p>
            <a:pPr>
              <a:buFont typeface="Wingdings" pitchFamily="2" charset="2"/>
              <a:buChar char="ü"/>
            </a:pPr>
            <a:r>
              <a:rPr lang="en-IN" dirty="0"/>
              <a:t>Make sure JDK is installed. I advise making use of brew cask for mac. </a:t>
            </a:r>
            <a:r>
              <a:rPr lang="en-IN" dirty="0">
                <a:hlinkClick r:id="rId2"/>
              </a:rPr>
              <a:t>Install brew in Mac</a:t>
            </a:r>
            <a:r>
              <a:rPr lang="en-IN" dirty="0"/>
              <a:t> and then </a:t>
            </a:r>
            <a:r>
              <a:rPr lang="en-IN" dirty="0">
                <a:hlinkClick r:id="rId3"/>
              </a:rPr>
              <a:t>install cask</a:t>
            </a:r>
            <a:r>
              <a:rPr lang="en-IN" dirty="0"/>
              <a:t> if not installed. Now, you can install JDK by running brew cask install java8 for jdk8 or for the latest version of JDK.</a:t>
            </a:r>
          </a:p>
          <a:p>
            <a:pPr>
              <a:buFont typeface="Wingdings" pitchFamily="2" charset="2"/>
              <a:buChar char="ü"/>
            </a:pPr>
            <a:r>
              <a:rPr lang="en-IN" dirty="0"/>
              <a:t>Once JDK is installed, you can use brew search maven to find the latest version of available maven and then install the right version using brew install, for example brew install maven@3.5 will install maven-3.5.</a:t>
            </a:r>
          </a:p>
          <a:p>
            <a:pPr>
              <a:buFont typeface="Wingdings" pitchFamily="2" charset="2"/>
              <a:buChar char="ü"/>
            </a:pPr>
            <a:r>
              <a:rPr lang="en-IN" dirty="0"/>
              <a:t>Now type </a:t>
            </a:r>
            <a:r>
              <a:rPr lang="en-IN" dirty="0" err="1"/>
              <a:t>mvn</a:t>
            </a:r>
            <a:r>
              <a:rPr lang="en-IN" dirty="0"/>
              <a:t> -v to verify that the installation was successful.</a:t>
            </a:r>
          </a:p>
          <a:p>
            <a:pPr>
              <a:buFont typeface="Wingdings" pitchFamily="2" charset="2"/>
              <a:buChar char="ü"/>
            </a:pPr>
            <a:r>
              <a:rPr lang="en-IN" dirty="0"/>
              <a:t>Alternatively, you can also download the binary zip or tar from </a:t>
            </a:r>
            <a:r>
              <a:rPr lang="en-IN" dirty="0">
                <a:hlinkClick r:id="rId4"/>
              </a:rPr>
              <a:t>official maven site</a:t>
            </a:r>
            <a:r>
              <a:rPr lang="en-IN" dirty="0"/>
              <a:t>, extract them, move it to a correct directory and then add /bin to the PATH.</a:t>
            </a:r>
          </a:p>
          <a:p>
            <a:endParaRPr lang="en-US" dirty="0"/>
          </a:p>
        </p:txBody>
      </p:sp>
    </p:spTree>
    <p:extLst>
      <p:ext uri="{BB962C8B-B14F-4D97-AF65-F5344CB8AC3E}">
        <p14:creationId xmlns:p14="http://schemas.microsoft.com/office/powerpoint/2010/main" val="482445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2D94-4C7D-3846-8D0A-78A635FBF29E}"/>
              </a:ext>
            </a:extLst>
          </p:cNvPr>
          <p:cNvSpPr>
            <a:spLocks noGrp="1"/>
          </p:cNvSpPr>
          <p:nvPr>
            <p:ph type="title"/>
          </p:nvPr>
        </p:nvSpPr>
        <p:spPr/>
        <p:txBody>
          <a:bodyPr/>
          <a:lstStyle/>
          <a:p>
            <a:r>
              <a:rPr lang="en-IN" b="1" dirty="0"/>
              <a:t>Operational Steps Of Maven</a:t>
            </a:r>
            <a:br>
              <a:rPr lang="en-IN" b="1" dirty="0"/>
            </a:br>
            <a:endParaRPr lang="en-US" dirty="0"/>
          </a:p>
        </p:txBody>
      </p:sp>
      <p:sp>
        <p:nvSpPr>
          <p:cNvPr id="3" name="Content Placeholder 2">
            <a:extLst>
              <a:ext uri="{FF2B5EF4-FFF2-40B4-BE49-F238E27FC236}">
                <a16:creationId xmlns:a16="http://schemas.microsoft.com/office/drawing/2014/main" id="{F9B6381B-6C51-03B9-2452-118437112BDA}"/>
              </a:ext>
            </a:extLst>
          </p:cNvPr>
          <p:cNvSpPr>
            <a:spLocks noGrp="1"/>
          </p:cNvSpPr>
          <p:nvPr>
            <p:ph idx="1"/>
          </p:nvPr>
        </p:nvSpPr>
        <p:spPr>
          <a:xfrm>
            <a:off x="630010" y="1704718"/>
            <a:ext cx="4798517" cy="4668649"/>
          </a:xfrm>
        </p:spPr>
        <p:txBody>
          <a:bodyPr/>
          <a:lstStyle/>
          <a:p>
            <a:pPr>
              <a:buFont typeface="Wingdings" pitchFamily="2" charset="2"/>
              <a:buChar char="§"/>
            </a:pPr>
            <a:r>
              <a:rPr lang="en-IN" dirty="0"/>
              <a:t>First Maven goes through the POM .xml file.</a:t>
            </a:r>
          </a:p>
          <a:p>
            <a:pPr>
              <a:buFont typeface="Wingdings" pitchFamily="2" charset="2"/>
              <a:buChar char="§"/>
            </a:pPr>
            <a:r>
              <a:rPr lang="en-IN" dirty="0"/>
              <a:t>The dependencies are loaded into the local repository.</a:t>
            </a:r>
          </a:p>
          <a:p>
            <a:pPr>
              <a:buFont typeface="Wingdings" pitchFamily="2" charset="2"/>
              <a:buChar char="§"/>
            </a:pPr>
            <a:r>
              <a:rPr lang="en-IN" dirty="0"/>
              <a:t>Goes through the built-in life cycles of Maven as shown below:</a:t>
            </a:r>
          </a:p>
          <a:p>
            <a:pPr lvl="3">
              <a:buFont typeface="Wingdings" pitchFamily="2" charset="2"/>
              <a:buChar char="ü"/>
            </a:pPr>
            <a:r>
              <a:rPr lang="en-IN" b="1" dirty="0"/>
              <a:t>Default:</a:t>
            </a:r>
            <a:r>
              <a:rPr lang="en-IN" dirty="0"/>
              <a:t> Takes care of the deployment of the project.</a:t>
            </a:r>
          </a:p>
          <a:p>
            <a:pPr lvl="3">
              <a:buFont typeface="Wingdings" pitchFamily="2" charset="2"/>
              <a:buChar char="ü"/>
            </a:pPr>
            <a:r>
              <a:rPr lang="en-IN" b="1" dirty="0"/>
              <a:t>Clean:</a:t>
            </a:r>
            <a:r>
              <a:rPr lang="en-IN" dirty="0"/>
              <a:t> Removes any errors, thereby cleaning the project, and removing the artifact produced from the previous process of the build.</a:t>
            </a:r>
          </a:p>
          <a:p>
            <a:pPr lvl="3">
              <a:buFont typeface="Wingdings" pitchFamily="2" charset="2"/>
              <a:buChar char="ü"/>
            </a:pPr>
            <a:r>
              <a:rPr lang="en-IN" b="1" dirty="0"/>
              <a:t>Site: </a:t>
            </a:r>
            <a:r>
              <a:rPr lang="en-IN" dirty="0"/>
              <a:t>Takes care of the documentation of the project.</a:t>
            </a:r>
            <a:endParaRPr lang="en-US" dirty="0"/>
          </a:p>
        </p:txBody>
      </p:sp>
      <p:pic>
        <p:nvPicPr>
          <p:cNvPr id="2052" name="Picture 4" descr="Maven Tutorial">
            <a:extLst>
              <a:ext uri="{FF2B5EF4-FFF2-40B4-BE49-F238E27FC236}">
                <a16:creationId xmlns:a16="http://schemas.microsoft.com/office/drawing/2014/main" id="{10AD628B-61F8-6372-7A13-9D9243D76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537" y="1289304"/>
            <a:ext cx="5810491" cy="532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50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553C-4280-1677-FE47-273309839B8C}"/>
              </a:ext>
            </a:extLst>
          </p:cNvPr>
          <p:cNvSpPr>
            <a:spLocks noGrp="1"/>
          </p:cNvSpPr>
          <p:nvPr>
            <p:ph type="title"/>
          </p:nvPr>
        </p:nvSpPr>
        <p:spPr/>
        <p:txBody>
          <a:bodyPr>
            <a:normAutofit fontScale="90000"/>
          </a:bodyPr>
          <a:lstStyle/>
          <a:p>
            <a:r>
              <a:rPr lang="en-IN" b="1" dirty="0"/>
              <a:t>Convention over configuration</a:t>
            </a:r>
            <a:br>
              <a:rPr lang="en-IN" b="1" dirty="0"/>
            </a:br>
            <a:endParaRPr lang="en-US" dirty="0"/>
          </a:p>
        </p:txBody>
      </p:sp>
      <p:sp>
        <p:nvSpPr>
          <p:cNvPr id="3" name="Content Placeholder 2">
            <a:extLst>
              <a:ext uri="{FF2B5EF4-FFF2-40B4-BE49-F238E27FC236}">
                <a16:creationId xmlns:a16="http://schemas.microsoft.com/office/drawing/2014/main" id="{2E57EFC8-7F2A-C6D2-9A9A-7E77FF1FE7D6}"/>
              </a:ext>
            </a:extLst>
          </p:cNvPr>
          <p:cNvSpPr>
            <a:spLocks noGrp="1"/>
          </p:cNvSpPr>
          <p:nvPr>
            <p:ph idx="1"/>
          </p:nvPr>
        </p:nvSpPr>
        <p:spPr/>
        <p:txBody>
          <a:bodyPr/>
          <a:lstStyle/>
          <a:p>
            <a:pPr marL="0" indent="0">
              <a:buNone/>
            </a:pPr>
            <a:r>
              <a:rPr lang="en-IN" dirty="0"/>
              <a:t>By default, </a:t>
            </a:r>
          </a:p>
          <a:p>
            <a:pPr lvl="1">
              <a:buFont typeface="Wingdings" pitchFamily="2" charset="2"/>
              <a:buChar char="ü"/>
            </a:pPr>
            <a:r>
              <a:rPr lang="en-IN" sz="1600" dirty="0"/>
              <a:t>The source code is assumed to be in ${</a:t>
            </a:r>
            <a:r>
              <a:rPr lang="en-IN" sz="1600" dirty="0" err="1"/>
              <a:t>basedir</a:t>
            </a:r>
            <a:r>
              <a:rPr lang="en-IN" sz="1600" dirty="0"/>
              <a:t>}/</a:t>
            </a:r>
            <a:r>
              <a:rPr lang="en-IN" sz="1600" dirty="0" err="1"/>
              <a:t>src</a:t>
            </a:r>
            <a:r>
              <a:rPr lang="en-IN" sz="1600" dirty="0"/>
              <a:t>/main/java</a:t>
            </a:r>
          </a:p>
          <a:p>
            <a:pPr lvl="1">
              <a:buFont typeface="Wingdings" pitchFamily="2" charset="2"/>
              <a:buChar char="ü"/>
            </a:pPr>
            <a:r>
              <a:rPr lang="en-IN" sz="1600" dirty="0"/>
              <a:t>Resources in ${</a:t>
            </a:r>
            <a:r>
              <a:rPr lang="en-IN" sz="1600" dirty="0" err="1"/>
              <a:t>basedir</a:t>
            </a:r>
            <a:r>
              <a:rPr lang="en-IN" sz="1600" dirty="0"/>
              <a:t>}/</a:t>
            </a:r>
            <a:r>
              <a:rPr lang="en-IN" sz="1600" dirty="0" err="1"/>
              <a:t>src</a:t>
            </a:r>
            <a:r>
              <a:rPr lang="en-IN" sz="1600" dirty="0"/>
              <a:t>/main/resources</a:t>
            </a:r>
          </a:p>
          <a:p>
            <a:pPr lvl="1">
              <a:buFont typeface="Wingdings" pitchFamily="2" charset="2"/>
              <a:buChar char="ü"/>
            </a:pPr>
            <a:r>
              <a:rPr lang="en-IN" sz="1600" dirty="0"/>
              <a:t>Tests are assumed to be in ${</a:t>
            </a:r>
            <a:r>
              <a:rPr lang="en-IN" sz="1600" dirty="0" err="1"/>
              <a:t>basedir</a:t>
            </a:r>
            <a:r>
              <a:rPr lang="en-IN" sz="1600" dirty="0"/>
              <a:t>}/</a:t>
            </a:r>
            <a:r>
              <a:rPr lang="en-IN" sz="1600" dirty="0" err="1"/>
              <a:t>src</a:t>
            </a:r>
            <a:r>
              <a:rPr lang="en-IN" sz="1600" dirty="0"/>
              <a:t>/test</a:t>
            </a:r>
          </a:p>
          <a:p>
            <a:pPr lvl="1">
              <a:buFont typeface="Wingdings" pitchFamily="2" charset="2"/>
              <a:buChar char="ü"/>
            </a:pPr>
            <a:r>
              <a:rPr lang="en-IN" sz="1600" dirty="0"/>
              <a:t>A project is assumed to produce a JAR (Java Archive) file.</a:t>
            </a:r>
          </a:p>
          <a:p>
            <a:pPr lvl="1">
              <a:buFont typeface="Wingdings" pitchFamily="2" charset="2"/>
              <a:buChar char="ü"/>
            </a:pPr>
            <a:r>
              <a:rPr lang="en-IN" sz="1600" dirty="0"/>
              <a:t>Maven assumes that you want to compile byte code to ${</a:t>
            </a:r>
            <a:r>
              <a:rPr lang="en-IN" sz="1600" dirty="0" err="1"/>
              <a:t>basedir</a:t>
            </a:r>
            <a:r>
              <a:rPr lang="en-IN" sz="1600" dirty="0"/>
              <a:t>}/target/classes </a:t>
            </a:r>
            <a:r>
              <a:rPr lang="en-IN" sz="1600" dirty="0" err="1"/>
              <a:t>dir</a:t>
            </a:r>
            <a:r>
              <a:rPr lang="en-IN" sz="1600" dirty="0"/>
              <a:t> and then create a distributable .jar file in ${</a:t>
            </a:r>
            <a:r>
              <a:rPr lang="en-IN" sz="1600" dirty="0" err="1"/>
              <a:t>basedir</a:t>
            </a:r>
            <a:r>
              <a:rPr lang="en-IN" sz="1600" dirty="0"/>
              <a:t>}/target</a:t>
            </a:r>
          </a:p>
          <a:p>
            <a:pPr marL="0" indent="0">
              <a:buNone/>
            </a:pPr>
            <a:endParaRPr lang="en-US" dirty="0"/>
          </a:p>
        </p:txBody>
      </p:sp>
    </p:spTree>
    <p:extLst>
      <p:ext uri="{BB962C8B-B14F-4D97-AF65-F5344CB8AC3E}">
        <p14:creationId xmlns:p14="http://schemas.microsoft.com/office/powerpoint/2010/main" val="234753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2CF1-E97A-E0E0-00A5-1EB7CAD0214B}"/>
              </a:ext>
            </a:extLst>
          </p:cNvPr>
          <p:cNvSpPr>
            <a:spLocks noGrp="1"/>
          </p:cNvSpPr>
          <p:nvPr>
            <p:ph type="title"/>
          </p:nvPr>
        </p:nvSpPr>
        <p:spPr/>
        <p:txBody>
          <a:bodyPr>
            <a:normAutofit/>
          </a:bodyPr>
          <a:lstStyle/>
          <a:p>
            <a:r>
              <a:rPr lang="en-IN" b="1" dirty="0"/>
              <a:t>What is </a:t>
            </a:r>
            <a:r>
              <a:rPr lang="en-IN" b="1" dirty="0" err="1"/>
              <a:t>pom.xml</a:t>
            </a:r>
            <a:r>
              <a:rPr lang="en-IN" b="1" dirty="0"/>
              <a:t> in maven?</a:t>
            </a:r>
            <a:br>
              <a:rPr lang="en-IN" b="1" dirty="0"/>
            </a:br>
            <a:endParaRPr lang="en-US" dirty="0"/>
          </a:p>
        </p:txBody>
      </p:sp>
      <p:sp>
        <p:nvSpPr>
          <p:cNvPr id="3" name="Content Placeholder 2">
            <a:extLst>
              <a:ext uri="{FF2B5EF4-FFF2-40B4-BE49-F238E27FC236}">
                <a16:creationId xmlns:a16="http://schemas.microsoft.com/office/drawing/2014/main" id="{C4EE038A-6C8E-AB20-C255-5512141D0886}"/>
              </a:ext>
            </a:extLst>
          </p:cNvPr>
          <p:cNvSpPr>
            <a:spLocks noGrp="1"/>
          </p:cNvSpPr>
          <p:nvPr>
            <p:ph idx="1"/>
          </p:nvPr>
        </p:nvSpPr>
        <p:spPr/>
        <p:txBody>
          <a:bodyPr>
            <a:normAutofit/>
          </a:bodyPr>
          <a:lstStyle/>
          <a:p>
            <a:pPr marL="0" indent="0">
              <a:buNone/>
            </a:pPr>
            <a:r>
              <a:rPr lang="en-IN" dirty="0"/>
              <a:t>Every project is uniquely identified by a set of attributes like name, </a:t>
            </a:r>
            <a:r>
              <a:rPr lang="en-IN" dirty="0" err="1"/>
              <a:t>groupId</a:t>
            </a:r>
            <a:r>
              <a:rPr lang="en-IN" dirty="0"/>
              <a:t>, </a:t>
            </a:r>
            <a:r>
              <a:rPr lang="en-IN" dirty="0" err="1"/>
              <a:t>artifactId</a:t>
            </a:r>
            <a:r>
              <a:rPr lang="en-IN" dirty="0"/>
              <a:t>, version.</a:t>
            </a:r>
          </a:p>
          <a:p>
            <a:pPr marL="0" indent="0">
              <a:buNone/>
            </a:pPr>
            <a:r>
              <a:rPr lang="en-IN" dirty="0"/>
              <a:t>Use of </a:t>
            </a:r>
            <a:r>
              <a:rPr lang="en-IN" dirty="0" err="1"/>
              <a:t>pom.xml</a:t>
            </a:r>
            <a:r>
              <a:rPr lang="en-IN" dirty="0"/>
              <a:t> has several advantages.</a:t>
            </a:r>
          </a:p>
          <a:p>
            <a:pPr lvl="1">
              <a:buFont typeface="Wingdings" pitchFamily="2" charset="2"/>
              <a:buChar char="ü"/>
            </a:pPr>
            <a:r>
              <a:rPr lang="en-IN" sz="1500" b="1" dirty="0"/>
              <a:t>Dependency </a:t>
            </a:r>
            <a:r>
              <a:rPr lang="en-IN" sz="1500" b="1" dirty="0" err="1"/>
              <a:t>Management</a:t>
            </a:r>
            <a:r>
              <a:rPr lang="en-IN" sz="1500" dirty="0" err="1"/>
              <a:t>:You</a:t>
            </a:r>
            <a:r>
              <a:rPr lang="en-IN" sz="1500" dirty="0"/>
              <a:t> can declare the exact library names, versions, etc in the </a:t>
            </a:r>
            <a:r>
              <a:rPr lang="en-IN" sz="1500" dirty="0" err="1"/>
              <a:t>pom.xml</a:t>
            </a:r>
            <a:r>
              <a:rPr lang="en-IN" sz="1500" dirty="0"/>
              <a:t> file.</a:t>
            </a:r>
          </a:p>
          <a:p>
            <a:pPr lvl="1">
              <a:buFont typeface="Wingdings" pitchFamily="2" charset="2"/>
              <a:buChar char="ü"/>
            </a:pPr>
            <a:r>
              <a:rPr lang="en-IN" sz="1500" b="1" dirty="0"/>
              <a:t>Remote Repositories</a:t>
            </a:r>
            <a:r>
              <a:rPr lang="en-IN" sz="1500" dirty="0"/>
              <a:t>: You can specify the remote repository where the project build will be uploaded and the repository from where dependencies will be downloaded.</a:t>
            </a:r>
          </a:p>
          <a:p>
            <a:pPr lvl="1">
              <a:buFont typeface="Wingdings" pitchFamily="2" charset="2"/>
              <a:buChar char="ü"/>
            </a:pPr>
            <a:r>
              <a:rPr lang="en-IN" sz="1500" b="1" dirty="0"/>
              <a:t>Universal reuse of build logic: </a:t>
            </a:r>
            <a:r>
              <a:rPr lang="en-IN" sz="1500" dirty="0"/>
              <a:t>Maven plugins contain logic for custom builds and custom operations which can be reused.</a:t>
            </a:r>
          </a:p>
          <a:p>
            <a:pPr lvl="1">
              <a:buFont typeface="Wingdings" pitchFamily="2" charset="2"/>
              <a:buChar char="ü"/>
            </a:pPr>
            <a:r>
              <a:rPr lang="en-IN" sz="1600" b="1" dirty="0"/>
              <a:t>Tool portability / Integration: </a:t>
            </a:r>
            <a:r>
              <a:rPr lang="en-IN" sz="1600" dirty="0"/>
              <a:t>Maven is now well supported in all major IDEs like Eclipse, NetBeans, and IntelliJ.</a:t>
            </a:r>
          </a:p>
          <a:p>
            <a:pPr lvl="1">
              <a:buFont typeface="Wingdings" pitchFamily="2" charset="2"/>
              <a:buChar char="ü"/>
            </a:pPr>
            <a:r>
              <a:rPr lang="en-IN" sz="1600" b="1" dirty="0"/>
              <a:t>Easy searching of project Artifacts: </a:t>
            </a:r>
            <a:r>
              <a:rPr lang="en-IN" sz="1600" dirty="0"/>
              <a:t>Tools like Nexus allow you to index and search the contents of a repository using the information stored in the POM</a:t>
            </a:r>
            <a:endParaRPr lang="en-US" sz="1500" dirty="0"/>
          </a:p>
        </p:txBody>
      </p:sp>
    </p:spTree>
    <p:extLst>
      <p:ext uri="{BB962C8B-B14F-4D97-AF65-F5344CB8AC3E}">
        <p14:creationId xmlns:p14="http://schemas.microsoft.com/office/powerpoint/2010/main" val="3870023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{F9D0A987-CCE8-7441-8FD5-8A3758EE253B}tf10001067_mac</Template>
  <TotalTime>293</TotalTime>
  <Words>2058</Words>
  <Application>Microsoft Macintosh PowerPoint</Application>
  <PresentationFormat>Widescreen</PresentationFormat>
  <Paragraphs>192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Rockwell</vt:lpstr>
      <vt:lpstr>Rockwell Condensed</vt:lpstr>
      <vt:lpstr>Rockwell Extra Bold</vt:lpstr>
      <vt:lpstr>Wingdings</vt:lpstr>
      <vt:lpstr>Wood Type</vt:lpstr>
      <vt:lpstr>Maven</vt:lpstr>
      <vt:lpstr>What is Maven?</vt:lpstr>
      <vt:lpstr>Maven Installation </vt:lpstr>
      <vt:lpstr>Install maven on Windows </vt:lpstr>
      <vt:lpstr>Install maven on Linux </vt:lpstr>
      <vt:lpstr>Install maven on Mac </vt:lpstr>
      <vt:lpstr>Operational Steps Of Maven </vt:lpstr>
      <vt:lpstr>Convention over configuration </vt:lpstr>
      <vt:lpstr>What is pom.xml in maven? </vt:lpstr>
      <vt:lpstr>What is pom.xml in maven?</vt:lpstr>
      <vt:lpstr>POM xml</vt:lpstr>
      <vt:lpstr>Build lifecycle, phases and goals in maven </vt:lpstr>
      <vt:lpstr>Maven Phases:</vt:lpstr>
      <vt:lpstr>What is maven archetype? </vt:lpstr>
      <vt:lpstr>inheritance</vt:lpstr>
      <vt:lpstr>inheritance </vt:lpstr>
      <vt:lpstr>Project Interpolation and Variables </vt:lpstr>
      <vt:lpstr>What is a Maven Repository? </vt:lpstr>
      <vt:lpstr>Maven repositories </vt:lpstr>
      <vt:lpstr>Maven repositories</vt:lpstr>
      <vt:lpstr>Dependency Management in Maven </vt:lpstr>
      <vt:lpstr>What are direct dependencies? </vt:lpstr>
      <vt:lpstr>What are transitive dependencies? </vt:lpstr>
      <vt:lpstr>Dependency scope in maven </vt:lpstr>
      <vt:lpstr>Maven dependency tree</vt:lpstr>
      <vt:lpstr>Maven project conversion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Padmanabhan Gonesani</dc:creator>
  <cp:lastModifiedBy>Padmanabhan Gonesani</cp:lastModifiedBy>
  <cp:revision>44</cp:revision>
  <dcterms:created xsi:type="dcterms:W3CDTF">2022-08-20T07:18:29Z</dcterms:created>
  <dcterms:modified xsi:type="dcterms:W3CDTF">2022-08-20T12:31:30Z</dcterms:modified>
</cp:coreProperties>
</file>