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4" r:id="rId5"/>
    <p:sldId id="265" r:id="rId6"/>
    <p:sldId id="273" r:id="rId7"/>
    <p:sldId id="266" r:id="rId8"/>
    <p:sldId id="267" r:id="rId9"/>
    <p:sldId id="268" r:id="rId10"/>
    <p:sldId id="269" r:id="rId11"/>
    <p:sldId id="270" r:id="rId12"/>
    <p:sldId id="271" r:id="rId13"/>
    <p:sldId id="272" r:id="rId14"/>
    <p:sldId id="274" r:id="rId15"/>
    <p:sldId id="275" r:id="rId16"/>
    <p:sldId id="258" r:id="rId17"/>
    <p:sldId id="259" r:id="rId18"/>
    <p:sldId id="260" r:id="rId19"/>
    <p:sldId id="263"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111" d="100"/>
          <a:sy n="111"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F3C4-6343-8AA8-0D7F-790967E33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492F4F2-A27E-73FE-69B3-6FB18A704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A75D45F-8961-A91D-49F5-D36AC4AD39AE}"/>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5" name="Footer Placeholder 4">
            <a:extLst>
              <a:ext uri="{FF2B5EF4-FFF2-40B4-BE49-F238E27FC236}">
                <a16:creationId xmlns:a16="http://schemas.microsoft.com/office/drawing/2014/main" id="{46AB00E1-36E0-7892-9F8F-AD76DB5B6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CDE5B-B43E-BB70-A69C-1B9E3220D8B7}"/>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210503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3689-6A52-B3E3-BA0A-595C86E640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9F61BB-C85B-BDFE-9227-C19B05D0B2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3A9D09-BBF1-5B78-55A0-B823F4A8EC80}"/>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5" name="Footer Placeholder 4">
            <a:extLst>
              <a:ext uri="{FF2B5EF4-FFF2-40B4-BE49-F238E27FC236}">
                <a16:creationId xmlns:a16="http://schemas.microsoft.com/office/drawing/2014/main" id="{8AD0BA10-68CD-E915-BB0E-C50ADC70F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AE24-BE4B-F3E1-313A-4AD6BBBC89E9}"/>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102164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D5712-37E3-0772-2080-6E9764FEE4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344F14-C767-5673-EF78-8D21973C3C9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12D68C-F1B1-2E58-1FFA-7FDE25432818}"/>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5" name="Footer Placeholder 4">
            <a:extLst>
              <a:ext uri="{FF2B5EF4-FFF2-40B4-BE49-F238E27FC236}">
                <a16:creationId xmlns:a16="http://schemas.microsoft.com/office/drawing/2014/main" id="{C1CB3A64-2527-ABE7-145B-12EC13F62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A1AC1-0FF5-70F7-41B2-6F6F4429D9CE}"/>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51351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59C9-C24E-98F5-B550-A07E218CAB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F8F8F9-4779-C666-DDF2-B8A7D04D32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8E1267-978F-99DD-5374-36FF2B4E01D8}"/>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5" name="Footer Placeholder 4">
            <a:extLst>
              <a:ext uri="{FF2B5EF4-FFF2-40B4-BE49-F238E27FC236}">
                <a16:creationId xmlns:a16="http://schemas.microsoft.com/office/drawing/2014/main" id="{0FB4EBC1-ECC9-51B3-9519-EF84947F0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52CAD-7B1C-953C-272A-A6DC502E3D1B}"/>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140597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D1B8-6AD3-9CBE-6750-6F20152F4A4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CAAED82-1F3A-9E3F-B733-3D62A7879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6A4AEB-17CA-2B21-A9D9-AFE05663D2A0}"/>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5" name="Footer Placeholder 4">
            <a:extLst>
              <a:ext uri="{FF2B5EF4-FFF2-40B4-BE49-F238E27FC236}">
                <a16:creationId xmlns:a16="http://schemas.microsoft.com/office/drawing/2014/main" id="{88A97B24-CD41-A280-7B1D-9DC181A3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B39F-054D-4950-6C52-1038C2AF2CF7}"/>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44422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D1A-6E4A-D42C-CF3E-2CCF0A10C3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75B78D-733B-AA96-0398-F27E4DC2F1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F068A8F-2FEB-E6AB-0AEA-DB60ABEA398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76EC22B-B207-6655-B100-F1009C9380EF}"/>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6" name="Footer Placeholder 5">
            <a:extLst>
              <a:ext uri="{FF2B5EF4-FFF2-40B4-BE49-F238E27FC236}">
                <a16:creationId xmlns:a16="http://schemas.microsoft.com/office/drawing/2014/main" id="{08CC5215-C5B8-75B5-43A3-3B38C7678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81B74-DF31-AF37-5A07-7EBC384E23E2}"/>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380341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B62-16B0-737C-BD94-9D56383C275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A42A69-427B-0B2A-212A-D0DB53450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FA8F934-CB44-E592-0968-BD0F82267E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7886A1-BB5D-8355-A695-179573C69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AB7691-4986-B707-89C5-79E51522C9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2A218B5-DB8D-E582-89C9-6621F8E22C25}"/>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8" name="Footer Placeholder 7">
            <a:extLst>
              <a:ext uri="{FF2B5EF4-FFF2-40B4-BE49-F238E27FC236}">
                <a16:creationId xmlns:a16="http://schemas.microsoft.com/office/drawing/2014/main" id="{B1D137FC-5ADF-246A-5BC4-6359A6BC8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E934DA-51F4-AA83-993D-0CBA87032A5F}"/>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21972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94BE-811C-2711-CFB1-AFE3B2FF57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C6D95C4-0A80-39C6-C1EE-B93D643CB1CA}"/>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4" name="Footer Placeholder 3">
            <a:extLst>
              <a:ext uri="{FF2B5EF4-FFF2-40B4-BE49-F238E27FC236}">
                <a16:creationId xmlns:a16="http://schemas.microsoft.com/office/drawing/2014/main" id="{07BDCA3C-F884-D9E8-519C-D9BADEF74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74E033-85BB-969B-8037-ACE8D380CA8F}"/>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376855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6B500-77A5-EBDB-CD4E-7BF35D5A6CAF}"/>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3" name="Footer Placeholder 2">
            <a:extLst>
              <a:ext uri="{FF2B5EF4-FFF2-40B4-BE49-F238E27FC236}">
                <a16:creationId xmlns:a16="http://schemas.microsoft.com/office/drawing/2014/main" id="{3D56D793-868F-E20F-CD6D-1F1BC0A609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0CB06-20D8-C840-7AC1-4A95041BC822}"/>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108824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7CFA-04F8-FACE-1544-21894EDFA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F4F8A7-919E-0B11-4912-BC1191F9D0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3A3F3FA-8000-3786-6D5A-F74CC19B4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E13802-D68F-9AEB-60B9-07D18E798362}"/>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6" name="Footer Placeholder 5">
            <a:extLst>
              <a:ext uri="{FF2B5EF4-FFF2-40B4-BE49-F238E27FC236}">
                <a16:creationId xmlns:a16="http://schemas.microsoft.com/office/drawing/2014/main" id="{52B0D7F5-889D-D898-DC13-BA0A72081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65486-15FC-B70E-ED37-BE7A2B19335D}"/>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264476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8AA9-BAA9-B2FD-3800-C9D9FBEBBD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A3FCB36-39F0-CA51-75CA-A76907288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6A9051-01EC-9B01-072C-5055E638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E74758-E10A-4E7C-F554-D108A8086C91}"/>
              </a:ext>
            </a:extLst>
          </p:cNvPr>
          <p:cNvSpPr>
            <a:spLocks noGrp="1"/>
          </p:cNvSpPr>
          <p:nvPr>
            <p:ph type="dt" sz="half" idx="10"/>
          </p:nvPr>
        </p:nvSpPr>
        <p:spPr/>
        <p:txBody>
          <a:bodyPr/>
          <a:lstStyle/>
          <a:p>
            <a:fld id="{A1BD21A1-736E-2A40-B129-70DF2BB40D12}" type="datetimeFigureOut">
              <a:rPr lang="en-US" smtClean="0"/>
              <a:t>8/25/22</a:t>
            </a:fld>
            <a:endParaRPr lang="en-US"/>
          </a:p>
        </p:txBody>
      </p:sp>
      <p:sp>
        <p:nvSpPr>
          <p:cNvPr id="6" name="Footer Placeholder 5">
            <a:extLst>
              <a:ext uri="{FF2B5EF4-FFF2-40B4-BE49-F238E27FC236}">
                <a16:creationId xmlns:a16="http://schemas.microsoft.com/office/drawing/2014/main" id="{28E7C75A-7831-EAA9-6711-76095FE70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DA941-4EAB-C82D-A377-59370B84B0BD}"/>
              </a:ext>
            </a:extLst>
          </p:cNvPr>
          <p:cNvSpPr>
            <a:spLocks noGrp="1"/>
          </p:cNvSpPr>
          <p:nvPr>
            <p:ph type="sldNum" sz="quarter" idx="12"/>
          </p:nvPr>
        </p:nvSpPr>
        <p:spPr/>
        <p:txBody>
          <a:bodyPr/>
          <a:lstStyle/>
          <a:p>
            <a:fld id="{75A462BB-D64F-B049-96E2-6E48500DAA8D}" type="slidenum">
              <a:rPr lang="en-US" smtClean="0"/>
              <a:t>‹#›</a:t>
            </a:fld>
            <a:endParaRPr lang="en-US"/>
          </a:p>
        </p:txBody>
      </p:sp>
    </p:spTree>
    <p:extLst>
      <p:ext uri="{BB962C8B-B14F-4D97-AF65-F5344CB8AC3E}">
        <p14:creationId xmlns:p14="http://schemas.microsoft.com/office/powerpoint/2010/main" val="384553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F6032-F0E4-D923-D206-062AD604A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CB3FD7-C2D2-A84E-BF19-4274EC5CF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EF9DAB-894C-2484-6540-01E94C8CB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D21A1-736E-2A40-B129-70DF2BB40D12}" type="datetimeFigureOut">
              <a:rPr lang="en-US" smtClean="0"/>
              <a:t>8/25/22</a:t>
            </a:fld>
            <a:endParaRPr lang="en-US"/>
          </a:p>
        </p:txBody>
      </p:sp>
      <p:sp>
        <p:nvSpPr>
          <p:cNvPr id="5" name="Footer Placeholder 4">
            <a:extLst>
              <a:ext uri="{FF2B5EF4-FFF2-40B4-BE49-F238E27FC236}">
                <a16:creationId xmlns:a16="http://schemas.microsoft.com/office/drawing/2014/main" id="{FCE1E602-FEF5-DEAD-6951-19C2683DF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69C22E-209C-1AAF-901A-6CCAC36E3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462BB-D64F-B049-96E2-6E48500DAA8D}" type="slidenum">
              <a:rPr lang="en-US" smtClean="0"/>
              <a:t>‹#›</a:t>
            </a:fld>
            <a:endParaRPr lang="en-US"/>
          </a:p>
        </p:txBody>
      </p:sp>
    </p:spTree>
    <p:extLst>
      <p:ext uri="{BB962C8B-B14F-4D97-AF65-F5344CB8AC3E}">
        <p14:creationId xmlns:p14="http://schemas.microsoft.com/office/powerpoint/2010/main" val="2288805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findbugs.cs.umd.edu/eclipse" TargetMode="External"/><Relationship Id="rId2" Type="http://schemas.openxmlformats.org/officeDocument/2006/relationships/hyperlink" Target="http://findbugs.sourceforge.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onarsource.com/" TargetMode="External"/><Relationship Id="rId2" Type="http://schemas.openxmlformats.org/officeDocument/2006/relationships/hyperlink" Target="http://www.sonarqube.org/" TargetMode="External"/><Relationship Id="rId1" Type="http://schemas.openxmlformats.org/officeDocument/2006/relationships/slideLayout" Target="../slideLayouts/slideLayout2.xml"/><Relationship Id="rId6" Type="http://schemas.openxmlformats.org/officeDocument/2006/relationships/hyperlink" Target="https://docs.sonarqube.org/latest/analysis/github-integration/" TargetMode="External"/><Relationship Id="rId5" Type="http://schemas.openxmlformats.org/officeDocument/2006/relationships/hyperlink" Target="https://docs.sonarqube.org/latest/analysis/ci-integration-overview/" TargetMode="External"/><Relationship Id="rId4" Type="http://schemas.openxmlformats.org/officeDocument/2006/relationships/hyperlink" Target="https://rules.sonarsourc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9000/" TargetMode="External"/><Relationship Id="rId2" Type="http://schemas.openxmlformats.org/officeDocument/2006/relationships/hyperlink" Target="https://www.sonarqube.org/downloa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F7B5-935B-36CD-2247-74587F539AAF}"/>
              </a:ext>
            </a:extLst>
          </p:cNvPr>
          <p:cNvSpPr>
            <a:spLocks noGrp="1"/>
          </p:cNvSpPr>
          <p:nvPr>
            <p:ph type="ctrTitle"/>
          </p:nvPr>
        </p:nvSpPr>
        <p:spPr/>
        <p:txBody>
          <a:bodyPr>
            <a:normAutofit/>
          </a:bodyPr>
          <a:lstStyle/>
          <a:p>
            <a:r>
              <a:rPr lang="en-US" sz="4000" dirty="0"/>
              <a:t>Source Code Analysis tools</a:t>
            </a:r>
            <a:br>
              <a:rPr lang="en-US" sz="4000" dirty="0"/>
            </a:br>
            <a:r>
              <a:rPr lang="en-US" sz="4000" dirty="0"/>
              <a:t>&amp;</a:t>
            </a:r>
            <a:br>
              <a:rPr lang="en-US" sz="4000" dirty="0"/>
            </a:br>
            <a:r>
              <a:rPr lang="en-US" sz="4000" dirty="0"/>
              <a:t>Java clean code </a:t>
            </a:r>
          </a:p>
        </p:txBody>
      </p:sp>
    </p:spTree>
    <p:extLst>
      <p:ext uri="{BB962C8B-B14F-4D97-AF65-F5344CB8AC3E}">
        <p14:creationId xmlns:p14="http://schemas.microsoft.com/office/powerpoint/2010/main" val="315680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2C3E-8824-A492-E46D-791BE056A07D}"/>
              </a:ext>
            </a:extLst>
          </p:cNvPr>
          <p:cNvSpPr>
            <a:spLocks noGrp="1"/>
          </p:cNvSpPr>
          <p:nvPr>
            <p:ph type="title"/>
          </p:nvPr>
        </p:nvSpPr>
        <p:spPr/>
        <p:txBody>
          <a:bodyPr/>
          <a:lstStyle/>
          <a:p>
            <a:r>
              <a:rPr lang="en-IN" b="1" dirty="0"/>
              <a:t>Method Parameters</a:t>
            </a:r>
            <a:br>
              <a:rPr lang="en-IN" b="1" dirty="0"/>
            </a:br>
            <a:endParaRPr lang="en-US" dirty="0"/>
          </a:p>
        </p:txBody>
      </p:sp>
      <p:sp>
        <p:nvSpPr>
          <p:cNvPr id="3" name="Content Placeholder 2">
            <a:extLst>
              <a:ext uri="{FF2B5EF4-FFF2-40B4-BE49-F238E27FC236}">
                <a16:creationId xmlns:a16="http://schemas.microsoft.com/office/drawing/2014/main" id="{5BAC7179-FEB3-F584-EC3E-1D833AECC310}"/>
              </a:ext>
            </a:extLst>
          </p:cNvPr>
          <p:cNvSpPr>
            <a:spLocks noGrp="1"/>
          </p:cNvSpPr>
          <p:nvPr>
            <p:ph idx="1"/>
          </p:nvPr>
        </p:nvSpPr>
        <p:spPr/>
        <p:txBody>
          <a:bodyPr/>
          <a:lstStyle/>
          <a:p>
            <a:pPr>
              <a:buFont typeface="Wingdings" pitchFamily="2" charset="2"/>
              <a:buChar char="ü"/>
            </a:pPr>
            <a:r>
              <a:rPr lang="en-IN" sz="2000" dirty="0"/>
              <a:t>Most of the time we create methods that have parameters, but sometimes we add so many parameters to a single method that it leads to confusion.</a:t>
            </a:r>
          </a:p>
          <a:p>
            <a:pPr>
              <a:buFont typeface="Wingdings" pitchFamily="2" charset="2"/>
              <a:buChar char="ü"/>
            </a:pPr>
            <a:r>
              <a:rPr lang="en-IN" sz="2000" dirty="0"/>
              <a:t>The idea here is simple: avoid adding more than 3 (sometimes 4-5 parameters should allowed) parameters if possible as it can create unnecessary confusion for other developers or programmers who are going to deal with that code in future.</a:t>
            </a:r>
          </a:p>
          <a:p>
            <a:pPr>
              <a:buFont typeface="Wingdings" pitchFamily="2" charset="2"/>
              <a:buChar char="ü"/>
            </a:pPr>
            <a:r>
              <a:rPr lang="en-IN" sz="2000" dirty="0"/>
              <a:t>You can also go for refactoring, if possible, like we have done in the example given below:</a:t>
            </a:r>
          </a:p>
          <a:p>
            <a:pPr marL="0" indent="0">
              <a:buNone/>
            </a:pPr>
            <a:endParaRPr lang="en-US" dirty="0"/>
          </a:p>
          <a:p>
            <a:pPr marL="0" indent="0">
              <a:buNone/>
            </a:pPr>
            <a:r>
              <a:rPr lang="en-US" dirty="0"/>
              <a:t>   //try same example in eclipse for demo</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18D4E1E0-8CB2-4F60-F74F-25E1B8D8D1EA}"/>
              </a:ext>
            </a:extLst>
          </p:cNvPr>
          <p:cNvGraphicFramePr>
            <a:graphicFrameLocks noGrp="1"/>
          </p:cNvGraphicFramePr>
          <p:nvPr>
            <p:extLst>
              <p:ext uri="{D42A27DB-BD31-4B8C-83A1-F6EECF244321}">
                <p14:modId xmlns:p14="http://schemas.microsoft.com/office/powerpoint/2010/main" val="1745545474"/>
              </p:ext>
            </p:extLst>
          </p:nvPr>
        </p:nvGraphicFramePr>
        <p:xfrm>
          <a:off x="1152325" y="3821682"/>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73024273"/>
                    </a:ext>
                  </a:extLst>
                </a:gridCol>
              </a:tblGrid>
              <a:tr h="370840">
                <a:tc>
                  <a:txBody>
                    <a:bodyPr/>
                    <a:lstStyle/>
                    <a:p>
                      <a:r>
                        <a:rPr lang="en-IN" dirty="0"/>
                        <a:t>In Programming, </a:t>
                      </a:r>
                      <a:r>
                        <a:rPr lang="en-IN" b="1" dirty="0"/>
                        <a:t>Refactoring</a:t>
                      </a:r>
                      <a:r>
                        <a:rPr lang="en-IN" dirty="0"/>
                        <a:t> is a technique used for restructuring an existing code without modifying the external behaviour of code.</a:t>
                      </a:r>
                      <a:endParaRPr lang="en-US" dirty="0"/>
                    </a:p>
                  </a:txBody>
                  <a:tcPr/>
                </a:tc>
                <a:extLst>
                  <a:ext uri="{0D108BD9-81ED-4DB2-BD59-A6C34878D82A}">
                    <a16:rowId xmlns:a16="http://schemas.microsoft.com/office/drawing/2014/main" val="2639601359"/>
                  </a:ext>
                </a:extLst>
              </a:tr>
            </a:tbl>
          </a:graphicData>
        </a:graphic>
      </p:graphicFrame>
      <p:graphicFrame>
        <p:nvGraphicFramePr>
          <p:cNvPr id="5" name="Table 5">
            <a:extLst>
              <a:ext uri="{FF2B5EF4-FFF2-40B4-BE49-F238E27FC236}">
                <a16:creationId xmlns:a16="http://schemas.microsoft.com/office/drawing/2014/main" id="{FEF65E4C-CDD8-D80A-5578-0397295D3325}"/>
              </a:ext>
            </a:extLst>
          </p:cNvPr>
          <p:cNvGraphicFramePr>
            <a:graphicFrameLocks noGrp="1"/>
          </p:cNvGraphicFramePr>
          <p:nvPr>
            <p:extLst>
              <p:ext uri="{D42A27DB-BD31-4B8C-83A1-F6EECF244321}">
                <p14:modId xmlns:p14="http://schemas.microsoft.com/office/powerpoint/2010/main" val="3438474727"/>
              </p:ext>
            </p:extLst>
          </p:nvPr>
        </p:nvGraphicFramePr>
        <p:xfrm>
          <a:off x="1152325" y="4777667"/>
          <a:ext cx="9288040" cy="731883"/>
        </p:xfrm>
        <a:graphic>
          <a:graphicData uri="http://schemas.openxmlformats.org/drawingml/2006/table">
            <a:tbl>
              <a:tblPr firstRow="1" bandRow="1">
                <a:tableStyleId>{7DF18680-E054-41AD-8BC1-D1AEF772440D}</a:tableStyleId>
              </a:tblPr>
              <a:tblGrid>
                <a:gridCol w="9288040">
                  <a:extLst>
                    <a:ext uri="{9D8B030D-6E8A-4147-A177-3AD203B41FA5}">
                      <a16:colId xmlns:a16="http://schemas.microsoft.com/office/drawing/2014/main" val="1888990906"/>
                    </a:ext>
                  </a:extLst>
                </a:gridCol>
              </a:tblGrid>
              <a:tr h="731883">
                <a:tc>
                  <a:txBody>
                    <a:bodyPr/>
                    <a:lstStyle/>
                    <a:p>
                      <a:r>
                        <a:rPr lang="en-IN" sz="1600" b="1" i="1" kern="1200" dirty="0">
                          <a:solidFill>
                            <a:schemeClr val="lt1"/>
                          </a:solidFill>
                          <a:effectLst/>
                          <a:latin typeface="+mn-lt"/>
                          <a:ea typeface="+mn-ea"/>
                          <a:cs typeface="+mn-cs"/>
                        </a:rPr>
                        <a:t>// before</a:t>
                      </a:r>
                      <a:r>
                        <a:rPr lang="en-IN" sz="1600" dirty="0"/>
                        <a:t> </a:t>
                      </a:r>
                      <a:r>
                        <a:rPr lang="en-IN" sz="1600" b="1" kern="1200" dirty="0">
                          <a:solidFill>
                            <a:schemeClr val="lt1"/>
                          </a:solidFill>
                          <a:effectLst/>
                          <a:latin typeface="+mn-lt"/>
                          <a:ea typeface="+mn-ea"/>
                          <a:cs typeface="+mn-cs"/>
                        </a:rPr>
                        <a:t>private void </a:t>
                      </a:r>
                      <a:r>
                        <a:rPr lang="en-IN" sz="1600" b="1" kern="1200" dirty="0" err="1">
                          <a:solidFill>
                            <a:schemeClr val="lt1"/>
                          </a:solidFill>
                          <a:effectLst/>
                          <a:latin typeface="+mn-lt"/>
                          <a:ea typeface="+mn-ea"/>
                          <a:cs typeface="+mn-cs"/>
                        </a:rPr>
                        <a:t>employeeDetails</a:t>
                      </a:r>
                      <a:r>
                        <a:rPr lang="en-IN" sz="1600" b="1" kern="1200" dirty="0">
                          <a:solidFill>
                            <a:schemeClr val="lt1"/>
                          </a:solidFill>
                          <a:effectLst/>
                          <a:latin typeface="+mn-lt"/>
                          <a:ea typeface="+mn-ea"/>
                          <a:cs typeface="+mn-cs"/>
                        </a:rPr>
                        <a:t>(String name, String age, String awards, String </a:t>
                      </a:r>
                      <a:r>
                        <a:rPr lang="en-IN" sz="1600" b="1" kern="1200" dirty="0" err="1">
                          <a:solidFill>
                            <a:schemeClr val="lt1"/>
                          </a:solidFill>
                          <a:effectLst/>
                          <a:latin typeface="+mn-lt"/>
                          <a:ea typeface="+mn-ea"/>
                          <a:cs typeface="+mn-cs"/>
                        </a:rPr>
                        <a:t>ctc</a:t>
                      </a:r>
                      <a:r>
                        <a:rPr lang="en-IN" sz="1600" b="1" kern="1200" dirty="0">
                          <a:solidFill>
                            <a:schemeClr val="lt1"/>
                          </a:solidFill>
                          <a:effectLst/>
                          <a:latin typeface="+mn-lt"/>
                          <a:ea typeface="+mn-ea"/>
                          <a:cs typeface="+mn-cs"/>
                        </a:rPr>
                        <a:t>, String experience). </a:t>
                      </a:r>
                    </a:p>
                    <a:p>
                      <a:r>
                        <a:rPr lang="en-IN" sz="1800" b="1" i="1" kern="1200" dirty="0">
                          <a:solidFill>
                            <a:schemeClr val="lt1"/>
                          </a:solidFill>
                          <a:effectLst/>
                          <a:latin typeface="+mn-lt"/>
                          <a:ea typeface="+mn-ea"/>
                          <a:cs typeface="+mn-cs"/>
                        </a:rPr>
                        <a:t>// after</a:t>
                      </a:r>
                      <a:r>
                        <a:rPr lang="en-IN" sz="1800" b="1" kern="1200" dirty="0">
                          <a:solidFill>
                            <a:schemeClr val="lt1"/>
                          </a:solidFill>
                          <a:effectLst/>
                          <a:latin typeface="+mn-lt"/>
                          <a:ea typeface="+mn-ea"/>
                          <a:cs typeface="+mn-cs"/>
                        </a:rPr>
                        <a:t> private void </a:t>
                      </a:r>
                      <a:r>
                        <a:rPr lang="en-IN" sz="1800" b="1" kern="1200" dirty="0" err="1">
                          <a:solidFill>
                            <a:schemeClr val="lt1"/>
                          </a:solidFill>
                          <a:effectLst/>
                          <a:latin typeface="+mn-lt"/>
                          <a:ea typeface="+mn-ea"/>
                          <a:cs typeface="+mn-cs"/>
                        </a:rPr>
                        <a:t>employeeDetails</a:t>
                      </a:r>
                      <a:r>
                        <a:rPr lang="en-IN" sz="1800" b="1" kern="1200" dirty="0">
                          <a:solidFill>
                            <a:schemeClr val="lt1"/>
                          </a:solidFill>
                          <a:effectLst/>
                          <a:latin typeface="+mn-lt"/>
                          <a:ea typeface="+mn-ea"/>
                          <a:cs typeface="+mn-cs"/>
                        </a:rPr>
                        <a:t>(String name, Details </a:t>
                      </a:r>
                      <a:r>
                        <a:rPr lang="en-IN" sz="1800" b="1" kern="1200" dirty="0" err="1">
                          <a:solidFill>
                            <a:schemeClr val="lt1"/>
                          </a:solidFill>
                          <a:effectLst/>
                          <a:latin typeface="+mn-lt"/>
                          <a:ea typeface="+mn-ea"/>
                          <a:cs typeface="+mn-cs"/>
                        </a:rPr>
                        <a:t>employeeDetails</a:t>
                      </a:r>
                      <a:r>
                        <a:rPr lang="en-IN" sz="1800" b="1" kern="1200" dirty="0">
                          <a:solidFill>
                            <a:schemeClr val="lt1"/>
                          </a:solidFill>
                          <a:effectLst/>
                          <a:latin typeface="+mn-lt"/>
                          <a:ea typeface="+mn-ea"/>
                          <a:cs typeface="+mn-cs"/>
                        </a:rPr>
                        <a:t>).</a:t>
                      </a:r>
                      <a:endParaRPr lang="en-US" dirty="0"/>
                    </a:p>
                  </a:txBody>
                  <a:tcPr/>
                </a:tc>
                <a:extLst>
                  <a:ext uri="{0D108BD9-81ED-4DB2-BD59-A6C34878D82A}">
                    <a16:rowId xmlns:a16="http://schemas.microsoft.com/office/drawing/2014/main" val="3089296314"/>
                  </a:ext>
                </a:extLst>
              </a:tr>
            </a:tbl>
          </a:graphicData>
        </a:graphic>
      </p:graphicFrame>
    </p:spTree>
    <p:extLst>
      <p:ext uri="{BB962C8B-B14F-4D97-AF65-F5344CB8AC3E}">
        <p14:creationId xmlns:p14="http://schemas.microsoft.com/office/powerpoint/2010/main" val="242156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1687-D15F-01B5-66D2-409B8469237A}"/>
              </a:ext>
            </a:extLst>
          </p:cNvPr>
          <p:cNvSpPr>
            <a:spLocks noGrp="1"/>
          </p:cNvSpPr>
          <p:nvPr>
            <p:ph type="title"/>
          </p:nvPr>
        </p:nvSpPr>
        <p:spPr/>
        <p:txBody>
          <a:bodyPr/>
          <a:lstStyle/>
          <a:p>
            <a:r>
              <a:rPr lang="en-IN" b="1" dirty="0"/>
              <a:t>Avoid Hardcoding</a:t>
            </a:r>
            <a:br>
              <a:rPr lang="en-IN" b="1" dirty="0"/>
            </a:br>
            <a:endParaRPr lang="en-US" dirty="0"/>
          </a:p>
        </p:txBody>
      </p:sp>
      <p:sp>
        <p:nvSpPr>
          <p:cNvPr id="3" name="Content Placeholder 2">
            <a:extLst>
              <a:ext uri="{FF2B5EF4-FFF2-40B4-BE49-F238E27FC236}">
                <a16:creationId xmlns:a16="http://schemas.microsoft.com/office/drawing/2014/main" id="{76A64758-6D54-ABF3-B1CB-B4279A27D8C4}"/>
              </a:ext>
            </a:extLst>
          </p:cNvPr>
          <p:cNvSpPr>
            <a:spLocks noGrp="1"/>
          </p:cNvSpPr>
          <p:nvPr>
            <p:ph idx="1"/>
          </p:nvPr>
        </p:nvSpPr>
        <p:spPr>
          <a:xfrm>
            <a:off x="838200" y="1825625"/>
            <a:ext cx="10515600" cy="1325563"/>
          </a:xfrm>
        </p:spPr>
        <p:txBody>
          <a:bodyPr>
            <a:normAutofit/>
          </a:bodyPr>
          <a:lstStyle/>
          <a:p>
            <a:pPr>
              <a:buFont typeface="Wingdings" pitchFamily="2" charset="2"/>
              <a:buChar char="ü"/>
            </a:pPr>
            <a:r>
              <a:rPr lang="en-US" sz="2400" dirty="0"/>
              <a:t>Instead of hard coding maintain your static data in config/property files.</a:t>
            </a:r>
          </a:p>
          <a:p>
            <a:pPr>
              <a:buFont typeface="Wingdings" pitchFamily="2" charset="2"/>
              <a:buChar char="ü"/>
            </a:pPr>
            <a:r>
              <a:rPr lang="en-US" sz="2400" dirty="0"/>
              <a:t>Incase of future if at all want changes something, you no need to modify java class, as modifying the java class needs compilation.</a:t>
            </a:r>
          </a:p>
        </p:txBody>
      </p:sp>
    </p:spTree>
    <p:extLst>
      <p:ext uri="{BB962C8B-B14F-4D97-AF65-F5344CB8AC3E}">
        <p14:creationId xmlns:p14="http://schemas.microsoft.com/office/powerpoint/2010/main" val="179525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291F-39EE-8FAC-1485-D748B5CF6A4A}"/>
              </a:ext>
            </a:extLst>
          </p:cNvPr>
          <p:cNvSpPr>
            <a:spLocks noGrp="1"/>
          </p:cNvSpPr>
          <p:nvPr>
            <p:ph type="title"/>
          </p:nvPr>
        </p:nvSpPr>
        <p:spPr/>
        <p:txBody>
          <a:bodyPr/>
          <a:lstStyle/>
          <a:p>
            <a:r>
              <a:rPr lang="en-IN" b="1" dirty="0"/>
              <a:t>Code Comments</a:t>
            </a:r>
            <a:br>
              <a:rPr lang="en-IN" b="1" dirty="0"/>
            </a:br>
            <a:endParaRPr lang="en-US" dirty="0"/>
          </a:p>
        </p:txBody>
      </p:sp>
      <p:sp>
        <p:nvSpPr>
          <p:cNvPr id="3" name="Content Placeholder 2">
            <a:extLst>
              <a:ext uri="{FF2B5EF4-FFF2-40B4-BE49-F238E27FC236}">
                <a16:creationId xmlns:a16="http://schemas.microsoft.com/office/drawing/2014/main" id="{DDF8BF2A-5783-086A-38A9-57B442B4C840}"/>
              </a:ext>
            </a:extLst>
          </p:cNvPr>
          <p:cNvSpPr>
            <a:spLocks noGrp="1"/>
          </p:cNvSpPr>
          <p:nvPr>
            <p:ph idx="1"/>
          </p:nvPr>
        </p:nvSpPr>
        <p:spPr/>
        <p:txBody>
          <a:bodyPr>
            <a:normAutofit/>
          </a:bodyPr>
          <a:lstStyle/>
          <a:p>
            <a:pPr>
              <a:buFont typeface="Wingdings" pitchFamily="2" charset="2"/>
              <a:buChar char="ü"/>
            </a:pPr>
            <a:r>
              <a:rPr lang="en-IN" sz="2000" dirty="0"/>
              <a:t>In Java, two kinds of comments are allowed: Documentation comments and Implementation comments. Let us see them in detail.</a:t>
            </a:r>
          </a:p>
          <a:p>
            <a:r>
              <a:rPr lang="en-IN" sz="2000" b="1" dirty="0"/>
              <a:t>Documentation/</a:t>
            </a:r>
            <a:r>
              <a:rPr lang="en-IN" sz="2000" b="1" dirty="0" err="1"/>
              <a:t>JavaDoc</a:t>
            </a:r>
            <a:r>
              <a:rPr lang="en-IN" sz="2000" b="1" dirty="0"/>
              <a:t> Comments</a:t>
            </a:r>
            <a:r>
              <a:rPr lang="en-IN" sz="2000" dirty="0"/>
              <a:t> </a:t>
            </a:r>
          </a:p>
          <a:p>
            <a:pPr lvl="1">
              <a:buFont typeface="Wingdings" pitchFamily="2" charset="2"/>
              <a:buChar char="ü"/>
            </a:pPr>
            <a:r>
              <a:rPr lang="en-IN" sz="2000" dirty="0"/>
              <a:t>Here, The target audience is the users of codebase</a:t>
            </a:r>
          </a:p>
          <a:p>
            <a:pPr lvl="1">
              <a:buFont typeface="Wingdings" pitchFamily="2" charset="2"/>
              <a:buChar char="ü"/>
            </a:pPr>
            <a:r>
              <a:rPr lang="en-IN" sz="2000" dirty="0"/>
              <a:t>The details added here are generally implementation free and focus mostly on the specification purposes.</a:t>
            </a:r>
          </a:p>
          <a:p>
            <a:r>
              <a:rPr lang="en-IN" sz="2000" b="1" dirty="0"/>
              <a:t>Implementation/Block Comments</a:t>
            </a:r>
            <a:r>
              <a:rPr lang="en-IN" sz="2000" dirty="0"/>
              <a:t> </a:t>
            </a:r>
          </a:p>
          <a:p>
            <a:pPr lvl="1">
              <a:buFont typeface="Wingdings" pitchFamily="2" charset="2"/>
              <a:buChar char="ü"/>
            </a:pPr>
            <a:r>
              <a:rPr lang="en-IN" sz="2000" dirty="0"/>
              <a:t>Here, The target audience is the developers that work on the codebase</a:t>
            </a:r>
          </a:p>
          <a:p>
            <a:pPr lvl="1">
              <a:buFont typeface="Wingdings" pitchFamily="2" charset="2"/>
              <a:buChar char="ü"/>
            </a:pPr>
            <a:r>
              <a:rPr lang="en-IN" sz="2000" dirty="0"/>
              <a:t>The details added here are generally specific to implementation.</a:t>
            </a:r>
          </a:p>
          <a:p>
            <a:r>
              <a:rPr lang="en-IN" sz="2000" dirty="0"/>
              <a:t>It is a good practice to use </a:t>
            </a:r>
            <a:r>
              <a:rPr lang="en-IN" sz="2000" dirty="0" err="1"/>
              <a:t>JavaDoc</a:t>
            </a:r>
            <a:r>
              <a:rPr lang="en-IN" sz="2000" dirty="0"/>
              <a:t> comments for most of the classes, interfaces, public and protected methods, etc.</a:t>
            </a:r>
          </a:p>
          <a:p>
            <a:pPr marL="0" indent="0">
              <a:buNone/>
            </a:pPr>
            <a:endParaRPr lang="en-US" dirty="0"/>
          </a:p>
        </p:txBody>
      </p:sp>
    </p:spTree>
    <p:extLst>
      <p:ext uri="{BB962C8B-B14F-4D97-AF65-F5344CB8AC3E}">
        <p14:creationId xmlns:p14="http://schemas.microsoft.com/office/powerpoint/2010/main" val="151176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4F12-72A2-EEC0-2A77-94095E9ABA11}"/>
              </a:ext>
            </a:extLst>
          </p:cNvPr>
          <p:cNvSpPr>
            <a:spLocks noGrp="1"/>
          </p:cNvSpPr>
          <p:nvPr>
            <p:ph type="title"/>
          </p:nvPr>
        </p:nvSpPr>
        <p:spPr/>
        <p:txBody>
          <a:bodyPr/>
          <a:lstStyle/>
          <a:p>
            <a:r>
              <a:rPr lang="en-IN" b="1" dirty="0"/>
              <a:t>Logging</a:t>
            </a:r>
            <a:br>
              <a:rPr lang="en-IN" b="1" dirty="0"/>
            </a:br>
            <a:endParaRPr lang="en-US" dirty="0"/>
          </a:p>
        </p:txBody>
      </p:sp>
      <p:sp>
        <p:nvSpPr>
          <p:cNvPr id="3" name="Content Placeholder 2">
            <a:extLst>
              <a:ext uri="{FF2B5EF4-FFF2-40B4-BE49-F238E27FC236}">
                <a16:creationId xmlns:a16="http://schemas.microsoft.com/office/drawing/2014/main" id="{4E4E77DF-7BE6-9FB1-6E43-16657C0374E3}"/>
              </a:ext>
            </a:extLst>
          </p:cNvPr>
          <p:cNvSpPr>
            <a:spLocks noGrp="1"/>
          </p:cNvSpPr>
          <p:nvPr>
            <p:ph idx="1"/>
          </p:nvPr>
        </p:nvSpPr>
        <p:spPr>
          <a:xfrm>
            <a:off x="838201" y="1825624"/>
            <a:ext cx="3301913" cy="3670300"/>
          </a:xfrm>
        </p:spPr>
        <p:txBody>
          <a:bodyPr>
            <a:normAutofit fontScale="92500" lnSpcReduction="10000"/>
          </a:bodyPr>
          <a:lstStyle/>
          <a:p>
            <a:pPr>
              <a:buFont typeface="Wingdings" pitchFamily="2" charset="2"/>
              <a:buChar char="ü"/>
            </a:pPr>
            <a:r>
              <a:rPr lang="en-IN" sz="2000" dirty="0"/>
              <a:t>Logging is one of the most important factors in clean coding.</a:t>
            </a:r>
          </a:p>
          <a:p>
            <a:pPr>
              <a:buFont typeface="Wingdings" pitchFamily="2" charset="2"/>
              <a:buChar char="ü"/>
            </a:pPr>
            <a:r>
              <a:rPr lang="en-IN" sz="2000" dirty="0"/>
              <a:t>A well logged code is easy to debug and can save hours of work for a developer.</a:t>
            </a:r>
          </a:p>
          <a:p>
            <a:pPr>
              <a:buFont typeface="Wingdings" pitchFamily="2" charset="2"/>
              <a:buChar char="ü"/>
            </a:pPr>
            <a:r>
              <a:rPr lang="en-IN" sz="2000" dirty="0"/>
              <a:t>One should always try to avoid </a:t>
            </a:r>
            <a:r>
              <a:rPr lang="en-IN" sz="2000" b="1" dirty="0"/>
              <a:t>excessive</a:t>
            </a:r>
            <a:r>
              <a:rPr lang="en-IN" sz="2000" dirty="0"/>
              <a:t> logging because it can lead to a decreased performance.</a:t>
            </a:r>
          </a:p>
          <a:p>
            <a:pPr marL="0" indent="0">
              <a:buNone/>
            </a:pPr>
            <a:r>
              <a:rPr lang="en-IN" sz="2000" dirty="0"/>
              <a:t>Open-source Frameworks:</a:t>
            </a:r>
          </a:p>
          <a:p>
            <a:pPr lvl="1">
              <a:buFont typeface="Wingdings" pitchFamily="2" charset="2"/>
              <a:buChar char="ü"/>
            </a:pPr>
            <a:r>
              <a:rPr lang="en-IN" sz="1600" dirty="0">
                <a:highlight>
                  <a:srgbClr val="FFFF00"/>
                </a:highlight>
              </a:rPr>
              <a:t>Log4j</a:t>
            </a:r>
          </a:p>
          <a:p>
            <a:pPr lvl="1">
              <a:buFont typeface="Wingdings" pitchFamily="2" charset="2"/>
              <a:buChar char="ü"/>
            </a:pPr>
            <a:r>
              <a:rPr lang="en-IN" sz="1600" dirty="0" err="1">
                <a:highlight>
                  <a:srgbClr val="FFFF00"/>
                </a:highlight>
              </a:rPr>
              <a:t>Logback</a:t>
            </a:r>
            <a:endParaRPr lang="en-US" sz="1600" dirty="0">
              <a:highlight>
                <a:srgbClr val="FFFF00"/>
              </a:highlight>
            </a:endParaRPr>
          </a:p>
        </p:txBody>
      </p:sp>
      <p:pic>
        <p:nvPicPr>
          <p:cNvPr id="3074" name="Picture 2" descr="Software Engineering Write debug level logs on error - print detailed  logging only in exceptional circumstances - AMIS, Data Driven Blog - Oracle  &amp; Microsoft Azure">
            <a:extLst>
              <a:ext uri="{FF2B5EF4-FFF2-40B4-BE49-F238E27FC236}">
                <a16:creationId xmlns:a16="http://schemas.microsoft.com/office/drawing/2014/main" id="{5032C716-88F0-C601-DA6E-B9E62F73C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114" y="1690688"/>
            <a:ext cx="8051886" cy="367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57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1A62-8983-C3FE-0B02-D4EC6FAA8A2F}"/>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2B08BFC5-563E-5895-E6C2-7E2D44C93D4F}"/>
              </a:ext>
            </a:extLst>
          </p:cNvPr>
          <p:cNvSpPr>
            <a:spLocks noGrp="1"/>
          </p:cNvSpPr>
          <p:nvPr>
            <p:ph idx="1"/>
          </p:nvPr>
        </p:nvSpPr>
        <p:spPr>
          <a:xfrm>
            <a:off x="838200" y="1825625"/>
            <a:ext cx="10515600" cy="3385353"/>
          </a:xfrm>
        </p:spPr>
        <p:txBody>
          <a:bodyPr/>
          <a:lstStyle/>
          <a:p>
            <a:pPr>
              <a:buFont typeface="Wingdings" pitchFamily="2" charset="2"/>
              <a:buChar char="ü"/>
            </a:pPr>
            <a:r>
              <a:rPr lang="en-IN" sz="2000" b="1" u="sng" dirty="0"/>
              <a:t>Single Responsibility Principle :</a:t>
            </a:r>
            <a:r>
              <a:rPr lang="en-IN" sz="2000" dirty="0"/>
              <a:t> </a:t>
            </a:r>
            <a:r>
              <a:rPr lang="en-IN" sz="1800" i="1" dirty="0"/>
              <a:t>In java classes, interfaces, methods should be defined in such a way that it should have a single responsibility.</a:t>
            </a:r>
          </a:p>
          <a:p>
            <a:pPr>
              <a:buFont typeface="Wingdings" pitchFamily="2" charset="2"/>
              <a:buChar char="ü"/>
            </a:pPr>
            <a:r>
              <a:rPr lang="en-IN" sz="2000" b="1" u="sng" dirty="0"/>
              <a:t>Open/Closed Principle:</a:t>
            </a:r>
            <a:r>
              <a:rPr lang="en-IN" sz="2000" dirty="0"/>
              <a:t> </a:t>
            </a:r>
            <a:r>
              <a:rPr lang="en-IN" sz="1800" i="1" dirty="0"/>
              <a:t>our code should be easy to extend but good enough that no modification is required in our code.  </a:t>
            </a:r>
          </a:p>
          <a:p>
            <a:pPr>
              <a:buFont typeface="Wingdings" pitchFamily="2" charset="2"/>
              <a:buChar char="ü"/>
            </a:pPr>
            <a:r>
              <a:rPr lang="en-IN" sz="2000" b="1" u="sng" dirty="0" err="1"/>
              <a:t>Liskov</a:t>
            </a:r>
            <a:r>
              <a:rPr lang="en-IN" sz="2000" b="1" u="sng" dirty="0"/>
              <a:t> Substitution Principle: </a:t>
            </a:r>
            <a:r>
              <a:rPr lang="en-IN" sz="1800" i="1" dirty="0"/>
              <a:t>This principle states that the objects of a superclass should be replaceable with the objects of its subclasses but without causing the application to break.</a:t>
            </a:r>
            <a:endParaRPr lang="en-IN" sz="1800" b="1" i="1" u="sng" dirty="0"/>
          </a:p>
          <a:p>
            <a:pPr>
              <a:buFont typeface="Wingdings" pitchFamily="2" charset="2"/>
              <a:buChar char="ü"/>
            </a:pPr>
            <a:r>
              <a:rPr lang="en-IN" sz="2000" b="1" u="sng" dirty="0"/>
              <a:t>Interface Segregation Principle:</a:t>
            </a:r>
            <a:r>
              <a:rPr lang="en-IN" sz="2000" dirty="0"/>
              <a:t> </a:t>
            </a:r>
            <a:r>
              <a:rPr lang="en-IN" sz="2000" i="1" dirty="0"/>
              <a:t>Dividing the software into many independent parts or interfaces.</a:t>
            </a:r>
            <a:endParaRPr lang="en-IN" sz="2000" b="1" i="1" u="sng" dirty="0"/>
          </a:p>
          <a:p>
            <a:pPr>
              <a:buFont typeface="Wingdings" pitchFamily="2" charset="2"/>
              <a:buChar char="ü"/>
            </a:pPr>
            <a:r>
              <a:rPr lang="en-IN" sz="2000" b="1" u="sng" dirty="0"/>
              <a:t>Dependency Inversion Principle:</a:t>
            </a:r>
            <a:r>
              <a:rPr lang="en-IN" sz="2000" b="1" dirty="0"/>
              <a:t> </a:t>
            </a:r>
            <a:r>
              <a:rPr lang="en-IN" sz="2000" i="1" dirty="0"/>
              <a:t>In simple words, High-level(complex) modules, which provide complex logic to your software should be easily reusable and they should not get affected by the changes in the low-level modules which generally provide utility features.</a:t>
            </a:r>
            <a:endParaRPr lang="en-IN" sz="2000" b="1" i="1" u="sng" dirty="0"/>
          </a:p>
          <a:p>
            <a:pPr marL="0" indent="0">
              <a:buNone/>
            </a:pPr>
            <a:endParaRPr lang="en-US" dirty="0"/>
          </a:p>
        </p:txBody>
      </p:sp>
    </p:spTree>
    <p:extLst>
      <p:ext uri="{BB962C8B-B14F-4D97-AF65-F5344CB8AC3E}">
        <p14:creationId xmlns:p14="http://schemas.microsoft.com/office/powerpoint/2010/main" val="242152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A83B-42CB-D5DA-0D69-F1C180C1DD37}"/>
              </a:ext>
            </a:extLst>
          </p:cNvPr>
          <p:cNvSpPr>
            <a:spLocks noGrp="1"/>
          </p:cNvSpPr>
          <p:nvPr>
            <p:ph type="title"/>
          </p:nvPr>
        </p:nvSpPr>
        <p:spPr/>
        <p:txBody>
          <a:bodyPr/>
          <a:lstStyle/>
          <a:p>
            <a:r>
              <a:rPr lang="en-US" dirty="0"/>
              <a:t>DRY&amp;KISS</a:t>
            </a:r>
          </a:p>
        </p:txBody>
      </p:sp>
      <p:sp>
        <p:nvSpPr>
          <p:cNvPr id="3" name="Content Placeholder 2">
            <a:extLst>
              <a:ext uri="{FF2B5EF4-FFF2-40B4-BE49-F238E27FC236}">
                <a16:creationId xmlns:a16="http://schemas.microsoft.com/office/drawing/2014/main" id="{61764590-80BD-056D-1FD9-1E3BA59E62DE}"/>
              </a:ext>
            </a:extLst>
          </p:cNvPr>
          <p:cNvSpPr>
            <a:spLocks noGrp="1"/>
          </p:cNvSpPr>
          <p:nvPr>
            <p:ph idx="1"/>
          </p:nvPr>
        </p:nvSpPr>
        <p:spPr>
          <a:xfrm>
            <a:off x="838200" y="1825625"/>
            <a:ext cx="10515600" cy="2129430"/>
          </a:xfrm>
        </p:spPr>
        <p:txBody>
          <a:bodyPr>
            <a:normAutofit/>
          </a:bodyPr>
          <a:lstStyle/>
          <a:p>
            <a:pPr marL="0" indent="0">
              <a:buNone/>
            </a:pPr>
            <a:r>
              <a:rPr lang="en-US" dirty="0"/>
              <a:t>DRY: </a:t>
            </a:r>
          </a:p>
          <a:p>
            <a:pPr lvl="1">
              <a:buFont typeface="Wingdings" pitchFamily="2" charset="2"/>
              <a:buChar char="ü"/>
            </a:pPr>
            <a:r>
              <a:rPr lang="en-IN" sz="1600" b="1" dirty="0"/>
              <a:t>DRY</a:t>
            </a:r>
            <a:r>
              <a:rPr lang="en-IN" sz="1600" dirty="0"/>
              <a:t> is an acronym that stands for "Don't Repeat Yourself”.</a:t>
            </a:r>
          </a:p>
          <a:p>
            <a:pPr marL="0" indent="0">
              <a:buNone/>
            </a:pPr>
            <a:r>
              <a:rPr lang="en-IN" dirty="0"/>
              <a:t>KISS : </a:t>
            </a:r>
          </a:p>
          <a:p>
            <a:pPr lvl="1">
              <a:buFont typeface="Wingdings" pitchFamily="2" charset="2"/>
              <a:buChar char="ü"/>
            </a:pPr>
            <a:r>
              <a:rPr lang="en-IN" sz="1600" dirty="0"/>
              <a:t>As the words of this acronym suggests, this principle states that the code should be made as simple as possible which is of course to avoid the understanding confusions (Keep it simple, Stupid)</a:t>
            </a:r>
          </a:p>
          <a:p>
            <a:pPr lvl="1">
              <a:buFont typeface="Wingdings" pitchFamily="2" charset="2"/>
              <a:buChar char="ü"/>
            </a:pPr>
            <a:r>
              <a:rPr lang="en-IN" sz="1600" dirty="0"/>
              <a:t>f this principle is followed properly, the whole code eventually becomes easy to understand </a:t>
            </a:r>
            <a:endParaRPr lang="en-US" sz="1600" dirty="0"/>
          </a:p>
        </p:txBody>
      </p:sp>
    </p:spTree>
    <p:extLst>
      <p:ext uri="{BB962C8B-B14F-4D97-AF65-F5344CB8AC3E}">
        <p14:creationId xmlns:p14="http://schemas.microsoft.com/office/powerpoint/2010/main" val="185857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0F13-F5DD-F46F-AF67-3D80ECCE8026}"/>
              </a:ext>
            </a:extLst>
          </p:cNvPr>
          <p:cNvSpPr>
            <a:spLocks noGrp="1"/>
          </p:cNvSpPr>
          <p:nvPr>
            <p:ph type="title"/>
          </p:nvPr>
        </p:nvSpPr>
        <p:spPr/>
        <p:txBody>
          <a:bodyPr/>
          <a:lstStyle/>
          <a:p>
            <a:r>
              <a:rPr lang="en-US" dirty="0" err="1"/>
              <a:t>FindBugs</a:t>
            </a:r>
            <a:endParaRPr lang="en-US" dirty="0"/>
          </a:p>
        </p:txBody>
      </p:sp>
      <p:sp>
        <p:nvSpPr>
          <p:cNvPr id="3" name="Content Placeholder 2">
            <a:extLst>
              <a:ext uri="{FF2B5EF4-FFF2-40B4-BE49-F238E27FC236}">
                <a16:creationId xmlns:a16="http://schemas.microsoft.com/office/drawing/2014/main" id="{31207126-79EA-33A1-F8D8-6C00CD36DE51}"/>
              </a:ext>
            </a:extLst>
          </p:cNvPr>
          <p:cNvSpPr>
            <a:spLocks noGrp="1"/>
          </p:cNvSpPr>
          <p:nvPr>
            <p:ph idx="1"/>
          </p:nvPr>
        </p:nvSpPr>
        <p:spPr/>
        <p:txBody>
          <a:bodyPr/>
          <a:lstStyle/>
          <a:p>
            <a:pPr>
              <a:buFont typeface="Wingdings" pitchFamily="2" charset="2"/>
              <a:buChar char="ü"/>
            </a:pPr>
            <a:r>
              <a:rPr lang="en-IN" sz="2000" dirty="0" err="1"/>
              <a:t>FindBugs</a:t>
            </a:r>
            <a:r>
              <a:rPr lang="en-IN" sz="2000" dirty="0"/>
              <a:t> is an open source tool used to perform </a:t>
            </a:r>
            <a:r>
              <a:rPr lang="en-IN" sz="2000" b="1" dirty="0"/>
              <a:t>static analysis</a:t>
            </a:r>
            <a:r>
              <a:rPr lang="en-IN" sz="2000" dirty="0"/>
              <a:t> on Java code.</a:t>
            </a:r>
          </a:p>
          <a:p>
            <a:pPr>
              <a:buFont typeface="Wingdings" pitchFamily="2" charset="2"/>
              <a:buChar char="ü"/>
            </a:pPr>
            <a:r>
              <a:rPr lang="en-IN" sz="2000" dirty="0"/>
              <a:t>It basically look 200+ common bug patterns to find the bugs in the java source code.</a:t>
            </a:r>
            <a:endParaRPr lang="en-US" sz="2000" dirty="0"/>
          </a:p>
          <a:p>
            <a:pPr marL="0" indent="0">
              <a:buNone/>
            </a:pPr>
            <a:r>
              <a:rPr lang="en-US" sz="2000" dirty="0"/>
              <a:t>Official website - </a:t>
            </a:r>
            <a:r>
              <a:rPr lang="en-US" sz="2000" dirty="0">
                <a:hlinkClick r:id="rId2"/>
              </a:rPr>
              <a:t>http://findbugs.sourceforge.net/</a:t>
            </a:r>
            <a:endParaRPr lang="en-US" sz="2000" dirty="0"/>
          </a:p>
          <a:p>
            <a:pPr marL="0" indent="0">
              <a:buNone/>
            </a:pPr>
            <a:r>
              <a:rPr lang="en-IN" sz="2000" dirty="0" err="1"/>
              <a:t>FindBugs</a:t>
            </a:r>
            <a:r>
              <a:rPr lang="en-IN" sz="2000" dirty="0"/>
              <a:t> Eclipse Plugin:</a:t>
            </a:r>
          </a:p>
          <a:p>
            <a:pPr lvl="1">
              <a:buFont typeface="Wingdings" pitchFamily="2" charset="2"/>
              <a:buChar char="ü"/>
            </a:pPr>
            <a:r>
              <a:rPr lang="en-IN" sz="1600" dirty="0"/>
              <a:t>The IDE installation of the </a:t>
            </a:r>
            <a:r>
              <a:rPr lang="en-IN" sz="1600" dirty="0" err="1"/>
              <a:t>FindBugs</a:t>
            </a:r>
            <a:r>
              <a:rPr lang="en-IN" sz="1600" dirty="0"/>
              <a:t> Plugin is pretty straightforward - – you just need to use the software update feature in Eclipse</a:t>
            </a:r>
            <a:r>
              <a:rPr lang="en-IN" sz="1600" i="1" dirty="0"/>
              <a:t>,</a:t>
            </a:r>
            <a:r>
              <a:rPr lang="en-IN" sz="1600" dirty="0"/>
              <a:t> with the following update site: </a:t>
            </a:r>
            <a:r>
              <a:rPr lang="en-IN" sz="1600" dirty="0">
                <a:hlinkClick r:id="rId3"/>
              </a:rPr>
              <a:t>http://findbugs.cs.umd.edu/eclipse</a:t>
            </a:r>
            <a:r>
              <a:rPr lang="en-IN" sz="1600" i="1" dirty="0"/>
              <a:t>.</a:t>
            </a:r>
            <a:endParaRPr lang="en-IN" sz="1600" b="1" dirty="0"/>
          </a:p>
          <a:p>
            <a:pPr lvl="2">
              <a:buFont typeface="Wingdings" pitchFamily="2" charset="2"/>
              <a:buChar char="ü"/>
            </a:pPr>
            <a:r>
              <a:rPr lang="en-IN" sz="1200" dirty="0"/>
              <a:t>Open eclipse -&gt; windows-&gt; install new software-&gt; enter the </a:t>
            </a:r>
            <a:r>
              <a:rPr lang="en-IN" sz="1200" dirty="0" err="1"/>
              <a:t>findbugs</a:t>
            </a:r>
            <a:r>
              <a:rPr lang="en-IN" sz="1200" dirty="0"/>
              <a:t> site </a:t>
            </a:r>
            <a:r>
              <a:rPr lang="en-IN" sz="1200" dirty="0" err="1"/>
              <a:t>url</a:t>
            </a:r>
            <a:r>
              <a:rPr lang="en-IN" sz="1200" dirty="0"/>
              <a:t> mentioned above and click add.</a:t>
            </a:r>
          </a:p>
          <a:p>
            <a:pPr lvl="2">
              <a:buFont typeface="Wingdings" pitchFamily="2" charset="2"/>
              <a:buChar char="ü"/>
            </a:pPr>
            <a:r>
              <a:rPr lang="en-IN" sz="1200" dirty="0"/>
              <a:t>Follow the commands on the software update screen and finish the installation</a:t>
            </a:r>
          </a:p>
        </p:txBody>
      </p:sp>
      <p:graphicFrame>
        <p:nvGraphicFramePr>
          <p:cNvPr id="4" name="Table 4">
            <a:extLst>
              <a:ext uri="{FF2B5EF4-FFF2-40B4-BE49-F238E27FC236}">
                <a16:creationId xmlns:a16="http://schemas.microsoft.com/office/drawing/2014/main" id="{3CAFAD5B-EC05-616D-4C8B-BEF2D62E49C1}"/>
              </a:ext>
            </a:extLst>
          </p:cNvPr>
          <p:cNvGraphicFramePr>
            <a:graphicFrameLocks noGrp="1"/>
          </p:cNvGraphicFramePr>
          <p:nvPr>
            <p:extLst>
              <p:ext uri="{D42A27DB-BD31-4B8C-83A1-F6EECF244321}">
                <p14:modId xmlns:p14="http://schemas.microsoft.com/office/powerpoint/2010/main" val="4003201881"/>
              </p:ext>
            </p:extLst>
          </p:nvPr>
        </p:nvGraphicFramePr>
        <p:xfrm>
          <a:off x="1464841" y="4307175"/>
          <a:ext cx="8128000" cy="9144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96817241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bg1"/>
                          </a:solidFill>
                        </a:rPr>
                        <a:t>Note - To make sure that </a:t>
                      </a:r>
                      <a:r>
                        <a:rPr lang="en-IN" sz="1800" b="0" dirty="0" err="1">
                          <a:solidFill>
                            <a:schemeClr val="bg1"/>
                          </a:solidFill>
                        </a:rPr>
                        <a:t>FindBugs</a:t>
                      </a:r>
                      <a:r>
                        <a:rPr lang="en-IN" sz="1800" b="0" dirty="0">
                          <a:solidFill>
                            <a:schemeClr val="bg1"/>
                          </a:solidFill>
                        </a:rPr>
                        <a:t> is properly installed in your Eclipse environment, then, look for the option </a:t>
                      </a:r>
                      <a:r>
                        <a:rPr lang="en-IN" sz="1800" b="0" dirty="0" err="1">
                          <a:solidFill>
                            <a:schemeClr val="bg1"/>
                          </a:solidFill>
                        </a:rPr>
                        <a:t>labeled</a:t>
                      </a:r>
                      <a:r>
                        <a:rPr lang="en-IN" sz="1800" b="0" dirty="0">
                          <a:solidFill>
                            <a:schemeClr val="bg1"/>
                          </a:solidFill>
                        </a:rPr>
                        <a:t> </a:t>
                      </a:r>
                      <a:r>
                        <a:rPr lang="en-IN" sz="1800" b="0" i="1" dirty="0" err="1">
                          <a:solidFill>
                            <a:schemeClr val="bg1"/>
                          </a:solidFill>
                        </a:rPr>
                        <a:t>FindBugs</a:t>
                      </a:r>
                      <a:r>
                        <a:rPr lang="en-IN" sz="1800" b="0" dirty="0">
                          <a:solidFill>
                            <a:schemeClr val="bg1"/>
                          </a:solidFill>
                        </a:rPr>
                        <a:t> under Windows -&gt; Preferences -&gt; Java.</a:t>
                      </a:r>
                    </a:p>
                    <a:p>
                      <a:endParaRPr lang="en-US" b="0" dirty="0">
                        <a:solidFill>
                          <a:schemeClr val="bg1"/>
                        </a:solidFill>
                      </a:endParaRPr>
                    </a:p>
                  </a:txBody>
                  <a:tcPr/>
                </a:tc>
                <a:extLst>
                  <a:ext uri="{0D108BD9-81ED-4DB2-BD59-A6C34878D82A}">
                    <a16:rowId xmlns:a16="http://schemas.microsoft.com/office/drawing/2014/main" val="3722421085"/>
                  </a:ext>
                </a:extLst>
              </a:tr>
            </a:tbl>
          </a:graphicData>
        </a:graphic>
      </p:graphicFrame>
    </p:spTree>
    <p:extLst>
      <p:ext uri="{BB962C8B-B14F-4D97-AF65-F5344CB8AC3E}">
        <p14:creationId xmlns:p14="http://schemas.microsoft.com/office/powerpoint/2010/main" val="312995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330B-2D85-7A98-6494-60F97FFE0666}"/>
              </a:ext>
            </a:extLst>
          </p:cNvPr>
          <p:cNvSpPr>
            <a:spLocks noGrp="1"/>
          </p:cNvSpPr>
          <p:nvPr>
            <p:ph type="title"/>
          </p:nvPr>
        </p:nvSpPr>
        <p:spPr/>
        <p:txBody>
          <a:bodyPr/>
          <a:lstStyle/>
          <a:p>
            <a:r>
              <a:rPr lang="en-IN" b="1" dirty="0"/>
              <a:t>Reports Browsing</a:t>
            </a:r>
            <a:br>
              <a:rPr lang="en-IN" b="1" dirty="0"/>
            </a:br>
            <a:endParaRPr lang="en-US" dirty="0"/>
          </a:p>
        </p:txBody>
      </p:sp>
      <p:sp>
        <p:nvSpPr>
          <p:cNvPr id="3" name="Content Placeholder 2">
            <a:extLst>
              <a:ext uri="{FF2B5EF4-FFF2-40B4-BE49-F238E27FC236}">
                <a16:creationId xmlns:a16="http://schemas.microsoft.com/office/drawing/2014/main" id="{9734A703-4B18-23D5-2ABC-AF2EE1662BA7}"/>
              </a:ext>
            </a:extLst>
          </p:cNvPr>
          <p:cNvSpPr>
            <a:spLocks noGrp="1"/>
          </p:cNvSpPr>
          <p:nvPr>
            <p:ph idx="1"/>
          </p:nvPr>
        </p:nvSpPr>
        <p:spPr>
          <a:xfrm>
            <a:off x="722454" y="1281615"/>
            <a:ext cx="10515600" cy="1507884"/>
          </a:xfrm>
        </p:spPr>
        <p:txBody>
          <a:bodyPr>
            <a:normAutofit/>
          </a:bodyPr>
          <a:lstStyle/>
          <a:p>
            <a:pPr>
              <a:buFont typeface="Wingdings" pitchFamily="2" charset="2"/>
              <a:buChar char="ü"/>
            </a:pPr>
            <a:r>
              <a:rPr lang="en-IN" sz="2000" dirty="0"/>
              <a:t>In order to launch a static analysis on a project using the </a:t>
            </a:r>
            <a:r>
              <a:rPr lang="en-IN" sz="2000" dirty="0" err="1"/>
              <a:t>FindBugs</a:t>
            </a:r>
            <a:r>
              <a:rPr lang="en-IN" sz="2000" dirty="0"/>
              <a:t> Eclipse plugin, you need to right-click the project in the package explorer, then, click on the option </a:t>
            </a:r>
            <a:r>
              <a:rPr lang="en-IN" sz="2000" dirty="0" err="1"/>
              <a:t>labeled</a:t>
            </a:r>
            <a:r>
              <a:rPr lang="en-IN" sz="2000" i="1" dirty="0"/>
              <a:t> find bugs</a:t>
            </a:r>
            <a:r>
              <a:rPr lang="en-IN" sz="2000" dirty="0"/>
              <a:t>.</a:t>
            </a:r>
          </a:p>
          <a:p>
            <a:pPr>
              <a:buFont typeface="Wingdings" pitchFamily="2" charset="2"/>
              <a:buChar char="ü"/>
            </a:pPr>
            <a:r>
              <a:rPr lang="en-IN" sz="2000" dirty="0"/>
              <a:t>After launch, Eclipse shows the results under the Bug Explorer window as shown in the screenshot below:</a:t>
            </a:r>
          </a:p>
          <a:p>
            <a:pPr marL="0" indent="0">
              <a:buNone/>
            </a:pPr>
            <a:endParaRPr lang="en-US" sz="2000" dirty="0"/>
          </a:p>
        </p:txBody>
      </p:sp>
      <p:pic>
        <p:nvPicPr>
          <p:cNvPr id="1028" name="Picture 4">
            <a:extLst>
              <a:ext uri="{FF2B5EF4-FFF2-40B4-BE49-F238E27FC236}">
                <a16:creationId xmlns:a16="http://schemas.microsoft.com/office/drawing/2014/main" id="{8DA31C01-96D6-A28C-6772-A2D1BC4EE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07178"/>
            <a:ext cx="8280400" cy="20186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42BAE2-6986-F88B-59FC-83FD5677BD51}"/>
              </a:ext>
            </a:extLst>
          </p:cNvPr>
          <p:cNvSpPr txBox="1"/>
          <p:nvPr/>
        </p:nvSpPr>
        <p:spPr>
          <a:xfrm>
            <a:off x="1110847" y="4699222"/>
            <a:ext cx="8280399" cy="1754326"/>
          </a:xfrm>
          <a:prstGeom prst="rect">
            <a:avLst/>
          </a:prstGeom>
          <a:noFill/>
        </p:spPr>
        <p:txBody>
          <a:bodyPr wrap="square">
            <a:spAutoFit/>
          </a:bodyPr>
          <a:lstStyle/>
          <a:p>
            <a:pPr>
              <a:buFont typeface="Wingdings" pitchFamily="2" charset="2"/>
              <a:buChar char="ü"/>
            </a:pPr>
            <a:r>
              <a:rPr lang="en-IN" sz="1800" dirty="0"/>
              <a:t>As of version 2, </a:t>
            </a:r>
            <a:r>
              <a:rPr lang="en-IN" sz="1800" dirty="0" err="1"/>
              <a:t>FindBugs</a:t>
            </a:r>
            <a:r>
              <a:rPr lang="en-IN" sz="1800" dirty="0"/>
              <a:t> started ranking bugs with a scale from 1 to 20 to measure the severity of defects:</a:t>
            </a:r>
          </a:p>
          <a:p>
            <a:pPr>
              <a:buFont typeface="Wingdings" pitchFamily="2" charset="2"/>
              <a:buChar char="ü"/>
            </a:pPr>
            <a:r>
              <a:rPr lang="en-IN" sz="1800" b="1" dirty="0"/>
              <a:t>Scariest</a:t>
            </a:r>
            <a:r>
              <a:rPr lang="en-IN" sz="1800" dirty="0"/>
              <a:t>: ranked between 1 &amp; 4.</a:t>
            </a:r>
          </a:p>
          <a:p>
            <a:pPr>
              <a:buFont typeface="Wingdings" pitchFamily="2" charset="2"/>
              <a:buChar char="ü"/>
            </a:pPr>
            <a:r>
              <a:rPr lang="en-IN" sz="1800" b="1" dirty="0"/>
              <a:t>Scary</a:t>
            </a:r>
            <a:r>
              <a:rPr lang="en-IN" sz="1800" dirty="0"/>
              <a:t>: ranked between 5 &amp; 9.</a:t>
            </a:r>
          </a:p>
          <a:p>
            <a:pPr>
              <a:buFont typeface="Wingdings" pitchFamily="2" charset="2"/>
              <a:buChar char="ü"/>
            </a:pPr>
            <a:r>
              <a:rPr lang="en-IN" sz="1800" b="1" dirty="0"/>
              <a:t>Troubling</a:t>
            </a:r>
            <a:r>
              <a:rPr lang="en-IN" sz="1800" dirty="0"/>
              <a:t>: ranked between 10 &amp; 14.</a:t>
            </a:r>
          </a:p>
          <a:p>
            <a:pPr>
              <a:buFont typeface="Wingdings" pitchFamily="2" charset="2"/>
              <a:buChar char="ü"/>
            </a:pPr>
            <a:r>
              <a:rPr lang="en-IN" sz="1800" b="1" dirty="0"/>
              <a:t>Of concern</a:t>
            </a:r>
            <a:r>
              <a:rPr lang="en-IN" sz="1800" dirty="0"/>
              <a:t>: ranked between 15 &amp; 20.</a:t>
            </a:r>
          </a:p>
        </p:txBody>
      </p:sp>
    </p:spTree>
    <p:extLst>
      <p:ext uri="{BB962C8B-B14F-4D97-AF65-F5344CB8AC3E}">
        <p14:creationId xmlns:p14="http://schemas.microsoft.com/office/powerpoint/2010/main" val="83617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FDE8-6C13-DF5B-E7D6-7AC04457006D}"/>
              </a:ext>
            </a:extLst>
          </p:cNvPr>
          <p:cNvSpPr>
            <a:spLocks noGrp="1"/>
          </p:cNvSpPr>
          <p:nvPr>
            <p:ph type="title"/>
          </p:nvPr>
        </p:nvSpPr>
        <p:spPr/>
        <p:txBody>
          <a:bodyPr/>
          <a:lstStyle/>
          <a:p>
            <a:r>
              <a:rPr lang="en-IN" b="1" dirty="0"/>
              <a:t>Eclipse Configuration</a:t>
            </a:r>
            <a:br>
              <a:rPr lang="en-IN" b="1" dirty="0"/>
            </a:br>
            <a:endParaRPr lang="en-US" dirty="0"/>
          </a:p>
        </p:txBody>
      </p:sp>
      <p:sp>
        <p:nvSpPr>
          <p:cNvPr id="3" name="Content Placeholder 2">
            <a:extLst>
              <a:ext uri="{FF2B5EF4-FFF2-40B4-BE49-F238E27FC236}">
                <a16:creationId xmlns:a16="http://schemas.microsoft.com/office/drawing/2014/main" id="{8C98FA59-F8A5-6568-DC10-75A1B54734EE}"/>
              </a:ext>
            </a:extLst>
          </p:cNvPr>
          <p:cNvSpPr>
            <a:spLocks noGrp="1"/>
          </p:cNvSpPr>
          <p:nvPr>
            <p:ph idx="1"/>
          </p:nvPr>
        </p:nvSpPr>
        <p:spPr>
          <a:xfrm>
            <a:off x="838200" y="1825625"/>
            <a:ext cx="3259238" cy="4351338"/>
          </a:xfrm>
        </p:spPr>
        <p:txBody>
          <a:bodyPr>
            <a:normAutofit/>
          </a:bodyPr>
          <a:lstStyle/>
          <a:p>
            <a:pPr>
              <a:buFont typeface="Wingdings" pitchFamily="2" charset="2"/>
              <a:buChar char="ü"/>
            </a:pPr>
            <a:r>
              <a:rPr lang="en-IN" sz="2000" dirty="0" err="1"/>
              <a:t>FindBugs</a:t>
            </a:r>
            <a:r>
              <a:rPr lang="en-IN" sz="2000" dirty="0"/>
              <a:t> plugin makes it easy to customize the bugs analysis strategy, by offering various ways to filter warning and limit the strictness of the results. </a:t>
            </a:r>
          </a:p>
          <a:p>
            <a:pPr>
              <a:buFont typeface="Wingdings" pitchFamily="2" charset="2"/>
              <a:buChar char="ü"/>
            </a:pPr>
            <a:r>
              <a:rPr lang="en-IN" sz="2000" dirty="0"/>
              <a:t>You can check the configuration interface by going to Window -&gt; Preferences -&gt; Java -&gt; </a:t>
            </a:r>
            <a:r>
              <a:rPr lang="en-IN" sz="2000" dirty="0" err="1"/>
              <a:t>FindBugs</a:t>
            </a:r>
            <a:r>
              <a:rPr lang="en-IN" sz="2000" dirty="0"/>
              <a:t>:</a:t>
            </a:r>
            <a:endParaRPr lang="en-US" sz="2000" dirty="0"/>
          </a:p>
        </p:txBody>
      </p:sp>
      <p:pic>
        <p:nvPicPr>
          <p:cNvPr id="2052" name="Picture 4">
            <a:extLst>
              <a:ext uri="{FF2B5EF4-FFF2-40B4-BE49-F238E27FC236}">
                <a16:creationId xmlns:a16="http://schemas.microsoft.com/office/drawing/2014/main" id="{B812563D-1BBB-1F51-493C-934B3B9C2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81" y="1027906"/>
            <a:ext cx="7027620" cy="527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45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7E4E-1276-893D-024B-D5541021D3FE}"/>
              </a:ext>
            </a:extLst>
          </p:cNvPr>
          <p:cNvSpPr>
            <a:spLocks noGrp="1"/>
          </p:cNvSpPr>
          <p:nvPr>
            <p:ph type="title"/>
          </p:nvPr>
        </p:nvSpPr>
        <p:spPr/>
        <p:txBody>
          <a:bodyPr/>
          <a:lstStyle/>
          <a:p>
            <a:r>
              <a:rPr lang="en-US" dirty="0"/>
              <a:t>SonarQube</a:t>
            </a:r>
          </a:p>
        </p:txBody>
      </p:sp>
      <p:sp>
        <p:nvSpPr>
          <p:cNvPr id="3" name="Content Placeholder 2">
            <a:extLst>
              <a:ext uri="{FF2B5EF4-FFF2-40B4-BE49-F238E27FC236}">
                <a16:creationId xmlns:a16="http://schemas.microsoft.com/office/drawing/2014/main" id="{0CF4E762-28F9-3BF5-5846-408914D5B940}"/>
              </a:ext>
            </a:extLst>
          </p:cNvPr>
          <p:cNvSpPr>
            <a:spLocks noGrp="1"/>
          </p:cNvSpPr>
          <p:nvPr>
            <p:ph idx="1"/>
          </p:nvPr>
        </p:nvSpPr>
        <p:spPr/>
        <p:txBody>
          <a:bodyPr>
            <a:normAutofit/>
          </a:bodyPr>
          <a:lstStyle/>
          <a:p>
            <a:pPr>
              <a:buFont typeface="Wingdings" pitchFamily="2" charset="2"/>
              <a:buChar char="ü"/>
            </a:pPr>
            <a:r>
              <a:rPr lang="en-IN" sz="1800" dirty="0">
                <a:hlinkClick r:id="rId2"/>
              </a:rPr>
              <a:t>SonarQube</a:t>
            </a:r>
            <a:r>
              <a:rPr lang="en-IN" sz="1800" dirty="0"/>
              <a:t>, is a self-managed, automatic code review tool that systematically helps you deliver Clean Code.</a:t>
            </a:r>
          </a:p>
          <a:p>
            <a:pPr>
              <a:buFont typeface="Wingdings" pitchFamily="2" charset="2"/>
              <a:buChar char="ü"/>
            </a:pPr>
            <a:r>
              <a:rPr lang="en-IN" sz="1800" dirty="0"/>
              <a:t>As a core element of our </a:t>
            </a:r>
            <a:r>
              <a:rPr lang="en-IN" sz="1800" dirty="0">
                <a:hlinkClick r:id="rId3"/>
              </a:rPr>
              <a:t>Sonar solution</a:t>
            </a:r>
            <a:r>
              <a:rPr lang="en-IN" sz="1800" dirty="0"/>
              <a:t>, SonarQube integrates into your existing workflow and detects issues in your code to help you perform continuous code inspections of your projects.</a:t>
            </a:r>
          </a:p>
          <a:p>
            <a:pPr>
              <a:buFont typeface="Wingdings" pitchFamily="2" charset="2"/>
              <a:buChar char="ü"/>
            </a:pPr>
            <a:r>
              <a:rPr lang="en-IN" sz="1800" dirty="0"/>
              <a:t>The tool analyses </a:t>
            </a:r>
            <a:r>
              <a:rPr lang="en-IN" sz="1800" dirty="0">
                <a:hlinkClick r:id="rId4"/>
              </a:rPr>
              <a:t>30+ different programming languages</a:t>
            </a:r>
            <a:r>
              <a:rPr lang="en-IN" sz="1800" dirty="0"/>
              <a:t> and integrates into your </a:t>
            </a:r>
            <a:r>
              <a:rPr lang="en-IN" sz="1800" dirty="0">
                <a:hlinkClick r:id="rId5"/>
              </a:rPr>
              <a:t>CI pipeline</a:t>
            </a:r>
            <a:r>
              <a:rPr lang="en-IN" sz="1800" dirty="0"/>
              <a:t> and </a:t>
            </a:r>
            <a:r>
              <a:rPr lang="en-IN" sz="1800" dirty="0">
                <a:hlinkClick r:id="rId6"/>
              </a:rPr>
              <a:t>DevOps platform</a:t>
            </a:r>
            <a:r>
              <a:rPr lang="en-IN" sz="1800" dirty="0"/>
              <a:t> to ensure that your code meets high-quality standards.</a:t>
            </a:r>
            <a:endParaRPr lang="en-US" sz="1800" dirty="0"/>
          </a:p>
        </p:txBody>
      </p:sp>
    </p:spTree>
    <p:extLst>
      <p:ext uri="{BB962C8B-B14F-4D97-AF65-F5344CB8AC3E}">
        <p14:creationId xmlns:p14="http://schemas.microsoft.com/office/powerpoint/2010/main" val="134301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44BD7-2926-CDA0-3EF0-44845215B8AC}"/>
              </a:ext>
            </a:extLst>
          </p:cNvPr>
          <p:cNvSpPr>
            <a:spLocks noGrp="1"/>
          </p:cNvSpPr>
          <p:nvPr>
            <p:ph idx="1"/>
          </p:nvPr>
        </p:nvSpPr>
        <p:spPr>
          <a:xfrm>
            <a:off x="838200" y="1825625"/>
            <a:ext cx="10515600" cy="2433859"/>
          </a:xfrm>
        </p:spPr>
        <p:txBody>
          <a:bodyPr>
            <a:normAutofit/>
          </a:bodyPr>
          <a:lstStyle/>
          <a:p>
            <a:pPr marL="0" indent="0">
              <a:buNone/>
            </a:pPr>
            <a:r>
              <a:rPr lang="en-IN" sz="2000" dirty="0"/>
              <a:t>Source code analysis tools, also known as Static Application Security Testing (SAST) Tools, </a:t>
            </a:r>
          </a:p>
          <a:p>
            <a:pPr lvl="1">
              <a:buFont typeface="Wingdings" pitchFamily="2" charset="2"/>
              <a:buChar char="ü"/>
            </a:pPr>
            <a:r>
              <a:rPr lang="en-IN" sz="1600" dirty="0"/>
              <a:t>can help </a:t>
            </a:r>
            <a:r>
              <a:rPr lang="en-IN" sz="1600" dirty="0" err="1"/>
              <a:t>analyze</a:t>
            </a:r>
            <a:r>
              <a:rPr lang="en-IN" sz="1600" dirty="0"/>
              <a:t> source code or compiled versions of code to help find security flaws. </a:t>
            </a:r>
          </a:p>
          <a:p>
            <a:pPr lvl="1">
              <a:buFont typeface="Wingdings" pitchFamily="2" charset="2"/>
              <a:buChar char="ü"/>
            </a:pPr>
            <a:r>
              <a:rPr lang="en-IN" sz="1600" dirty="0"/>
              <a:t>SAST tools can be added into your IDE. Such tools can help you detect issues during software development.</a:t>
            </a:r>
          </a:p>
          <a:p>
            <a:pPr marL="0" indent="0">
              <a:buNone/>
            </a:pPr>
            <a:r>
              <a:rPr lang="en-US" sz="2000" dirty="0"/>
              <a:t>Few open-source code analysis tools are :</a:t>
            </a:r>
          </a:p>
          <a:p>
            <a:pPr lvl="1">
              <a:buFont typeface="Wingdings" pitchFamily="2" charset="2"/>
              <a:buChar char="ü"/>
            </a:pPr>
            <a:r>
              <a:rPr lang="en-US" sz="1600" dirty="0" err="1"/>
              <a:t>FindBugs</a:t>
            </a:r>
            <a:endParaRPr lang="en-US" sz="1600" dirty="0"/>
          </a:p>
          <a:p>
            <a:pPr lvl="1">
              <a:buFont typeface="Wingdings" pitchFamily="2" charset="2"/>
              <a:buChar char="ü"/>
            </a:pPr>
            <a:r>
              <a:rPr lang="en-US" sz="1600" dirty="0"/>
              <a:t>SonarQube</a:t>
            </a:r>
          </a:p>
          <a:p>
            <a:pPr lvl="1">
              <a:buFont typeface="Wingdings" pitchFamily="2" charset="2"/>
              <a:buChar char="ü"/>
            </a:pPr>
            <a:r>
              <a:rPr lang="en-US" sz="1600" dirty="0"/>
              <a:t>PMD</a:t>
            </a:r>
          </a:p>
          <a:p>
            <a:pPr marL="0" indent="0">
              <a:buNone/>
            </a:pPr>
            <a:endParaRPr lang="en-US" sz="2000" dirty="0"/>
          </a:p>
          <a:p>
            <a:pPr marL="0" indent="0">
              <a:buNone/>
            </a:pPr>
            <a:endParaRPr lang="en-US" sz="2000" dirty="0"/>
          </a:p>
        </p:txBody>
      </p:sp>
      <p:sp>
        <p:nvSpPr>
          <p:cNvPr id="4" name="TextBox 3">
            <a:extLst>
              <a:ext uri="{FF2B5EF4-FFF2-40B4-BE49-F238E27FC236}">
                <a16:creationId xmlns:a16="http://schemas.microsoft.com/office/drawing/2014/main" id="{FB34A28D-6CED-12F2-7251-7AC5AB37C4A7}"/>
              </a:ext>
            </a:extLst>
          </p:cNvPr>
          <p:cNvSpPr txBox="1"/>
          <p:nvPr/>
        </p:nvSpPr>
        <p:spPr>
          <a:xfrm>
            <a:off x="838200" y="937549"/>
            <a:ext cx="3966291" cy="646331"/>
          </a:xfrm>
          <a:prstGeom prst="rect">
            <a:avLst/>
          </a:prstGeom>
          <a:noFill/>
        </p:spPr>
        <p:txBody>
          <a:bodyPr wrap="square" rtlCol="0">
            <a:spAutoFit/>
          </a:bodyPr>
          <a:lstStyle/>
          <a:p>
            <a:r>
              <a:rPr lang="en-US" sz="3600" dirty="0"/>
              <a:t>What is SAST ?</a:t>
            </a:r>
          </a:p>
        </p:txBody>
      </p:sp>
    </p:spTree>
    <p:extLst>
      <p:ext uri="{BB962C8B-B14F-4D97-AF65-F5344CB8AC3E}">
        <p14:creationId xmlns:p14="http://schemas.microsoft.com/office/powerpoint/2010/main" val="479233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FBF9-B8AF-09E2-936C-C2EEAD26132F}"/>
              </a:ext>
            </a:extLst>
          </p:cNvPr>
          <p:cNvSpPr>
            <a:spLocks noGrp="1"/>
          </p:cNvSpPr>
          <p:nvPr>
            <p:ph type="title"/>
          </p:nvPr>
        </p:nvSpPr>
        <p:spPr/>
        <p:txBody>
          <a:bodyPr/>
          <a:lstStyle/>
          <a:p>
            <a:r>
              <a:rPr lang="en-US" dirty="0"/>
              <a:t>Windows Installation</a:t>
            </a:r>
          </a:p>
        </p:txBody>
      </p:sp>
      <p:sp>
        <p:nvSpPr>
          <p:cNvPr id="3" name="Content Placeholder 2">
            <a:extLst>
              <a:ext uri="{FF2B5EF4-FFF2-40B4-BE49-F238E27FC236}">
                <a16:creationId xmlns:a16="http://schemas.microsoft.com/office/drawing/2014/main" id="{6CA472A3-F1BD-3987-792E-A4BFB30DCEFD}"/>
              </a:ext>
            </a:extLst>
          </p:cNvPr>
          <p:cNvSpPr>
            <a:spLocks noGrp="1"/>
          </p:cNvSpPr>
          <p:nvPr>
            <p:ph idx="1"/>
          </p:nvPr>
        </p:nvSpPr>
        <p:spPr>
          <a:xfrm>
            <a:off x="838200" y="1397361"/>
            <a:ext cx="10515600" cy="5095513"/>
          </a:xfrm>
        </p:spPr>
        <p:txBody>
          <a:bodyPr>
            <a:normAutofit/>
          </a:bodyPr>
          <a:lstStyle/>
          <a:p>
            <a:r>
              <a:rPr lang="en-IN" sz="2000" b="1" dirty="0"/>
              <a:t>Pre-requisite:</a:t>
            </a:r>
          </a:p>
          <a:p>
            <a:pPr lvl="1">
              <a:buFont typeface="Wingdings" pitchFamily="2" charset="2"/>
              <a:buChar char="ü"/>
            </a:pPr>
            <a:r>
              <a:rPr lang="en-IN" sz="2000" dirty="0"/>
              <a:t>Java 1.8 or above  as per the version of the </a:t>
            </a:r>
            <a:r>
              <a:rPr lang="en-IN" sz="2000" dirty="0" err="1"/>
              <a:t>sonarqube</a:t>
            </a:r>
            <a:r>
              <a:rPr lang="en-IN" sz="2000" dirty="0"/>
              <a:t> (Make sure to install it on your system)</a:t>
            </a:r>
          </a:p>
          <a:p>
            <a:r>
              <a:rPr lang="en-IN" sz="2000" b="1" dirty="0"/>
              <a:t>Download </a:t>
            </a:r>
            <a:r>
              <a:rPr lang="en-IN" sz="2000" b="1" dirty="0" err="1"/>
              <a:t>Sonarqube</a:t>
            </a:r>
            <a:endParaRPr lang="en-IN" sz="2000" b="1" dirty="0"/>
          </a:p>
          <a:p>
            <a:pPr lvl="1">
              <a:buFont typeface="Wingdings" pitchFamily="2" charset="2"/>
              <a:buChar char="ü"/>
            </a:pPr>
            <a:r>
              <a:rPr lang="en-IN" sz="2000" dirty="0"/>
              <a:t> Download </a:t>
            </a:r>
            <a:r>
              <a:rPr lang="en-IN" sz="2000" dirty="0">
                <a:hlinkClick r:id="rId2"/>
              </a:rPr>
              <a:t>SonarQube</a:t>
            </a:r>
            <a:r>
              <a:rPr lang="en-IN" sz="2000" dirty="0"/>
              <a:t>:  In this article, we will install 8.4.1 version of </a:t>
            </a:r>
            <a:r>
              <a:rPr lang="en-IN" sz="2000" dirty="0" err="1"/>
              <a:t>sonarqube</a:t>
            </a:r>
            <a:r>
              <a:rPr lang="en-IN" sz="2000" dirty="0"/>
              <a:t>  </a:t>
            </a:r>
          </a:p>
          <a:p>
            <a:pPr lvl="1">
              <a:buFont typeface="Wingdings" pitchFamily="2" charset="2"/>
              <a:buChar char="ü"/>
            </a:pPr>
            <a:r>
              <a:rPr lang="en-IN" sz="2000" dirty="0"/>
              <a:t> Download the latest stable version and extract the .zip on to the local system.</a:t>
            </a:r>
          </a:p>
          <a:p>
            <a:pPr lvl="1">
              <a:buFont typeface="Wingdings" pitchFamily="2" charset="2"/>
              <a:buChar char="ü"/>
            </a:pPr>
            <a:r>
              <a:rPr lang="en-IN" sz="2000" dirty="0"/>
              <a:t> Extract the </a:t>
            </a:r>
            <a:r>
              <a:rPr lang="en-IN" sz="2000" dirty="0" err="1"/>
              <a:t>sonarqube</a:t>
            </a:r>
            <a:r>
              <a:rPr lang="en-IN" sz="2000" dirty="0"/>
              <a:t> binaries and navigate to the directly and run the below command</a:t>
            </a:r>
          </a:p>
          <a:p>
            <a:pPr marL="0" indent="0">
              <a:buNone/>
            </a:pPr>
            <a:endParaRPr lang="en-US" sz="2000" dirty="0"/>
          </a:p>
          <a:p>
            <a:pPr marL="0" indent="0">
              <a:buNone/>
            </a:pPr>
            <a:endParaRPr lang="en-US" sz="2000" dirty="0"/>
          </a:p>
          <a:p>
            <a:pPr lvl="1">
              <a:buFont typeface="Wingdings" pitchFamily="2" charset="2"/>
              <a:buChar char="ü"/>
            </a:pPr>
            <a:r>
              <a:rPr lang="en-IN" sz="2000" dirty="0"/>
              <a:t>If you get the java error then make sure JAVA_HOME is set properly or manually update the </a:t>
            </a:r>
            <a:r>
              <a:rPr lang="en-IN" sz="2000" dirty="0" err="1"/>
              <a:t>wrapper.conf</a:t>
            </a:r>
            <a:r>
              <a:rPr lang="en-IN" sz="2000" dirty="0"/>
              <a:t> file which is present under conf folder of </a:t>
            </a:r>
            <a:r>
              <a:rPr lang="en-IN" sz="2000" dirty="0" err="1"/>
              <a:t>sonarqube</a:t>
            </a:r>
            <a:r>
              <a:rPr lang="en-IN" sz="2000" dirty="0"/>
              <a:t> installation directory to point to your java </a:t>
            </a:r>
          </a:p>
          <a:p>
            <a:pPr marL="457200" lvl="1" indent="0">
              <a:buNone/>
            </a:pPr>
            <a:r>
              <a:rPr lang="en-IN" sz="2000" dirty="0"/>
              <a:t>    </a:t>
            </a:r>
            <a:endParaRPr lang="en-US" sz="2000" dirty="0"/>
          </a:p>
        </p:txBody>
      </p:sp>
      <p:graphicFrame>
        <p:nvGraphicFramePr>
          <p:cNvPr id="4" name="Table 4">
            <a:extLst>
              <a:ext uri="{FF2B5EF4-FFF2-40B4-BE49-F238E27FC236}">
                <a16:creationId xmlns:a16="http://schemas.microsoft.com/office/drawing/2014/main" id="{EAFBFB2C-ABDB-133F-A9CF-1B260642CABE}"/>
              </a:ext>
            </a:extLst>
          </p:cNvPr>
          <p:cNvGraphicFramePr>
            <a:graphicFrameLocks noGrp="1"/>
          </p:cNvGraphicFramePr>
          <p:nvPr>
            <p:extLst>
              <p:ext uri="{D42A27DB-BD31-4B8C-83A1-F6EECF244321}">
                <p14:modId xmlns:p14="http://schemas.microsoft.com/office/powerpoint/2010/main" val="1930487472"/>
              </p:ext>
            </p:extLst>
          </p:nvPr>
        </p:nvGraphicFramePr>
        <p:xfrm>
          <a:off x="1569012" y="3573031"/>
          <a:ext cx="8128000" cy="640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18043382"/>
                    </a:ext>
                  </a:extLst>
                </a:gridCol>
              </a:tblGrid>
              <a:tr h="370840">
                <a:tc>
                  <a:txBody>
                    <a:bodyPr/>
                    <a:lstStyle/>
                    <a:p>
                      <a:r>
                        <a:rPr lang="en-IN" dirty="0"/>
                        <a:t>D:\DevOps\sonarqube-6.7.3\bin\windows-x86-64</a:t>
                      </a:r>
                      <a:br>
                        <a:rPr lang="en-IN" dirty="0"/>
                      </a:br>
                      <a:r>
                        <a:rPr lang="en-IN" dirty="0" err="1"/>
                        <a:t>StartSonar.bat</a:t>
                      </a:r>
                      <a:endParaRPr lang="en-US" dirty="0"/>
                    </a:p>
                  </a:txBody>
                  <a:tcPr/>
                </a:tc>
                <a:extLst>
                  <a:ext uri="{0D108BD9-81ED-4DB2-BD59-A6C34878D82A}">
                    <a16:rowId xmlns:a16="http://schemas.microsoft.com/office/drawing/2014/main" val="3679788183"/>
                  </a:ext>
                </a:extLst>
              </a:tr>
            </a:tbl>
          </a:graphicData>
        </a:graphic>
      </p:graphicFrame>
      <p:graphicFrame>
        <p:nvGraphicFramePr>
          <p:cNvPr id="5" name="Table 5">
            <a:extLst>
              <a:ext uri="{FF2B5EF4-FFF2-40B4-BE49-F238E27FC236}">
                <a16:creationId xmlns:a16="http://schemas.microsoft.com/office/drawing/2014/main" id="{30195EDE-5B92-5352-B59C-E1906A8FC244}"/>
              </a:ext>
            </a:extLst>
          </p:cNvPr>
          <p:cNvGraphicFramePr>
            <a:graphicFrameLocks noGrp="1"/>
          </p:cNvGraphicFramePr>
          <p:nvPr>
            <p:extLst>
              <p:ext uri="{D42A27DB-BD31-4B8C-83A1-F6EECF244321}">
                <p14:modId xmlns:p14="http://schemas.microsoft.com/office/powerpoint/2010/main" val="3318044419"/>
              </p:ext>
            </p:extLst>
          </p:nvPr>
        </p:nvGraphicFramePr>
        <p:xfrm>
          <a:off x="1569012" y="5245347"/>
          <a:ext cx="8128000" cy="9144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35394013"/>
                    </a:ext>
                  </a:extLst>
                </a:gridCol>
              </a:tblGrid>
              <a:tr h="370840">
                <a:tc>
                  <a:txBody>
                    <a:bodyPr/>
                    <a:lstStyle/>
                    <a:p>
                      <a:r>
                        <a:rPr lang="en-IN" sz="1800" dirty="0" err="1"/>
                        <a:t>wrapper.java.command</a:t>
                      </a:r>
                      <a:r>
                        <a:rPr lang="en-IN" sz="1800" dirty="0"/>
                        <a:t>=C:\Program Files\Java\jdk-14.0.2\bin\java</a:t>
                      </a:r>
                    </a:p>
                    <a:p>
                      <a:r>
                        <a:rPr lang="en-IN" dirty="0"/>
                        <a:t>Once the SonarQube is up, go to the browser : </a:t>
                      </a:r>
                      <a:r>
                        <a:rPr lang="en-IN" dirty="0">
                          <a:hlinkClick r:id="rId3"/>
                        </a:rPr>
                        <a:t>http://localhost:9000</a:t>
                      </a:r>
                      <a:r>
                        <a:rPr lang="en-IN" dirty="0"/>
                        <a:t> to access SonarQube dashboard.</a:t>
                      </a:r>
                      <a:endParaRPr lang="en-US" dirty="0"/>
                    </a:p>
                  </a:txBody>
                  <a:tcPr/>
                </a:tc>
                <a:extLst>
                  <a:ext uri="{0D108BD9-81ED-4DB2-BD59-A6C34878D82A}">
                    <a16:rowId xmlns:a16="http://schemas.microsoft.com/office/drawing/2014/main" val="1924322566"/>
                  </a:ext>
                </a:extLst>
              </a:tr>
            </a:tbl>
          </a:graphicData>
        </a:graphic>
      </p:graphicFrame>
      <p:sp>
        <p:nvSpPr>
          <p:cNvPr id="6" name="Rectangle 5">
            <a:extLst>
              <a:ext uri="{FF2B5EF4-FFF2-40B4-BE49-F238E27FC236}">
                <a16:creationId xmlns:a16="http://schemas.microsoft.com/office/drawing/2014/main" id="{A678A4DC-C0FE-BCEF-F5F7-344F9D6F662E}"/>
              </a:ext>
            </a:extLst>
          </p:cNvPr>
          <p:cNvSpPr/>
          <p:nvPr/>
        </p:nvSpPr>
        <p:spPr>
          <a:xfrm>
            <a:off x="9873206" y="5003438"/>
            <a:ext cx="1480594" cy="148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Username: admin</a:t>
            </a:r>
          </a:p>
          <a:p>
            <a:pPr algn="ctr"/>
            <a:r>
              <a:rPr lang="en-US" sz="1200" dirty="0" err="1"/>
              <a:t>Password:admin</a:t>
            </a:r>
            <a:endParaRPr lang="en-US" sz="1200" dirty="0"/>
          </a:p>
        </p:txBody>
      </p:sp>
    </p:spTree>
    <p:extLst>
      <p:ext uri="{BB962C8B-B14F-4D97-AF65-F5344CB8AC3E}">
        <p14:creationId xmlns:p14="http://schemas.microsoft.com/office/powerpoint/2010/main" val="60806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7501-AE15-4EDD-8DD7-8E244E07256C}"/>
              </a:ext>
            </a:extLst>
          </p:cNvPr>
          <p:cNvSpPr>
            <a:spLocks noGrp="1"/>
          </p:cNvSpPr>
          <p:nvPr>
            <p:ph type="title"/>
          </p:nvPr>
        </p:nvSpPr>
        <p:spPr/>
        <p:txBody>
          <a:bodyPr/>
          <a:lstStyle/>
          <a:p>
            <a:r>
              <a:rPr lang="en-US" dirty="0"/>
              <a:t>MacOS Installation</a:t>
            </a:r>
          </a:p>
        </p:txBody>
      </p:sp>
      <p:sp>
        <p:nvSpPr>
          <p:cNvPr id="3" name="Content Placeholder 2">
            <a:extLst>
              <a:ext uri="{FF2B5EF4-FFF2-40B4-BE49-F238E27FC236}">
                <a16:creationId xmlns:a16="http://schemas.microsoft.com/office/drawing/2014/main" id="{48BFF36A-AF3C-45FE-B48D-6E4B56360A15}"/>
              </a:ext>
            </a:extLst>
          </p:cNvPr>
          <p:cNvSpPr>
            <a:spLocks noGrp="1"/>
          </p:cNvSpPr>
          <p:nvPr>
            <p:ph idx="1"/>
          </p:nvPr>
        </p:nvSpPr>
        <p:spPr>
          <a:xfrm>
            <a:off x="838200" y="1825625"/>
            <a:ext cx="10515600" cy="4829818"/>
          </a:xfrm>
        </p:spPr>
        <p:txBody>
          <a:bodyPr>
            <a:normAutofit/>
          </a:bodyPr>
          <a:lstStyle/>
          <a:p>
            <a:pPr>
              <a:buFont typeface="Wingdings" pitchFamily="2" charset="2"/>
              <a:buChar char="ü"/>
            </a:pPr>
            <a:r>
              <a:rPr lang="en-IN" sz="2000" b="1" dirty="0"/>
              <a:t>Installation of SonarQube/Sonar-Scanner:</a:t>
            </a:r>
          </a:p>
          <a:p>
            <a:pPr marL="0" indent="0">
              <a:buNone/>
            </a:pPr>
            <a:r>
              <a:rPr lang="en-IN" sz="2000" b="1" dirty="0"/>
              <a:t>    </a:t>
            </a:r>
          </a:p>
          <a:p>
            <a:pPr>
              <a:buFont typeface="Wingdings" pitchFamily="2" charset="2"/>
              <a:buChar char="ü"/>
            </a:pPr>
            <a:endParaRPr lang="en-IN" sz="2000" b="1" dirty="0"/>
          </a:p>
          <a:p>
            <a:pPr>
              <a:buFont typeface="Wingdings" pitchFamily="2" charset="2"/>
              <a:buChar char="ü"/>
            </a:pPr>
            <a:r>
              <a:rPr lang="en-IN" sz="2000" b="1" dirty="0"/>
              <a:t>Set SonarQube environment Variable:</a:t>
            </a:r>
          </a:p>
          <a:p>
            <a:pPr marL="457200" lvl="1" indent="0">
              <a:buNone/>
            </a:pPr>
            <a:r>
              <a:rPr lang="en-IN" sz="1600" dirty="0"/>
              <a:t>Enter </a:t>
            </a:r>
            <a:r>
              <a:rPr lang="en-IN" sz="1600" b="1" i="1" dirty="0"/>
              <a:t>vim ~/.</a:t>
            </a:r>
            <a:r>
              <a:rPr lang="en-IN" sz="1600" b="1" i="1" dirty="0" err="1"/>
              <a:t>bash_profile</a:t>
            </a:r>
            <a:r>
              <a:rPr lang="en-IN" sz="1600" dirty="0"/>
              <a:t> in the terminal to configure the sonar path. {version } can be replaced with the installed current version.</a:t>
            </a:r>
          </a:p>
          <a:p>
            <a:pPr marL="0" indent="0">
              <a:buNone/>
            </a:pPr>
            <a:endParaRPr lang="en-US" sz="1400" dirty="0"/>
          </a:p>
          <a:p>
            <a:pPr marL="0" indent="0">
              <a:buNone/>
            </a:pPr>
            <a:endParaRPr lang="en-US" sz="1400" dirty="0"/>
          </a:p>
          <a:p>
            <a:pPr marL="0" indent="0">
              <a:buNone/>
            </a:pPr>
            <a:endParaRPr lang="en-US" sz="1400" dirty="0"/>
          </a:p>
          <a:p>
            <a:pPr marL="0" indent="0">
              <a:buNone/>
            </a:pPr>
            <a:r>
              <a:rPr lang="en-IN" sz="2400" b="1" dirty="0"/>
              <a:t>Start SonarQube</a:t>
            </a:r>
          </a:p>
          <a:p>
            <a:pPr marL="0" indent="0">
              <a:buNone/>
            </a:pPr>
            <a:endParaRPr lang="en-IN" sz="2400" b="1" dirty="0"/>
          </a:p>
          <a:p>
            <a:pPr marL="0" indent="0">
              <a:buNone/>
            </a:pPr>
            <a:r>
              <a:rPr lang="en-US" sz="2400" b="1" dirty="0"/>
              <a:t>Login to SonarQube</a:t>
            </a:r>
          </a:p>
          <a:p>
            <a:pPr marL="0" indent="0">
              <a:buNone/>
            </a:pPr>
            <a:endParaRPr lang="en-US" sz="1400" dirty="0"/>
          </a:p>
        </p:txBody>
      </p:sp>
      <p:graphicFrame>
        <p:nvGraphicFramePr>
          <p:cNvPr id="4" name="Table 4">
            <a:extLst>
              <a:ext uri="{FF2B5EF4-FFF2-40B4-BE49-F238E27FC236}">
                <a16:creationId xmlns:a16="http://schemas.microsoft.com/office/drawing/2014/main" id="{287920C0-3ACB-1ED8-BDE9-F294EBCACCB2}"/>
              </a:ext>
            </a:extLst>
          </p:cNvPr>
          <p:cNvGraphicFramePr>
            <a:graphicFrameLocks noGrp="1"/>
          </p:cNvGraphicFramePr>
          <p:nvPr>
            <p:extLst>
              <p:ext uri="{D42A27DB-BD31-4B8C-83A1-F6EECF244321}">
                <p14:modId xmlns:p14="http://schemas.microsoft.com/office/powerpoint/2010/main" val="1574854415"/>
              </p:ext>
            </p:extLst>
          </p:nvPr>
        </p:nvGraphicFramePr>
        <p:xfrm>
          <a:off x="1152324" y="3939125"/>
          <a:ext cx="8128000" cy="8534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8502079"/>
                    </a:ext>
                  </a:extLst>
                </a:gridCol>
              </a:tblGrid>
              <a:tr h="657721">
                <a:tc>
                  <a:txBody>
                    <a:bodyPr/>
                    <a:lstStyle/>
                    <a:p>
                      <a:pPr marL="457200" lvl="1" indent="0">
                        <a:buNone/>
                      </a:pPr>
                      <a:r>
                        <a:rPr lang="en-IN" sz="1600" dirty="0"/>
                        <a:t>export SONAR_HOME=/</a:t>
                      </a:r>
                      <a:r>
                        <a:rPr lang="en-IN" sz="1600" dirty="0" err="1"/>
                        <a:t>usr</a:t>
                      </a:r>
                      <a:r>
                        <a:rPr lang="en-IN" sz="1600" dirty="0"/>
                        <a:t>/local/Cellar/sonar-scanner/{version}/</a:t>
                      </a:r>
                      <a:r>
                        <a:rPr lang="en-IN" sz="1600" dirty="0" err="1"/>
                        <a:t>libexec</a:t>
                      </a:r>
                      <a:r>
                        <a:rPr lang="en-IN" sz="1600" dirty="0"/>
                        <a:t>  </a:t>
                      </a:r>
                    </a:p>
                    <a:p>
                      <a:pPr marL="457200" lvl="1" indent="0">
                        <a:buNone/>
                      </a:pPr>
                      <a:r>
                        <a:rPr lang="en-IN" sz="1600" dirty="0"/>
                        <a:t>export SONAR=$SONAR_HOME/bin export PATH=$SONAR:$PATH</a:t>
                      </a:r>
                      <a:endParaRPr lang="en-IN" sz="1600" b="1" dirty="0"/>
                    </a:p>
                    <a:p>
                      <a:endParaRPr lang="en-US" dirty="0"/>
                    </a:p>
                  </a:txBody>
                  <a:tcPr/>
                </a:tc>
                <a:extLst>
                  <a:ext uri="{0D108BD9-81ED-4DB2-BD59-A6C34878D82A}">
                    <a16:rowId xmlns:a16="http://schemas.microsoft.com/office/drawing/2014/main" val="828524537"/>
                  </a:ext>
                </a:extLst>
              </a:tr>
            </a:tbl>
          </a:graphicData>
        </a:graphic>
      </p:graphicFrame>
      <p:graphicFrame>
        <p:nvGraphicFramePr>
          <p:cNvPr id="5" name="Table 5">
            <a:extLst>
              <a:ext uri="{FF2B5EF4-FFF2-40B4-BE49-F238E27FC236}">
                <a16:creationId xmlns:a16="http://schemas.microsoft.com/office/drawing/2014/main" id="{95D0FD80-FC65-0D90-976A-937BA12244F9}"/>
              </a:ext>
            </a:extLst>
          </p:cNvPr>
          <p:cNvGraphicFramePr>
            <a:graphicFrameLocks noGrp="1"/>
          </p:cNvGraphicFramePr>
          <p:nvPr>
            <p:extLst>
              <p:ext uri="{D42A27DB-BD31-4B8C-83A1-F6EECF244321}">
                <p14:modId xmlns:p14="http://schemas.microsoft.com/office/powerpoint/2010/main" val="3426476295"/>
              </p:ext>
            </p:extLst>
          </p:nvPr>
        </p:nvGraphicFramePr>
        <p:xfrm>
          <a:off x="1233347" y="2168922"/>
          <a:ext cx="8128000" cy="7924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182595079"/>
                    </a:ext>
                  </a:extLst>
                </a:gridCol>
              </a:tblGrid>
              <a:tr h="618326">
                <a:tc>
                  <a:txBody>
                    <a:bodyPr/>
                    <a:lstStyle/>
                    <a:p>
                      <a:pPr marL="457200" lvl="1" indent="0">
                        <a:buNone/>
                      </a:pPr>
                      <a:r>
                        <a:rPr lang="en-IN" sz="1400" dirty="0"/>
                        <a:t>brew install sonar</a:t>
                      </a:r>
                    </a:p>
                    <a:p>
                      <a:pPr marL="457200" lvl="1" indent="0">
                        <a:buNone/>
                      </a:pPr>
                      <a:r>
                        <a:rPr lang="en-IN" sz="1400" dirty="0"/>
                        <a:t>brew install sonar-scanner</a:t>
                      </a:r>
                    </a:p>
                    <a:p>
                      <a:endParaRPr lang="en-US" dirty="0"/>
                    </a:p>
                  </a:txBody>
                  <a:tcPr/>
                </a:tc>
                <a:extLst>
                  <a:ext uri="{0D108BD9-81ED-4DB2-BD59-A6C34878D82A}">
                    <a16:rowId xmlns:a16="http://schemas.microsoft.com/office/drawing/2014/main" val="2055051649"/>
                  </a:ext>
                </a:extLst>
              </a:tr>
            </a:tbl>
          </a:graphicData>
        </a:graphic>
      </p:graphicFrame>
      <p:graphicFrame>
        <p:nvGraphicFramePr>
          <p:cNvPr id="6" name="Table 6">
            <a:extLst>
              <a:ext uri="{FF2B5EF4-FFF2-40B4-BE49-F238E27FC236}">
                <a16:creationId xmlns:a16="http://schemas.microsoft.com/office/drawing/2014/main" id="{CB35FCF7-B11C-69A2-155C-DBC2406057D8}"/>
              </a:ext>
            </a:extLst>
          </p:cNvPr>
          <p:cNvGraphicFramePr>
            <a:graphicFrameLocks noGrp="1"/>
          </p:cNvGraphicFramePr>
          <p:nvPr>
            <p:extLst>
              <p:ext uri="{D42A27DB-BD31-4B8C-83A1-F6EECF244321}">
                <p14:modId xmlns:p14="http://schemas.microsoft.com/office/powerpoint/2010/main" val="4147331462"/>
              </p:ext>
            </p:extLst>
          </p:nvPr>
        </p:nvGraphicFramePr>
        <p:xfrm>
          <a:off x="1152324" y="528675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98649926"/>
                    </a:ext>
                  </a:extLst>
                </a:gridCol>
              </a:tblGrid>
              <a:tr h="370840">
                <a:tc>
                  <a:txBody>
                    <a:bodyPr/>
                    <a:lstStyle/>
                    <a:p>
                      <a:r>
                        <a:rPr lang="en-IN" dirty="0"/>
                        <a:t>brew services start </a:t>
                      </a:r>
                      <a:r>
                        <a:rPr lang="en-IN" dirty="0" err="1"/>
                        <a:t>sonarqube</a:t>
                      </a:r>
                      <a:endParaRPr lang="en-US" dirty="0"/>
                    </a:p>
                  </a:txBody>
                  <a:tcPr/>
                </a:tc>
                <a:extLst>
                  <a:ext uri="{0D108BD9-81ED-4DB2-BD59-A6C34878D82A}">
                    <a16:rowId xmlns:a16="http://schemas.microsoft.com/office/drawing/2014/main" val="3950066636"/>
                  </a:ext>
                </a:extLst>
              </a:tr>
            </a:tbl>
          </a:graphicData>
        </a:graphic>
      </p:graphicFrame>
      <p:graphicFrame>
        <p:nvGraphicFramePr>
          <p:cNvPr id="7" name="Table 7">
            <a:extLst>
              <a:ext uri="{FF2B5EF4-FFF2-40B4-BE49-F238E27FC236}">
                <a16:creationId xmlns:a16="http://schemas.microsoft.com/office/drawing/2014/main" id="{0FDE7AB6-3E79-2E2B-F42A-F0172F4916B0}"/>
              </a:ext>
            </a:extLst>
          </p:cNvPr>
          <p:cNvGraphicFramePr>
            <a:graphicFrameLocks noGrp="1"/>
          </p:cNvGraphicFramePr>
          <p:nvPr>
            <p:extLst>
              <p:ext uri="{D42A27DB-BD31-4B8C-83A1-F6EECF244321}">
                <p14:modId xmlns:p14="http://schemas.microsoft.com/office/powerpoint/2010/main" val="1206216916"/>
              </p:ext>
            </p:extLst>
          </p:nvPr>
        </p:nvGraphicFramePr>
        <p:xfrm>
          <a:off x="1152324" y="628460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234030108"/>
                    </a:ext>
                  </a:extLst>
                </a:gridCol>
              </a:tblGrid>
              <a:tr h="370840">
                <a:tc>
                  <a:txBody>
                    <a:bodyPr/>
                    <a:lstStyle/>
                    <a:p>
                      <a:r>
                        <a:rPr lang="en-IN" dirty="0"/>
                        <a:t>Enter http://localhost:9000 in the browser to enter the following page. </a:t>
                      </a:r>
                      <a:endParaRPr lang="en-US" dirty="0"/>
                    </a:p>
                  </a:txBody>
                  <a:tcPr/>
                </a:tc>
                <a:extLst>
                  <a:ext uri="{0D108BD9-81ED-4DB2-BD59-A6C34878D82A}">
                    <a16:rowId xmlns:a16="http://schemas.microsoft.com/office/drawing/2014/main" val="2266406594"/>
                  </a:ext>
                </a:extLst>
              </a:tr>
            </a:tbl>
          </a:graphicData>
        </a:graphic>
      </p:graphicFrame>
    </p:spTree>
    <p:extLst>
      <p:ext uri="{BB962C8B-B14F-4D97-AF65-F5344CB8AC3E}">
        <p14:creationId xmlns:p14="http://schemas.microsoft.com/office/powerpoint/2010/main" val="233963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71ED-0F67-DA2B-5A22-0633C8390C18}"/>
              </a:ext>
            </a:extLst>
          </p:cNvPr>
          <p:cNvSpPr>
            <a:spLocks noGrp="1"/>
          </p:cNvSpPr>
          <p:nvPr>
            <p:ph type="title"/>
          </p:nvPr>
        </p:nvSpPr>
        <p:spPr/>
        <p:txBody>
          <a:bodyPr/>
          <a:lstStyle/>
          <a:p>
            <a:r>
              <a:rPr lang="en-US" dirty="0"/>
              <a:t>SonarQube - Dashboard</a:t>
            </a:r>
          </a:p>
        </p:txBody>
      </p:sp>
      <p:pic>
        <p:nvPicPr>
          <p:cNvPr id="5" name="Picture 4">
            <a:extLst>
              <a:ext uri="{FF2B5EF4-FFF2-40B4-BE49-F238E27FC236}">
                <a16:creationId xmlns:a16="http://schemas.microsoft.com/office/drawing/2014/main" id="{269B7A52-BEF7-1D57-1FDA-691D73A67642}"/>
              </a:ext>
            </a:extLst>
          </p:cNvPr>
          <p:cNvPicPr>
            <a:picLocks noChangeAspect="1"/>
          </p:cNvPicPr>
          <p:nvPr/>
        </p:nvPicPr>
        <p:blipFill>
          <a:blip r:embed="rId2"/>
          <a:stretch>
            <a:fillRect/>
          </a:stretch>
        </p:blipFill>
        <p:spPr>
          <a:xfrm>
            <a:off x="544011" y="1370016"/>
            <a:ext cx="6736466" cy="3585532"/>
          </a:xfrm>
          <a:prstGeom prst="rect">
            <a:avLst/>
          </a:prstGeom>
        </p:spPr>
      </p:pic>
      <p:pic>
        <p:nvPicPr>
          <p:cNvPr id="7" name="Picture 6">
            <a:extLst>
              <a:ext uri="{FF2B5EF4-FFF2-40B4-BE49-F238E27FC236}">
                <a16:creationId xmlns:a16="http://schemas.microsoft.com/office/drawing/2014/main" id="{ECF516AB-5C23-D579-9D98-2345CB9720B8}"/>
              </a:ext>
            </a:extLst>
          </p:cNvPr>
          <p:cNvPicPr>
            <a:picLocks noChangeAspect="1"/>
          </p:cNvPicPr>
          <p:nvPr/>
        </p:nvPicPr>
        <p:blipFill>
          <a:blip r:embed="rId3"/>
          <a:stretch>
            <a:fillRect/>
          </a:stretch>
        </p:blipFill>
        <p:spPr>
          <a:xfrm>
            <a:off x="7396786" y="1274019"/>
            <a:ext cx="4652460" cy="5450872"/>
          </a:xfrm>
          <a:prstGeom prst="rect">
            <a:avLst/>
          </a:prstGeom>
        </p:spPr>
      </p:pic>
    </p:spTree>
    <p:extLst>
      <p:ext uri="{BB962C8B-B14F-4D97-AF65-F5344CB8AC3E}">
        <p14:creationId xmlns:p14="http://schemas.microsoft.com/office/powerpoint/2010/main" val="114092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FE2C-34F7-7543-6CF2-56098C55BF7E}"/>
              </a:ext>
            </a:extLst>
          </p:cNvPr>
          <p:cNvSpPr>
            <a:spLocks noGrp="1"/>
          </p:cNvSpPr>
          <p:nvPr>
            <p:ph type="title"/>
          </p:nvPr>
        </p:nvSpPr>
        <p:spPr/>
        <p:txBody>
          <a:bodyPr/>
          <a:lstStyle/>
          <a:p>
            <a:r>
              <a:rPr lang="en-US" dirty="0"/>
              <a:t>SonarQube - Dashboard</a:t>
            </a:r>
          </a:p>
        </p:txBody>
      </p:sp>
      <p:pic>
        <p:nvPicPr>
          <p:cNvPr id="5" name="Picture 4">
            <a:extLst>
              <a:ext uri="{FF2B5EF4-FFF2-40B4-BE49-F238E27FC236}">
                <a16:creationId xmlns:a16="http://schemas.microsoft.com/office/drawing/2014/main" id="{D6CE793B-ADC4-F770-BBC9-B6281AF4F1B7}"/>
              </a:ext>
            </a:extLst>
          </p:cNvPr>
          <p:cNvPicPr>
            <a:picLocks noChangeAspect="1"/>
          </p:cNvPicPr>
          <p:nvPr/>
        </p:nvPicPr>
        <p:blipFill>
          <a:blip r:embed="rId2"/>
          <a:stretch>
            <a:fillRect/>
          </a:stretch>
        </p:blipFill>
        <p:spPr>
          <a:xfrm>
            <a:off x="686855" y="1435260"/>
            <a:ext cx="5563474" cy="5237901"/>
          </a:xfrm>
          <a:prstGeom prst="rect">
            <a:avLst/>
          </a:prstGeom>
        </p:spPr>
      </p:pic>
      <p:pic>
        <p:nvPicPr>
          <p:cNvPr id="7" name="Picture 6">
            <a:extLst>
              <a:ext uri="{FF2B5EF4-FFF2-40B4-BE49-F238E27FC236}">
                <a16:creationId xmlns:a16="http://schemas.microsoft.com/office/drawing/2014/main" id="{8740416C-C047-7615-D04F-63B4A01EB937}"/>
              </a:ext>
            </a:extLst>
          </p:cNvPr>
          <p:cNvPicPr>
            <a:picLocks noChangeAspect="1"/>
          </p:cNvPicPr>
          <p:nvPr/>
        </p:nvPicPr>
        <p:blipFill>
          <a:blip r:embed="rId3"/>
          <a:stretch>
            <a:fillRect/>
          </a:stretch>
        </p:blipFill>
        <p:spPr>
          <a:xfrm>
            <a:off x="6401674" y="1435260"/>
            <a:ext cx="5790326" cy="3795002"/>
          </a:xfrm>
          <a:prstGeom prst="rect">
            <a:avLst/>
          </a:prstGeom>
        </p:spPr>
      </p:pic>
    </p:spTree>
    <p:extLst>
      <p:ext uri="{BB962C8B-B14F-4D97-AF65-F5344CB8AC3E}">
        <p14:creationId xmlns:p14="http://schemas.microsoft.com/office/powerpoint/2010/main" val="18031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35A0-98A6-0CD3-9D02-CEBDAD7A040A}"/>
              </a:ext>
            </a:extLst>
          </p:cNvPr>
          <p:cNvSpPr>
            <a:spLocks noGrp="1"/>
          </p:cNvSpPr>
          <p:nvPr>
            <p:ph type="title"/>
          </p:nvPr>
        </p:nvSpPr>
        <p:spPr/>
        <p:txBody>
          <a:bodyPr/>
          <a:lstStyle/>
          <a:p>
            <a:r>
              <a:rPr lang="en-US" dirty="0"/>
              <a:t>Eclipse compiler – Errors/warnings</a:t>
            </a:r>
          </a:p>
        </p:txBody>
      </p:sp>
      <p:sp>
        <p:nvSpPr>
          <p:cNvPr id="3" name="Content Placeholder 2">
            <a:extLst>
              <a:ext uri="{FF2B5EF4-FFF2-40B4-BE49-F238E27FC236}">
                <a16:creationId xmlns:a16="http://schemas.microsoft.com/office/drawing/2014/main" id="{47E3796C-F05E-63EF-F881-7EB06BA0B752}"/>
              </a:ext>
            </a:extLst>
          </p:cNvPr>
          <p:cNvSpPr>
            <a:spLocks noGrp="1"/>
          </p:cNvSpPr>
          <p:nvPr>
            <p:ph idx="1"/>
          </p:nvPr>
        </p:nvSpPr>
        <p:spPr>
          <a:xfrm>
            <a:off x="838200" y="1825625"/>
            <a:ext cx="10515600" cy="2619053"/>
          </a:xfrm>
        </p:spPr>
        <p:txBody>
          <a:bodyPr>
            <a:normAutofit/>
          </a:bodyPr>
          <a:lstStyle/>
          <a:p>
            <a:pPr>
              <a:buFont typeface="Wingdings" pitchFamily="2" charset="2"/>
              <a:buChar char="ü"/>
            </a:pPr>
            <a:r>
              <a:rPr lang="en-US" sz="2000" dirty="0" err="1"/>
              <a:t>Eclispe</a:t>
            </a:r>
            <a:r>
              <a:rPr lang="en-US" sz="2000" dirty="0"/>
              <a:t>-&gt;preferences-&gt;java-&gt;Errors/warnings</a:t>
            </a:r>
          </a:p>
          <a:p>
            <a:pPr>
              <a:buFont typeface="Wingdings" pitchFamily="2" charset="2"/>
              <a:buChar char="ü"/>
            </a:pPr>
            <a:r>
              <a:rPr lang="en-US" sz="2000" dirty="0"/>
              <a:t>Change the preference for each activity (undocumented empty block, redundant null check..</a:t>
            </a:r>
            <a:r>
              <a:rPr lang="en-US" sz="2000" dirty="0" err="1"/>
              <a:t>etc</a:t>
            </a:r>
            <a:r>
              <a:rPr lang="en-US" sz="2000" dirty="0"/>
              <a:t>)</a:t>
            </a:r>
          </a:p>
          <a:p>
            <a:pPr>
              <a:buFont typeface="Wingdings" pitchFamily="2" charset="2"/>
              <a:buChar char="ü"/>
            </a:pPr>
            <a:r>
              <a:rPr lang="en-US" sz="2000" dirty="0"/>
              <a:t>After making the changes you can export the </a:t>
            </a:r>
            <a:r>
              <a:rPr lang="en-US" sz="2000" dirty="0" err="1"/>
              <a:t>pref</a:t>
            </a:r>
            <a:r>
              <a:rPr lang="en-US" sz="2000" dirty="0"/>
              <a:t> and share same with your team members to maintain clean java code/production ready code.</a:t>
            </a:r>
          </a:p>
          <a:p>
            <a:pPr>
              <a:buFont typeface="Wingdings" pitchFamily="2" charset="2"/>
              <a:buChar char="ü"/>
            </a:pPr>
            <a:r>
              <a:rPr lang="en-US" sz="2000" dirty="0"/>
              <a:t>File-&gt;export-&gt;preferences-&gt;select “java code style” and “java compiler </a:t>
            </a:r>
            <a:r>
              <a:rPr lang="en-US" sz="2000" dirty="0" err="1"/>
              <a:t>pref</a:t>
            </a:r>
            <a:r>
              <a:rPr lang="en-US" sz="2000" dirty="0"/>
              <a:t>” and proceed.</a:t>
            </a:r>
          </a:p>
          <a:p>
            <a:pPr>
              <a:buFont typeface="Wingdings" pitchFamily="2" charset="2"/>
              <a:buChar char="ü"/>
            </a:pPr>
            <a:r>
              <a:rPr lang="en-US" sz="2000" dirty="0"/>
              <a:t>Other team members can use import option to import exported preferences and start with java code.</a:t>
            </a:r>
          </a:p>
          <a:p>
            <a:pPr marL="0" indent="0">
              <a:buNone/>
            </a:pPr>
            <a:endParaRPr lang="en-US" sz="2000" dirty="0"/>
          </a:p>
          <a:p>
            <a:pPr>
              <a:buFont typeface="Wingdings" pitchFamily="2" charset="2"/>
              <a:buChar char="ü"/>
            </a:pPr>
            <a:endParaRPr lang="en-US" sz="2000" dirty="0"/>
          </a:p>
          <a:p>
            <a:pPr marL="0" indent="0">
              <a:buNone/>
            </a:pPr>
            <a:endParaRPr lang="en-US" sz="2000" dirty="0"/>
          </a:p>
        </p:txBody>
      </p:sp>
    </p:spTree>
    <p:extLst>
      <p:ext uri="{BB962C8B-B14F-4D97-AF65-F5344CB8AC3E}">
        <p14:creationId xmlns:p14="http://schemas.microsoft.com/office/powerpoint/2010/main" val="180872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9FBA-6EC1-D1F4-F763-3F60C28CC3DF}"/>
              </a:ext>
            </a:extLst>
          </p:cNvPr>
          <p:cNvSpPr>
            <a:spLocks noGrp="1"/>
          </p:cNvSpPr>
          <p:nvPr>
            <p:ph type="title"/>
          </p:nvPr>
        </p:nvSpPr>
        <p:spPr/>
        <p:txBody>
          <a:bodyPr/>
          <a:lstStyle/>
          <a:p>
            <a:r>
              <a:rPr lang="en-US" dirty="0"/>
              <a:t>Approach – Clean code</a:t>
            </a:r>
          </a:p>
        </p:txBody>
      </p:sp>
      <p:sp>
        <p:nvSpPr>
          <p:cNvPr id="3" name="Content Placeholder 2">
            <a:extLst>
              <a:ext uri="{FF2B5EF4-FFF2-40B4-BE49-F238E27FC236}">
                <a16:creationId xmlns:a16="http://schemas.microsoft.com/office/drawing/2014/main" id="{0EDDEF1C-06BB-F42E-3E83-82A9DCCA24ED}"/>
              </a:ext>
            </a:extLst>
          </p:cNvPr>
          <p:cNvSpPr>
            <a:spLocks noGrp="1"/>
          </p:cNvSpPr>
          <p:nvPr>
            <p:ph idx="1"/>
          </p:nvPr>
        </p:nvSpPr>
        <p:spPr/>
        <p:txBody>
          <a:bodyPr/>
          <a:lstStyle/>
          <a:p>
            <a:pPr marL="0" indent="0">
              <a:buNone/>
            </a:pPr>
            <a:r>
              <a:rPr lang="en-US" sz="2000" b="1" u="sng" dirty="0"/>
              <a:t>Section 1 :</a:t>
            </a:r>
            <a:r>
              <a:rPr lang="en-US" sz="2000" b="1" dirty="0"/>
              <a:t> </a:t>
            </a:r>
            <a:r>
              <a:rPr lang="en-US" sz="2000" dirty="0"/>
              <a:t>Understand clarity of code (unity Tests)</a:t>
            </a:r>
          </a:p>
          <a:p>
            <a:pPr marL="0" indent="0">
              <a:buNone/>
            </a:pPr>
            <a:r>
              <a:rPr lang="en-US" sz="2000" b="1" u="sng" dirty="0"/>
              <a:t>Section 2:</a:t>
            </a:r>
            <a:r>
              <a:rPr lang="en-US" sz="2000" dirty="0"/>
              <a:t> Focus on four principles of simple design</a:t>
            </a:r>
          </a:p>
          <a:p>
            <a:pPr marL="0" indent="0">
              <a:buNone/>
            </a:pPr>
            <a:r>
              <a:rPr lang="en-US" sz="2000" b="1" u="sng" dirty="0"/>
              <a:t>Section 3:</a:t>
            </a:r>
            <a:r>
              <a:rPr lang="en-US" sz="2000" dirty="0"/>
              <a:t> Get started with refactoring </a:t>
            </a:r>
          </a:p>
          <a:p>
            <a:pPr marL="0" indent="0">
              <a:buNone/>
            </a:pPr>
            <a:r>
              <a:rPr lang="en-US" sz="2000" b="1" u="sng" dirty="0"/>
              <a:t>Section 4:</a:t>
            </a:r>
            <a:r>
              <a:rPr lang="en-US" sz="2000" dirty="0"/>
              <a:t> Understand TDD</a:t>
            </a:r>
          </a:p>
          <a:p>
            <a:pPr marL="0" indent="0">
              <a:buNone/>
            </a:pPr>
            <a:r>
              <a:rPr lang="en-IN" sz="2400" b="1" dirty="0"/>
              <a:t>Why do we need to care about Clean Code?</a:t>
            </a:r>
          </a:p>
          <a:p>
            <a:pPr marL="0" indent="0">
              <a:buNone/>
            </a:pPr>
            <a:r>
              <a:rPr lang="en-US" sz="2400" dirty="0"/>
              <a:t>Ans : </a:t>
            </a:r>
          </a:p>
          <a:p>
            <a:pPr lvl="1">
              <a:buFont typeface="Wingdings" pitchFamily="2" charset="2"/>
              <a:buChar char="ü"/>
            </a:pPr>
            <a:r>
              <a:rPr lang="en-IN" sz="1600" dirty="0"/>
              <a:t>We need to care about Clean Code because it eventually shows the </a:t>
            </a:r>
            <a:r>
              <a:rPr lang="en-IN" sz="1600" u="sng" dirty="0"/>
              <a:t>programmers capability </a:t>
            </a:r>
            <a:r>
              <a:rPr lang="en-IN" sz="1600" dirty="0"/>
              <a:t>of writing a well </a:t>
            </a:r>
            <a:r>
              <a:rPr lang="en-IN" sz="1600" u="sng" dirty="0"/>
              <a:t>maintainable piece </a:t>
            </a:r>
            <a:r>
              <a:rPr lang="en-IN" sz="1600" dirty="0"/>
              <a:t>of code that is </a:t>
            </a:r>
            <a:r>
              <a:rPr lang="en-IN" sz="1600" u="sng" dirty="0"/>
              <a:t>easily understood </a:t>
            </a:r>
            <a:r>
              <a:rPr lang="en-IN" sz="1600" dirty="0"/>
              <a:t>by other developers that are going to work wit</a:t>
            </a:r>
          </a:p>
          <a:p>
            <a:pPr lvl="1">
              <a:buFont typeface="Wingdings" pitchFamily="2" charset="2"/>
              <a:buChar char="ü"/>
            </a:pPr>
            <a:r>
              <a:rPr lang="en-IN" sz="1600" dirty="0"/>
              <a:t>In real life when a programmer works on a codebase there is a high chance that at some point of time, other programmers also work on the same codebase that code.</a:t>
            </a:r>
            <a:endParaRPr lang="en-US" sz="1600" dirty="0"/>
          </a:p>
        </p:txBody>
      </p:sp>
    </p:spTree>
    <p:extLst>
      <p:ext uri="{BB962C8B-B14F-4D97-AF65-F5344CB8AC3E}">
        <p14:creationId xmlns:p14="http://schemas.microsoft.com/office/powerpoint/2010/main" val="228437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BE4F-BF04-C226-0641-53B7A870D4A6}"/>
              </a:ext>
            </a:extLst>
          </p:cNvPr>
          <p:cNvSpPr>
            <a:spLocks noGrp="1"/>
          </p:cNvSpPr>
          <p:nvPr>
            <p:ph type="title"/>
          </p:nvPr>
        </p:nvSpPr>
        <p:spPr/>
        <p:txBody>
          <a:bodyPr/>
          <a:lstStyle/>
          <a:p>
            <a:r>
              <a:rPr lang="en-IN" b="1" dirty="0"/>
              <a:t>Characteristics of Clean Code</a:t>
            </a:r>
            <a:br>
              <a:rPr lang="en-IN" b="1" dirty="0"/>
            </a:br>
            <a:endParaRPr lang="en-US" dirty="0"/>
          </a:p>
        </p:txBody>
      </p:sp>
      <p:sp>
        <p:nvSpPr>
          <p:cNvPr id="3" name="Content Placeholder 2">
            <a:extLst>
              <a:ext uri="{FF2B5EF4-FFF2-40B4-BE49-F238E27FC236}">
                <a16:creationId xmlns:a16="http://schemas.microsoft.com/office/drawing/2014/main" id="{99B7C8C3-E8D2-61C5-E1D1-12E5ACF86D33}"/>
              </a:ext>
            </a:extLst>
          </p:cNvPr>
          <p:cNvSpPr>
            <a:spLocks noGrp="1"/>
          </p:cNvSpPr>
          <p:nvPr>
            <p:ph idx="1"/>
          </p:nvPr>
        </p:nvSpPr>
        <p:spPr>
          <a:xfrm>
            <a:off x="838200" y="1825624"/>
            <a:ext cx="10515600" cy="4378405"/>
          </a:xfrm>
        </p:spPr>
        <p:txBody>
          <a:bodyPr>
            <a:normAutofit/>
          </a:bodyPr>
          <a:lstStyle/>
          <a:p>
            <a:pPr>
              <a:buFont typeface="Wingdings" pitchFamily="2" charset="2"/>
              <a:buChar char="ü"/>
            </a:pPr>
            <a:r>
              <a:rPr lang="en-IN" sz="2000" b="1" dirty="0"/>
              <a:t>Simple</a:t>
            </a:r>
            <a:r>
              <a:rPr lang="en-IN" sz="2000" dirty="0"/>
              <a:t>: As said above, the code should be made as simple as possible.</a:t>
            </a:r>
          </a:p>
          <a:p>
            <a:pPr>
              <a:buFont typeface="Wingdings" pitchFamily="2" charset="2"/>
              <a:buChar char="ü"/>
            </a:pPr>
            <a:r>
              <a:rPr lang="en-IN" sz="2000" b="1" dirty="0"/>
              <a:t>Maintainable</a:t>
            </a:r>
            <a:r>
              <a:rPr lang="en-IN" sz="2000" dirty="0"/>
              <a:t>: It should be maintainable in the long run as many different developers can work on that code.</a:t>
            </a:r>
          </a:p>
          <a:p>
            <a:pPr>
              <a:buFont typeface="Wingdings" pitchFamily="2" charset="2"/>
              <a:buChar char="ü"/>
            </a:pPr>
            <a:r>
              <a:rPr lang="en-IN" sz="2000" b="1" dirty="0"/>
              <a:t>Testable</a:t>
            </a:r>
            <a:r>
              <a:rPr lang="en-IN" sz="2000" dirty="0"/>
              <a:t>: It should be easily testable and less prone to errors.</a:t>
            </a:r>
          </a:p>
          <a:p>
            <a:pPr>
              <a:buFont typeface="Wingdings" pitchFamily="2" charset="2"/>
              <a:buChar char="ü"/>
            </a:pPr>
            <a:r>
              <a:rPr lang="en-IN" sz="2000" b="1" dirty="0"/>
              <a:t>Readable</a:t>
            </a:r>
            <a:r>
              <a:rPr lang="en-IN" sz="2000" dirty="0"/>
              <a:t>: Last but not least, it should be easily readable.</a:t>
            </a:r>
          </a:p>
          <a:p>
            <a:pPr marL="0" indent="0">
              <a:buNone/>
            </a:pPr>
            <a:endParaRPr lang="en-IN" sz="2000" b="1" dirty="0"/>
          </a:p>
          <a:p>
            <a:pPr marL="0" indent="0">
              <a:buNone/>
            </a:pPr>
            <a:r>
              <a:rPr lang="en-IN" sz="2000" b="1" dirty="0"/>
              <a:t>What are the symptoms of bad code (Unclean code)?</a:t>
            </a:r>
          </a:p>
          <a:p>
            <a:pPr>
              <a:buFont typeface="Wingdings" pitchFamily="2" charset="2"/>
              <a:buChar char="ü"/>
            </a:pPr>
            <a:r>
              <a:rPr lang="en-IN" sz="2000" dirty="0"/>
              <a:t>Hard to read code</a:t>
            </a:r>
          </a:p>
          <a:p>
            <a:pPr>
              <a:buFont typeface="Wingdings" pitchFamily="2" charset="2"/>
              <a:buChar char="ü"/>
            </a:pPr>
            <a:r>
              <a:rPr lang="en-IN" sz="2000" dirty="0"/>
              <a:t>Unnecessarily complex</a:t>
            </a:r>
          </a:p>
          <a:p>
            <a:pPr>
              <a:buFont typeface="Wingdings" pitchFamily="2" charset="2"/>
              <a:buChar char="ü"/>
            </a:pPr>
            <a:r>
              <a:rPr lang="en-IN" sz="2000" dirty="0"/>
              <a:t>Not easily testable</a:t>
            </a:r>
          </a:p>
          <a:p>
            <a:pPr>
              <a:buFont typeface="Wingdings" pitchFamily="2" charset="2"/>
              <a:buChar char="ü"/>
            </a:pPr>
            <a:r>
              <a:rPr lang="en-IN" sz="2000" dirty="0"/>
              <a:t>Hard to modify</a:t>
            </a:r>
          </a:p>
          <a:p>
            <a:pPr marL="0" indent="0">
              <a:buNone/>
            </a:pPr>
            <a:endParaRPr lang="en-US" sz="2000" dirty="0"/>
          </a:p>
        </p:txBody>
      </p:sp>
    </p:spTree>
    <p:extLst>
      <p:ext uri="{BB962C8B-B14F-4D97-AF65-F5344CB8AC3E}">
        <p14:creationId xmlns:p14="http://schemas.microsoft.com/office/powerpoint/2010/main" val="372277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EEA-0861-65CA-243B-BBB6283A0D34}"/>
              </a:ext>
            </a:extLst>
          </p:cNvPr>
          <p:cNvSpPr>
            <a:spLocks noGrp="1"/>
          </p:cNvSpPr>
          <p:nvPr>
            <p:ph type="title"/>
          </p:nvPr>
        </p:nvSpPr>
        <p:spPr/>
        <p:txBody>
          <a:bodyPr/>
          <a:lstStyle/>
          <a:p>
            <a:r>
              <a:rPr lang="en-IN" b="1" dirty="0"/>
              <a:t>How to write Clean Code in Java?</a:t>
            </a:r>
            <a:br>
              <a:rPr lang="en-IN" b="1" dirty="0"/>
            </a:br>
            <a:endParaRPr lang="en-US" dirty="0"/>
          </a:p>
        </p:txBody>
      </p:sp>
      <p:sp>
        <p:nvSpPr>
          <p:cNvPr id="3" name="Content Placeholder 2">
            <a:extLst>
              <a:ext uri="{FF2B5EF4-FFF2-40B4-BE49-F238E27FC236}">
                <a16:creationId xmlns:a16="http://schemas.microsoft.com/office/drawing/2014/main" id="{A83DD296-6CE2-7E21-AE6D-B63ACA08BFB0}"/>
              </a:ext>
            </a:extLst>
          </p:cNvPr>
          <p:cNvSpPr>
            <a:spLocks noGrp="1"/>
          </p:cNvSpPr>
          <p:nvPr>
            <p:ph idx="1"/>
          </p:nvPr>
        </p:nvSpPr>
        <p:spPr/>
        <p:txBody>
          <a:bodyPr/>
          <a:lstStyle/>
          <a:p>
            <a:pPr>
              <a:buFont typeface="Wingdings" pitchFamily="2" charset="2"/>
              <a:buChar char="ü"/>
            </a:pPr>
            <a:r>
              <a:rPr lang="en-US" sz="2000" dirty="0"/>
              <a:t>Structure</a:t>
            </a:r>
          </a:p>
          <a:p>
            <a:pPr>
              <a:buFont typeface="Wingdings" pitchFamily="2" charset="2"/>
              <a:buChar char="ü"/>
            </a:pPr>
            <a:r>
              <a:rPr lang="en-US" sz="2000" dirty="0"/>
              <a:t>Proper Naming</a:t>
            </a:r>
          </a:p>
          <a:p>
            <a:pPr>
              <a:buFont typeface="Wingdings" pitchFamily="2" charset="2"/>
              <a:buChar char="ü"/>
            </a:pPr>
            <a:r>
              <a:rPr lang="en-US" sz="2000" dirty="0"/>
              <a:t>Source File structure</a:t>
            </a:r>
          </a:p>
          <a:p>
            <a:pPr>
              <a:buFont typeface="Wingdings" pitchFamily="2" charset="2"/>
              <a:buChar char="ü"/>
            </a:pPr>
            <a:r>
              <a:rPr lang="en-US" sz="2000" dirty="0"/>
              <a:t>Whitespaces and </a:t>
            </a:r>
            <a:r>
              <a:rPr lang="en-US" sz="2000" dirty="0" err="1"/>
              <a:t>Identation</a:t>
            </a:r>
            <a:endParaRPr lang="en-US" sz="2000" dirty="0"/>
          </a:p>
          <a:p>
            <a:pPr>
              <a:buFont typeface="Wingdings" pitchFamily="2" charset="2"/>
              <a:buChar char="ü"/>
            </a:pPr>
            <a:r>
              <a:rPr lang="en-US" sz="2000" dirty="0"/>
              <a:t>Method parameters</a:t>
            </a:r>
          </a:p>
          <a:p>
            <a:pPr>
              <a:buFont typeface="Wingdings" pitchFamily="2" charset="2"/>
              <a:buChar char="ü"/>
            </a:pPr>
            <a:r>
              <a:rPr lang="en-US" sz="2000" dirty="0"/>
              <a:t>Avoid Hardcoding</a:t>
            </a:r>
          </a:p>
          <a:p>
            <a:pPr>
              <a:buFont typeface="Wingdings" pitchFamily="2" charset="2"/>
              <a:buChar char="ü"/>
            </a:pPr>
            <a:r>
              <a:rPr lang="en-US" sz="2000" dirty="0"/>
              <a:t>Code comments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938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BC65-CF4E-8917-3C37-67BB3BF6C580}"/>
              </a:ext>
            </a:extLst>
          </p:cNvPr>
          <p:cNvSpPr>
            <a:spLocks noGrp="1"/>
          </p:cNvSpPr>
          <p:nvPr>
            <p:ph type="title"/>
          </p:nvPr>
        </p:nvSpPr>
        <p:spPr>
          <a:xfrm>
            <a:off x="838200" y="365125"/>
            <a:ext cx="10515600" cy="1128009"/>
          </a:xfrm>
        </p:spPr>
        <p:txBody>
          <a:bodyPr>
            <a:normAutofit fontScale="90000"/>
          </a:bodyPr>
          <a:lstStyle/>
          <a:p>
            <a:br>
              <a:rPr lang="en-IN" b="1" dirty="0"/>
            </a:br>
            <a:r>
              <a:rPr lang="en-IN" b="1" dirty="0"/>
              <a:t>Structure:</a:t>
            </a:r>
            <a:br>
              <a:rPr lang="en-IN" b="1" dirty="0"/>
            </a:br>
            <a:endParaRPr lang="en-US" dirty="0"/>
          </a:p>
        </p:txBody>
      </p:sp>
      <p:sp>
        <p:nvSpPr>
          <p:cNvPr id="3" name="Content Placeholder 2">
            <a:extLst>
              <a:ext uri="{FF2B5EF4-FFF2-40B4-BE49-F238E27FC236}">
                <a16:creationId xmlns:a16="http://schemas.microsoft.com/office/drawing/2014/main" id="{4D82147F-2134-8193-930C-BE83372511A7}"/>
              </a:ext>
            </a:extLst>
          </p:cNvPr>
          <p:cNvSpPr>
            <a:spLocks noGrp="1"/>
          </p:cNvSpPr>
          <p:nvPr>
            <p:ph idx="1"/>
          </p:nvPr>
        </p:nvSpPr>
        <p:spPr>
          <a:xfrm>
            <a:off x="838200" y="1493134"/>
            <a:ext cx="10515600" cy="4351338"/>
          </a:xfrm>
        </p:spPr>
        <p:txBody>
          <a:bodyPr>
            <a:normAutofit/>
          </a:bodyPr>
          <a:lstStyle/>
          <a:p>
            <a:pPr marL="0" indent="0">
              <a:buNone/>
            </a:pPr>
            <a:r>
              <a:rPr lang="en-IN" sz="2000" dirty="0"/>
              <a:t>Project Structure is the way of organising different utilities of your projects such as source files, data, configurations, tests, etc.</a:t>
            </a:r>
          </a:p>
          <a:p>
            <a:pPr marL="0" indent="0">
              <a:buNone/>
            </a:pPr>
            <a:r>
              <a:rPr lang="en-US" dirty="0" err="1"/>
              <a:t>src</a:t>
            </a:r>
            <a:endParaRPr lang="en-US" dirty="0"/>
          </a:p>
          <a:p>
            <a:pPr marL="0" indent="0">
              <a:buNone/>
            </a:pPr>
            <a:r>
              <a:rPr lang="en-US" dirty="0"/>
              <a:t>    ├── main</a:t>
            </a:r>
          </a:p>
          <a:p>
            <a:pPr marL="0" indent="0">
              <a:buNone/>
            </a:pPr>
            <a:r>
              <a:rPr lang="en-US" dirty="0"/>
              <a:t>    │   ├── java</a:t>
            </a:r>
          </a:p>
          <a:p>
            <a:pPr marL="0" indent="0">
              <a:buNone/>
            </a:pPr>
            <a:r>
              <a:rPr lang="en-US" dirty="0"/>
              <a:t>    │   └── resources</a:t>
            </a:r>
          </a:p>
          <a:p>
            <a:pPr marL="0" indent="0">
              <a:buNone/>
            </a:pPr>
            <a:r>
              <a:rPr lang="en-US" dirty="0"/>
              <a:t>    └── test</a:t>
            </a:r>
          </a:p>
          <a:p>
            <a:pPr marL="0" indent="0">
              <a:buNone/>
            </a:pPr>
            <a:r>
              <a:rPr lang="en-US" dirty="0"/>
              <a:t>        ├── java</a:t>
            </a:r>
          </a:p>
          <a:p>
            <a:pPr marL="0" indent="0">
              <a:buNone/>
            </a:pPr>
            <a:r>
              <a:rPr lang="en-US" dirty="0"/>
              <a:t>        └── resources</a:t>
            </a:r>
          </a:p>
          <a:p>
            <a:pPr marL="0" indent="0">
              <a:buNone/>
            </a:pPr>
            <a:endParaRPr lang="en-US" dirty="0"/>
          </a:p>
        </p:txBody>
      </p:sp>
    </p:spTree>
    <p:extLst>
      <p:ext uri="{BB962C8B-B14F-4D97-AF65-F5344CB8AC3E}">
        <p14:creationId xmlns:p14="http://schemas.microsoft.com/office/powerpoint/2010/main" val="87219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7B63-0D9F-F040-E328-5AD9096E07BD}"/>
              </a:ext>
            </a:extLst>
          </p:cNvPr>
          <p:cNvSpPr>
            <a:spLocks noGrp="1"/>
          </p:cNvSpPr>
          <p:nvPr>
            <p:ph type="title"/>
          </p:nvPr>
        </p:nvSpPr>
        <p:spPr>
          <a:xfrm>
            <a:off x="838200" y="365126"/>
            <a:ext cx="10515600" cy="838642"/>
          </a:xfrm>
        </p:spPr>
        <p:txBody>
          <a:bodyPr>
            <a:normAutofit fontScale="90000"/>
          </a:bodyPr>
          <a:lstStyle/>
          <a:p>
            <a:r>
              <a:rPr lang="en-IN" b="1" dirty="0"/>
              <a:t>Proper Naming – File Structure</a:t>
            </a:r>
            <a:br>
              <a:rPr lang="en-IN" b="1" dirty="0"/>
            </a:br>
            <a:endParaRPr lang="en-US" dirty="0"/>
          </a:p>
        </p:txBody>
      </p:sp>
      <p:sp>
        <p:nvSpPr>
          <p:cNvPr id="3" name="Content Placeholder 2">
            <a:extLst>
              <a:ext uri="{FF2B5EF4-FFF2-40B4-BE49-F238E27FC236}">
                <a16:creationId xmlns:a16="http://schemas.microsoft.com/office/drawing/2014/main" id="{C348863E-020A-9566-8936-683494227183}"/>
              </a:ext>
            </a:extLst>
          </p:cNvPr>
          <p:cNvSpPr>
            <a:spLocks noGrp="1"/>
          </p:cNvSpPr>
          <p:nvPr>
            <p:ph idx="1"/>
          </p:nvPr>
        </p:nvSpPr>
        <p:spPr>
          <a:xfrm>
            <a:off x="838200" y="1203767"/>
            <a:ext cx="10515600" cy="4973196"/>
          </a:xfrm>
        </p:spPr>
        <p:txBody>
          <a:bodyPr>
            <a:normAutofit fontScale="62500" lnSpcReduction="20000"/>
          </a:bodyPr>
          <a:lstStyle/>
          <a:p>
            <a:pPr marL="0" indent="0">
              <a:buNone/>
            </a:pPr>
            <a:r>
              <a:rPr lang="en-IN" sz="2000" b="1" u="sng" dirty="0"/>
              <a:t>Proper Naming:</a:t>
            </a:r>
          </a:p>
          <a:p>
            <a:pPr>
              <a:buFont typeface="Wingdings" pitchFamily="2" charset="2"/>
              <a:buChar char="ü"/>
            </a:pPr>
            <a:r>
              <a:rPr lang="en-IN" sz="2600" dirty="0"/>
              <a:t>If you want to create a variable for counting, name it 'counter' instead of naming it 'c' or something like that.</a:t>
            </a:r>
          </a:p>
          <a:p>
            <a:pPr>
              <a:buFont typeface="Wingdings" pitchFamily="2" charset="2"/>
              <a:buChar char="ü"/>
            </a:pPr>
            <a:r>
              <a:rPr lang="en-IN" sz="2600" u="sng" dirty="0"/>
              <a:t>You should always avoid naming variables with a single character like 'a', 'b', 'c', etc</a:t>
            </a:r>
            <a:r>
              <a:rPr lang="en-IN" sz="2600" b="1" dirty="0"/>
              <a:t>.</a:t>
            </a:r>
          </a:p>
          <a:p>
            <a:pPr>
              <a:buFont typeface="Wingdings" pitchFamily="2" charset="2"/>
              <a:buChar char="ü"/>
            </a:pPr>
            <a:r>
              <a:rPr lang="en-IN" sz="2600" dirty="0"/>
              <a:t>In Java, we have to name </a:t>
            </a:r>
          </a:p>
          <a:p>
            <a:pPr>
              <a:buFont typeface="Wingdings" pitchFamily="2" charset="2"/>
              <a:buChar char="ü"/>
            </a:pPr>
            <a:r>
              <a:rPr lang="en-IN" sz="2600" dirty="0"/>
              <a:t>Variables</a:t>
            </a:r>
          </a:p>
          <a:p>
            <a:pPr>
              <a:buFont typeface="Wingdings" pitchFamily="2" charset="2"/>
              <a:buChar char="ü"/>
            </a:pPr>
            <a:r>
              <a:rPr lang="en-IN" sz="2600" dirty="0"/>
              <a:t>Classes</a:t>
            </a:r>
          </a:p>
          <a:p>
            <a:pPr>
              <a:buFont typeface="Wingdings" pitchFamily="2" charset="2"/>
              <a:buChar char="ü"/>
            </a:pPr>
            <a:r>
              <a:rPr lang="en-IN" sz="2600" dirty="0"/>
              <a:t> methods, hence, we should always give them a name that they can relate to.</a:t>
            </a:r>
          </a:p>
          <a:p>
            <a:pPr marL="0" indent="0">
              <a:buNone/>
            </a:pPr>
            <a:r>
              <a:rPr lang="en-IN" sz="2000" b="1" u="sng" dirty="0"/>
              <a:t>Source File Structure:</a:t>
            </a:r>
          </a:p>
          <a:p>
            <a:r>
              <a:rPr lang="en-IN" dirty="0"/>
              <a:t>Normally the elements placed in the source file are in the following order:</a:t>
            </a:r>
          </a:p>
          <a:p>
            <a:r>
              <a:rPr lang="en-IN" dirty="0"/>
              <a:t>Package statement</a:t>
            </a:r>
          </a:p>
          <a:p>
            <a:r>
              <a:rPr lang="en-IN" dirty="0"/>
              <a:t>Import statements </a:t>
            </a:r>
          </a:p>
          <a:p>
            <a:pPr lvl="1"/>
            <a:r>
              <a:rPr lang="en-IN" dirty="0"/>
              <a:t>All static imports</a:t>
            </a:r>
          </a:p>
          <a:p>
            <a:pPr lvl="1"/>
            <a:r>
              <a:rPr lang="en-IN" dirty="0"/>
              <a:t>All non-static imports</a:t>
            </a:r>
          </a:p>
          <a:p>
            <a:r>
              <a:rPr lang="en-IN" dirty="0"/>
              <a:t>Exactly one top-level class </a:t>
            </a:r>
          </a:p>
          <a:p>
            <a:pPr lvl="1"/>
            <a:r>
              <a:rPr lang="en-IN" dirty="0"/>
              <a:t>Class variables</a:t>
            </a:r>
          </a:p>
          <a:p>
            <a:pPr lvl="1"/>
            <a:r>
              <a:rPr lang="en-IN" dirty="0"/>
              <a:t>Instance variables</a:t>
            </a:r>
          </a:p>
          <a:p>
            <a:pPr lvl="1"/>
            <a:r>
              <a:rPr lang="en-IN" dirty="0"/>
              <a:t>Constructors</a:t>
            </a:r>
          </a:p>
          <a:p>
            <a:pPr lvl="1"/>
            <a:r>
              <a:rPr lang="en-IN" dirty="0"/>
              <a:t>Methods</a:t>
            </a:r>
          </a:p>
          <a:p>
            <a:pPr marL="0" indent="0">
              <a:buNone/>
            </a:pPr>
            <a:endParaRPr lang="en-US" sz="2000" dirty="0"/>
          </a:p>
        </p:txBody>
      </p:sp>
    </p:spTree>
    <p:extLst>
      <p:ext uri="{BB962C8B-B14F-4D97-AF65-F5344CB8AC3E}">
        <p14:creationId xmlns:p14="http://schemas.microsoft.com/office/powerpoint/2010/main" val="206146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5E35-5BF2-7420-ACF2-87C12B8404C1}"/>
              </a:ext>
            </a:extLst>
          </p:cNvPr>
          <p:cNvSpPr>
            <a:spLocks noGrp="1"/>
          </p:cNvSpPr>
          <p:nvPr>
            <p:ph type="title"/>
          </p:nvPr>
        </p:nvSpPr>
        <p:spPr/>
        <p:txBody>
          <a:bodyPr/>
          <a:lstStyle/>
          <a:p>
            <a:r>
              <a:rPr lang="en-IN" b="1" dirty="0"/>
              <a:t>Whitespaces and Indentation</a:t>
            </a:r>
            <a:br>
              <a:rPr lang="en-IN" b="1" dirty="0"/>
            </a:br>
            <a:endParaRPr lang="en-US" dirty="0"/>
          </a:p>
        </p:txBody>
      </p:sp>
      <p:sp>
        <p:nvSpPr>
          <p:cNvPr id="3" name="Content Placeholder 2">
            <a:extLst>
              <a:ext uri="{FF2B5EF4-FFF2-40B4-BE49-F238E27FC236}">
                <a16:creationId xmlns:a16="http://schemas.microsoft.com/office/drawing/2014/main" id="{1F8D71AD-61F8-52D3-E900-50F33044FD44}"/>
              </a:ext>
            </a:extLst>
          </p:cNvPr>
          <p:cNvSpPr>
            <a:spLocks noGrp="1"/>
          </p:cNvSpPr>
          <p:nvPr>
            <p:ph idx="1"/>
          </p:nvPr>
        </p:nvSpPr>
        <p:spPr/>
        <p:txBody>
          <a:bodyPr/>
          <a:lstStyle/>
          <a:p>
            <a:pPr marL="0" indent="0">
              <a:buNone/>
            </a:pPr>
            <a:r>
              <a:rPr lang="en-IN" dirty="0"/>
              <a:t>In this function, whitespaces and indentation are not taken care of.</a:t>
            </a:r>
          </a:p>
          <a:p>
            <a:pPr marL="0" indent="0">
              <a:buNone/>
            </a:pPr>
            <a:endParaRPr lang="en-US" dirty="0"/>
          </a:p>
          <a:p>
            <a:pPr marL="0" indent="0">
              <a:buNone/>
            </a:pPr>
            <a:endParaRPr lang="en-US" dirty="0"/>
          </a:p>
          <a:p>
            <a:pPr marL="0" indent="0">
              <a:buNone/>
            </a:pPr>
            <a:endParaRPr lang="en-US" dirty="0"/>
          </a:p>
          <a:p>
            <a:pPr marL="0" indent="0">
              <a:buNone/>
            </a:pPr>
            <a:r>
              <a:rPr lang="en-IN" dirty="0"/>
              <a:t>While in this function, whitespaces and indentation are properly taken cared.</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FB182D03-FCFB-AD00-581D-A89B194A2C30}"/>
              </a:ext>
            </a:extLst>
          </p:cNvPr>
          <p:cNvGraphicFramePr>
            <a:graphicFrameLocks noGrp="1"/>
          </p:cNvGraphicFramePr>
          <p:nvPr>
            <p:extLst>
              <p:ext uri="{D42A27DB-BD31-4B8C-83A1-F6EECF244321}">
                <p14:modId xmlns:p14="http://schemas.microsoft.com/office/powerpoint/2010/main" val="2477239989"/>
              </p:ext>
            </p:extLst>
          </p:nvPr>
        </p:nvGraphicFramePr>
        <p:xfrm>
          <a:off x="967130" y="2571616"/>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231070625"/>
                    </a:ext>
                  </a:extLst>
                </a:gridCol>
              </a:tblGrid>
              <a:tr h="970237">
                <a:tc>
                  <a:txBody>
                    <a:bodyPr/>
                    <a:lstStyle/>
                    <a:p>
                      <a:r>
                        <a:rPr lang="en-US" dirty="0"/>
                        <a:t>public int sum(int num1,int num2,int num3){</a:t>
                      </a:r>
                    </a:p>
                    <a:p>
                      <a:r>
                        <a:rPr lang="en-US" dirty="0"/>
                        <a:t>int sum=num1+num2+num3;</a:t>
                      </a:r>
                    </a:p>
                    <a:p>
                      <a:r>
                        <a:rPr lang="en-US" dirty="0"/>
                        <a:t>return sum;}</a:t>
                      </a:r>
                    </a:p>
                    <a:p>
                      <a:endParaRPr lang="en-US" dirty="0"/>
                    </a:p>
                  </a:txBody>
                  <a:tcPr/>
                </a:tc>
                <a:extLst>
                  <a:ext uri="{0D108BD9-81ED-4DB2-BD59-A6C34878D82A}">
                    <a16:rowId xmlns:a16="http://schemas.microsoft.com/office/drawing/2014/main" val="1333649777"/>
                  </a:ext>
                </a:extLst>
              </a:tr>
            </a:tbl>
          </a:graphicData>
        </a:graphic>
      </p:graphicFrame>
      <p:graphicFrame>
        <p:nvGraphicFramePr>
          <p:cNvPr id="5" name="Table 5">
            <a:extLst>
              <a:ext uri="{FF2B5EF4-FFF2-40B4-BE49-F238E27FC236}">
                <a16:creationId xmlns:a16="http://schemas.microsoft.com/office/drawing/2014/main" id="{3194D966-ED05-2EC3-5AC4-BDCD626272FC}"/>
              </a:ext>
            </a:extLst>
          </p:cNvPr>
          <p:cNvGraphicFramePr>
            <a:graphicFrameLocks noGrp="1"/>
          </p:cNvGraphicFramePr>
          <p:nvPr>
            <p:extLst>
              <p:ext uri="{D42A27DB-BD31-4B8C-83A1-F6EECF244321}">
                <p14:modId xmlns:p14="http://schemas.microsoft.com/office/powerpoint/2010/main" val="2081135692"/>
              </p:ext>
            </p:extLst>
          </p:nvPr>
        </p:nvGraphicFramePr>
        <p:xfrm>
          <a:off x="967130" y="4921275"/>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117348063"/>
                    </a:ext>
                  </a:extLst>
                </a:gridCol>
              </a:tblGrid>
              <a:tr h="1188719">
                <a:tc>
                  <a:txBody>
                    <a:bodyPr/>
                    <a:lstStyle/>
                    <a:p>
                      <a:r>
                        <a:rPr lang="en-IN" sz="1800" b="1" kern="1200" dirty="0">
                          <a:solidFill>
                            <a:schemeClr val="lt1"/>
                          </a:solidFill>
                          <a:effectLst/>
                          <a:latin typeface="+mn-lt"/>
                          <a:ea typeface="+mn-ea"/>
                          <a:cs typeface="+mn-cs"/>
                        </a:rPr>
                        <a:t>public int sum (int num1, int num2, int num3) </a:t>
                      </a:r>
                      <a:r>
                        <a:rPr lang="en-IN" dirty="0"/>
                        <a:t>{</a:t>
                      </a:r>
                    </a:p>
                    <a:p>
                      <a:r>
                        <a:rPr lang="en-IN" dirty="0"/>
                        <a:t>    </a:t>
                      </a:r>
                      <a:r>
                        <a:rPr lang="en-IN" sz="1800" b="1" kern="1200" dirty="0">
                          <a:solidFill>
                            <a:schemeClr val="lt1"/>
                          </a:solidFill>
                          <a:effectLst/>
                          <a:latin typeface="+mn-lt"/>
                          <a:ea typeface="+mn-ea"/>
                          <a:cs typeface="+mn-cs"/>
                        </a:rPr>
                        <a:t>int</a:t>
                      </a:r>
                      <a:r>
                        <a:rPr lang="en-IN" dirty="0"/>
                        <a:t> sum = num1 + num2 + num3; </a:t>
                      </a:r>
                    </a:p>
                    <a:p>
                      <a:r>
                        <a:rPr lang="en-IN" sz="1800" b="1" kern="1200" dirty="0">
                          <a:solidFill>
                            <a:schemeClr val="lt1"/>
                          </a:solidFill>
                          <a:effectLst/>
                          <a:latin typeface="+mn-lt"/>
                          <a:ea typeface="+mn-ea"/>
                          <a:cs typeface="+mn-cs"/>
                        </a:rPr>
                        <a:t>    return</a:t>
                      </a:r>
                      <a:r>
                        <a:rPr lang="en-IN" dirty="0"/>
                        <a:t> sum; </a:t>
                      </a:r>
                    </a:p>
                    <a:p>
                      <a:r>
                        <a:rPr lang="en-IN" dirty="0"/>
                        <a:t>}</a:t>
                      </a:r>
                      <a:endParaRPr lang="en-US" dirty="0"/>
                    </a:p>
                  </a:txBody>
                  <a:tcPr/>
                </a:tc>
                <a:extLst>
                  <a:ext uri="{0D108BD9-81ED-4DB2-BD59-A6C34878D82A}">
                    <a16:rowId xmlns:a16="http://schemas.microsoft.com/office/drawing/2014/main" val="1339747100"/>
                  </a:ext>
                </a:extLst>
              </a:tr>
            </a:tbl>
          </a:graphicData>
        </a:graphic>
      </p:graphicFrame>
    </p:spTree>
    <p:extLst>
      <p:ext uri="{BB962C8B-B14F-4D97-AF65-F5344CB8AC3E}">
        <p14:creationId xmlns:p14="http://schemas.microsoft.com/office/powerpoint/2010/main" val="66066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{17D5B7F3-F7BE-E244-B82D-0A19C43757F3}tf10001060_mac</Template>
  <TotalTime>2524</TotalTime>
  <Words>1897</Words>
  <Application>Microsoft Macintosh PowerPoint</Application>
  <PresentationFormat>Widescreen</PresentationFormat>
  <Paragraphs>185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Source Code Analysis tools &amp; Java clean code </vt:lpstr>
      <vt:lpstr>PowerPoint Presentation</vt:lpstr>
      <vt:lpstr>Eclipse compiler – Errors/warnings</vt:lpstr>
      <vt:lpstr>Approach – Clean code</vt:lpstr>
      <vt:lpstr>Characteristics of Clean Code </vt:lpstr>
      <vt:lpstr>How to write Clean Code in Java? </vt:lpstr>
      <vt:lpstr> Structure: </vt:lpstr>
      <vt:lpstr>Proper Naming – File Structure </vt:lpstr>
      <vt:lpstr>Whitespaces and Indentation </vt:lpstr>
      <vt:lpstr>Method Parameters </vt:lpstr>
      <vt:lpstr>Avoid Hardcoding </vt:lpstr>
      <vt:lpstr>Code Comments </vt:lpstr>
      <vt:lpstr>Logging </vt:lpstr>
      <vt:lpstr>SOLID</vt:lpstr>
      <vt:lpstr>DRY&amp;KISS</vt:lpstr>
      <vt:lpstr>FindBugs</vt:lpstr>
      <vt:lpstr>Reports Browsing </vt:lpstr>
      <vt:lpstr>Eclipse Configuration </vt:lpstr>
      <vt:lpstr>SonarQube</vt:lpstr>
      <vt:lpstr>Windows Installation</vt:lpstr>
      <vt:lpstr>MacOS Installation</vt:lpstr>
      <vt:lpstr>SonarQube - Dashboard</vt:lpstr>
      <vt:lpstr>SonarQube -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Analysis tools</dc:title>
  <dc:creator>Padmanabhan Gonesani</dc:creator>
  <cp:lastModifiedBy>Padmanabhan Gonesani</cp:lastModifiedBy>
  <cp:revision>53</cp:revision>
  <dcterms:created xsi:type="dcterms:W3CDTF">2022-08-24T15:40:51Z</dcterms:created>
  <dcterms:modified xsi:type="dcterms:W3CDTF">2022-08-26T10:41:37Z</dcterms:modified>
</cp:coreProperties>
</file>