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20"/>
  </p:notesMasterIdLst>
  <p:sldIdLst>
    <p:sldId id="256" r:id="rId2"/>
    <p:sldId id="258" r:id="rId3"/>
    <p:sldId id="262" r:id="rId4"/>
    <p:sldId id="259" r:id="rId5"/>
    <p:sldId id="270" r:id="rId6"/>
    <p:sldId id="284" r:id="rId7"/>
    <p:sldId id="285" r:id="rId8"/>
    <p:sldId id="282" r:id="rId9"/>
    <p:sldId id="276" r:id="rId10"/>
    <p:sldId id="269" r:id="rId11"/>
    <p:sldId id="264" r:id="rId12"/>
    <p:sldId id="283" r:id="rId13"/>
    <p:sldId id="281" r:id="rId14"/>
    <p:sldId id="257" r:id="rId15"/>
    <p:sldId id="280" r:id="rId16"/>
    <p:sldId id="277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EDC41-A65D-4E47-892A-0642EE4EAA28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FBD79-8A41-494A-B092-0CB773F50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7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FBD79-8A41-494A-B092-0CB773F50E4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7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97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06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3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88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45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8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65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1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F326-5A75-44AB-A5A3-146E0541AFC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FAE4-3E29-488F-937C-1AA3688AC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7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Sports Info Solutions</a:t>
            </a:r>
            <a:r>
              <a:rPr lang="en-IN" dirty="0" smtClean="0"/>
              <a:t> </a:t>
            </a:r>
            <a:r>
              <a:rPr lang="en-IN" dirty="0"/>
              <a:t>Analytics </a:t>
            </a:r>
            <a:r>
              <a:rPr lang="en-IN" dirty="0" smtClean="0"/>
              <a:t>Challenge 2021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Sachin Narayan</a:t>
            </a:r>
            <a:r>
              <a:rPr lang="en-IN" b="1" baseline="30000" dirty="0" smtClean="0"/>
              <a:t>1</a:t>
            </a:r>
            <a:r>
              <a:rPr lang="en-IN" b="1" dirty="0" smtClean="0"/>
              <a:t> </a:t>
            </a:r>
            <a:r>
              <a:rPr lang="en-IN" dirty="0" smtClean="0"/>
              <a:t>&amp;</a:t>
            </a:r>
            <a:r>
              <a:rPr lang="en-IN" b="1" dirty="0" smtClean="0"/>
              <a:t> Padmanabhan Ayyaswamy</a:t>
            </a:r>
            <a:r>
              <a:rPr lang="en-IN" b="1" baseline="30000" dirty="0" smtClean="0"/>
              <a:t>2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1 Florida State University, USA</a:t>
            </a:r>
          </a:p>
          <a:p>
            <a:r>
              <a:rPr lang="en-IN" dirty="0" smtClean="0"/>
              <a:t>2 Indian Institute of Technology Madras, India</a:t>
            </a:r>
          </a:p>
        </p:txBody>
      </p:sp>
    </p:spTree>
    <p:extLst>
      <p:ext uri="{BB962C8B-B14F-4D97-AF65-F5344CB8AC3E}">
        <p14:creationId xmlns:p14="http://schemas.microsoft.com/office/powerpoint/2010/main" val="3031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1850" y="2486819"/>
            <a:ext cx="10515600" cy="2852737"/>
          </a:xfrm>
        </p:spPr>
        <p:txBody>
          <a:bodyPr>
            <a:normAutofit/>
          </a:bodyPr>
          <a:lstStyle/>
          <a:p>
            <a:r>
              <a:rPr lang="en-IN" sz="5400" dirty="0" smtClean="0"/>
              <a:t>Popular Route Combos Vs Coverages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835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Assumptions </a:t>
            </a:r>
            <a:r>
              <a:rPr lang="en-US" dirty="0" smtClean="0"/>
              <a:t>&amp; Considerations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valid coverages schemes in the play were considered. Therefore, we removed all rows that had a “Null Coverage schemes” column, thereby eliminating most rush plays . </a:t>
            </a:r>
          </a:p>
          <a:p>
            <a:r>
              <a:rPr lang="en-US" dirty="0" smtClean="0"/>
              <a:t>Based on the previous route combination results, the data with No route combinations are removed.</a:t>
            </a:r>
          </a:p>
          <a:p>
            <a:r>
              <a:rPr lang="en-US" dirty="0" smtClean="0"/>
              <a:t>The main features of the data is the ‘</a:t>
            </a:r>
            <a:r>
              <a:rPr lang="en-US" dirty="0" smtClean="0"/>
              <a:t>Expected Points Added (EPA)’ </a:t>
            </a:r>
            <a:r>
              <a:rPr lang="en-US" dirty="0" smtClean="0"/>
              <a:t>and ‘</a:t>
            </a:r>
            <a:r>
              <a:rPr lang="en-US" dirty="0" err="1" smtClean="0"/>
              <a:t>Coveragescheme</a:t>
            </a:r>
            <a:r>
              <a:rPr lang="en-US" dirty="0" smtClean="0"/>
              <a:t>,’ which will be used for calculating the best route combinations for every coverage scheme. Hence, other redundant features are removed.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4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Mean EPA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 is sorted in sequential manner using the following features: 'frequency','</a:t>
            </a:r>
            <a:r>
              <a:rPr lang="en-IN" dirty="0" err="1" smtClean="0"/>
              <a:t>CoverageScheme</a:t>
            </a:r>
            <a:r>
              <a:rPr lang="en-IN" dirty="0" smtClean="0"/>
              <a:t>','EPA'. (</a:t>
            </a:r>
            <a:r>
              <a:rPr lang="en-IN" dirty="0" smtClean="0"/>
              <a:t>Frequency </a:t>
            </a:r>
            <a:r>
              <a:rPr lang="en-IN" dirty="0" smtClean="0"/>
              <a:t>denotes the number of route occurrences obtained from </a:t>
            </a:r>
            <a:r>
              <a:rPr lang="en-IN" dirty="0" smtClean="0"/>
              <a:t>previous problem </a:t>
            </a:r>
            <a:r>
              <a:rPr lang="en-IN" dirty="0" smtClean="0"/>
              <a:t>results).</a:t>
            </a:r>
          </a:p>
          <a:p>
            <a:r>
              <a:rPr lang="en-IN" dirty="0" smtClean="0"/>
              <a:t>This sorting helps in rearranging the data based on EPA for the every coverage scheme and popular route combinations in every play. </a:t>
            </a:r>
          </a:p>
          <a:p>
            <a:r>
              <a:rPr lang="en-IN" dirty="0" smtClean="0"/>
              <a:t>Now, the mean EPA is calculated for every coverage scheme in each route. The value of the EPA ranges from -8 to 8. Hence, the higher mean EPA would imply more success of that route combination against a particular coverage.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1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Best route combination for coverage schemes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83" y="1995525"/>
            <a:ext cx="5950784" cy="4127384"/>
          </a:xfrm>
        </p:spPr>
      </p:pic>
      <p:sp>
        <p:nvSpPr>
          <p:cNvPr id="7" name="TextBox 6"/>
          <p:cNvSpPr txBox="1"/>
          <p:nvPr/>
        </p:nvSpPr>
        <p:spPr>
          <a:xfrm>
            <a:off x="464234" y="2016693"/>
            <a:ext cx="5556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 smtClean="0"/>
              <a:t>The mean EPA is the metric that we are using to compute successful route.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 smtClean="0"/>
              <a:t>Higher the mean EPA, higher is the probability of success of a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 smtClean="0"/>
              <a:t>The highest mean EPA (high success rate) of the route combinations with respect to coverage schemes is shown in the Figure on right.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368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6819"/>
            <a:ext cx="10515600" cy="2852737"/>
          </a:xfrm>
        </p:spPr>
        <p:txBody>
          <a:bodyPr>
            <a:normAutofit/>
          </a:bodyPr>
          <a:lstStyle/>
          <a:p>
            <a:r>
              <a:rPr lang="en-IN" sz="6600" dirty="0" smtClean="0"/>
              <a:t>Results!!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6724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Q1: Popular route combinations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Based on our analysis, we determined that </a:t>
            </a:r>
            <a:r>
              <a:rPr lang="en-IN" dirty="0" smtClean="0"/>
              <a:t>the ten popular route combinations </a:t>
            </a:r>
            <a:r>
              <a:rPr lang="en-IN" dirty="0"/>
              <a:t>(per our </a:t>
            </a:r>
            <a:r>
              <a:rPr lang="en-IN" dirty="0" smtClean="0"/>
              <a:t>definition) of NFL 2020 season are </a:t>
            </a:r>
            <a:r>
              <a:rPr lang="en-IN" dirty="0"/>
              <a:t>as follows</a:t>
            </a:r>
            <a:r>
              <a:rPr lang="en-IN" dirty="0" smtClean="0"/>
              <a:t>: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54783"/>
              </p:ext>
            </p:extLst>
          </p:nvPr>
        </p:nvGraphicFramePr>
        <p:xfrm>
          <a:off x="2672686" y="2743200"/>
          <a:ext cx="6846628" cy="40533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3314"/>
                <a:gridCol w="3423314"/>
              </a:tblGrid>
              <a:tr h="39578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Route Combinations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Frequency in NFL 2020 season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114-221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150</a:t>
                      </a:r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114-111-221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135</a:t>
                      </a:r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284-114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76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74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50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74-71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35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114-111-221-233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27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114-111-221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26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18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284-114-114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18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54-21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17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Q2: Best popular route for each coverage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Based on our analysis, we determined that the </a:t>
            </a:r>
            <a:r>
              <a:rPr lang="en-IN" dirty="0" smtClean="0"/>
              <a:t>best popular route combinations </a:t>
            </a:r>
            <a:r>
              <a:rPr lang="en-IN" dirty="0"/>
              <a:t>(per our </a:t>
            </a:r>
            <a:r>
              <a:rPr lang="en-IN" dirty="0" smtClean="0"/>
              <a:t>definition) for each coverage </a:t>
            </a:r>
            <a:r>
              <a:rPr lang="en-IN" dirty="0"/>
              <a:t>are as follows</a:t>
            </a:r>
            <a:r>
              <a:rPr lang="en-IN" dirty="0" smtClean="0"/>
              <a:t>: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066368"/>
              </p:ext>
            </p:extLst>
          </p:nvPr>
        </p:nvGraphicFramePr>
        <p:xfrm>
          <a:off x="2672686" y="2743200"/>
          <a:ext cx="6846628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3314"/>
                <a:gridCol w="3423314"/>
              </a:tblGrid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Coverage</a:t>
                      </a:r>
                      <a:r>
                        <a:rPr lang="en-IN" sz="1800" baseline="0" dirty="0" smtClean="0"/>
                        <a:t> Scheme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Route combination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Cover 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284-114</a:t>
                      </a:r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Cover 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284-114-114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Cover 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111-111-221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Cover 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24-21-24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Cover 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114-111-221-233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Cover 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74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Man</a:t>
                      </a:r>
                      <a:r>
                        <a:rPr lang="en-IN" sz="1800" baseline="0" dirty="0" smtClean="0"/>
                        <a:t> </a:t>
                      </a:r>
                      <a:r>
                        <a:rPr lang="en-IN" sz="1800" dirty="0" smtClean="0"/>
                        <a:t>Cover 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202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Prevent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114-111-221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Screen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114-111-221</a:t>
                      </a:r>
                      <a:endParaRPr lang="en-IN" sz="1800" dirty="0"/>
                    </a:p>
                  </a:txBody>
                  <a:tcPr/>
                </a:tc>
              </a:tr>
              <a:tr h="33651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Tampa 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74-71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 &amp; 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It’s </a:t>
            </a:r>
            <a:r>
              <a:rPr lang="en-IN" dirty="0"/>
              <a:t>difficult to draw </a:t>
            </a:r>
            <a:r>
              <a:rPr lang="en-IN" dirty="0" smtClean="0"/>
              <a:t>novel </a:t>
            </a:r>
            <a:r>
              <a:rPr lang="en-IN" dirty="0"/>
              <a:t>conclusions from </a:t>
            </a:r>
            <a:r>
              <a:rPr lang="en-IN" dirty="0" smtClean="0"/>
              <a:t>a single season’s data to find the best route combinations for every coverage. </a:t>
            </a:r>
            <a:r>
              <a:rPr lang="en-IN" dirty="0"/>
              <a:t>In the future, </a:t>
            </a:r>
            <a:r>
              <a:rPr lang="en-IN" dirty="0" smtClean="0"/>
              <a:t>we will look </a:t>
            </a:r>
            <a:r>
              <a:rPr lang="en-IN" dirty="0"/>
              <a:t>into whether our conclusions </a:t>
            </a:r>
            <a:r>
              <a:rPr lang="en-IN" dirty="0" smtClean="0"/>
              <a:t>hold for the previous seasons.</a:t>
            </a:r>
          </a:p>
          <a:p>
            <a:r>
              <a:rPr lang="en-IN" dirty="0" smtClean="0"/>
              <a:t>Further, it would be amazing to observe our conclusions with the player coordinates data to determine more precise route combinations and also the popular ones among them.</a:t>
            </a:r>
          </a:p>
          <a:p>
            <a:r>
              <a:rPr lang="en-IN" dirty="0" smtClean="0"/>
              <a:t>We would like to look at our conclusions with our own version of EPA estimate (</a:t>
            </a:r>
            <a:r>
              <a:rPr lang="en-IN" dirty="0" smtClean="0"/>
              <a:t>requiring </a:t>
            </a:r>
            <a:r>
              <a:rPr lang="en-IN" dirty="0" smtClean="0"/>
              <a:t>more </a:t>
            </a:r>
            <a:r>
              <a:rPr lang="en-IN" dirty="0" smtClean="0"/>
              <a:t>in-depth game </a:t>
            </a:r>
            <a:r>
              <a:rPr lang="en-IN" dirty="0" smtClean="0"/>
              <a:t>data). </a:t>
            </a:r>
          </a:p>
        </p:txBody>
      </p:sp>
    </p:spTree>
    <p:extLst>
      <p:ext uri="{BB962C8B-B14F-4D97-AF65-F5344CB8AC3E}">
        <p14:creationId xmlns:p14="http://schemas.microsoft.com/office/powerpoint/2010/main" val="29525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24901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dirty="0" smtClean="0"/>
              <a:t>Thank you!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6959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are we going to answer??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route combinations were most popular in the NFL in 2020? </a:t>
            </a:r>
          </a:p>
          <a:p>
            <a:r>
              <a:rPr lang="en-US" dirty="0" smtClean="0"/>
              <a:t>Of these route combinations, which perform best against each coverage type?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2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486819"/>
            <a:ext cx="10515600" cy="2852737"/>
          </a:xfrm>
        </p:spPr>
        <p:txBody>
          <a:bodyPr>
            <a:normAutofit/>
          </a:bodyPr>
          <a:lstStyle/>
          <a:p>
            <a:r>
              <a:rPr lang="en-IN" dirty="0" smtClean="0"/>
              <a:t>Popular Route Combinations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4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43133-535F-4FF1-9568-C393FE05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Assumptions &amp;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DC495C-822C-4BAB-847B-56FDAF85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973"/>
          </a:xfrm>
        </p:spPr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dirty="0"/>
              <a:t>eligible receivers who were running a route in the play were considered for the route combination of that play. Therefore, we removed all rows that had a “Null Route” column, thereby eliminating </a:t>
            </a:r>
            <a:r>
              <a:rPr lang="en-US" dirty="0" smtClean="0"/>
              <a:t>most rush </a:t>
            </a:r>
            <a:r>
              <a:rPr lang="en-US" dirty="0"/>
              <a:t>plays . </a:t>
            </a:r>
          </a:p>
          <a:p>
            <a:r>
              <a:rPr lang="en-US" dirty="0"/>
              <a:t>The </a:t>
            </a:r>
            <a:r>
              <a:rPr lang="en-US" dirty="0" smtClean="0"/>
              <a:t>“OnFieldPosition” </a:t>
            </a:r>
            <a:r>
              <a:rPr lang="en-US" dirty="0"/>
              <a:t>was the </a:t>
            </a:r>
            <a:r>
              <a:rPr lang="en-US" dirty="0" smtClean="0"/>
              <a:t>feature </a:t>
            </a:r>
            <a:r>
              <a:rPr lang="en-US" dirty="0"/>
              <a:t>that was considered for the route combination instead of the </a:t>
            </a:r>
            <a:r>
              <a:rPr lang="en-US" dirty="0" smtClean="0"/>
              <a:t>“RosterPosition” </a:t>
            </a:r>
            <a:r>
              <a:rPr lang="en-US" dirty="0"/>
              <a:t>because players with a certain roster position could play on the field in a different position. </a:t>
            </a:r>
          </a:p>
          <a:p>
            <a:pPr lvl="1"/>
            <a:r>
              <a:rPr lang="en-US" dirty="0"/>
              <a:t>For ex. Randall Cobb and Sammy Watkins who are Wide Receivers on the roster, played as Tight Ends during certain plays in the Chiefs x Texans game on GW1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Position and route encoding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656713"/>
              </p:ext>
            </p:extLst>
          </p:nvPr>
        </p:nvGraphicFramePr>
        <p:xfrm>
          <a:off x="7683688" y="4256467"/>
          <a:ext cx="39169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54"/>
                <a:gridCol w="1958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Player</a:t>
                      </a:r>
                      <a:r>
                        <a:rPr lang="en-IN" baseline="0" dirty="0" smtClean="0"/>
                        <a:t> position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Encoded</a:t>
                      </a:r>
                      <a:r>
                        <a:rPr lang="en-IN" baseline="0" dirty="0" smtClean="0"/>
                        <a:t> value (p)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SWR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QB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27907"/>
              </p:ext>
            </p:extLst>
          </p:nvPr>
        </p:nvGraphicFramePr>
        <p:xfrm>
          <a:off x="7683688" y="1690688"/>
          <a:ext cx="39169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54"/>
                <a:gridCol w="1958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Route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Encoded Value (r)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Blocking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Screen - Bubble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Run Fake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Screen - Quick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Slant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90688"/>
            <a:ext cx="6598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The “</a:t>
            </a:r>
            <a:r>
              <a:rPr lang="en-IN" sz="2800" b="1" dirty="0" err="1" smtClean="0"/>
              <a:t>OnFieldPosition</a:t>
            </a:r>
            <a:r>
              <a:rPr lang="en-IN" sz="2800" dirty="0" smtClean="0"/>
              <a:t>” and the “</a:t>
            </a:r>
            <a:r>
              <a:rPr lang="en-IN" sz="2800" b="1" dirty="0" smtClean="0"/>
              <a:t>Route</a:t>
            </a:r>
            <a:r>
              <a:rPr lang="en-IN" sz="2800" dirty="0" smtClean="0"/>
              <a:t>” categorical variables from the data are converted to numerical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The encoded values of all the “</a:t>
            </a:r>
            <a:r>
              <a:rPr lang="en-IN" sz="2800" b="1" dirty="0" err="1" smtClean="0"/>
              <a:t>OnFieldPosition</a:t>
            </a:r>
            <a:r>
              <a:rPr lang="en-IN" sz="2800" dirty="0" smtClean="0"/>
              <a:t>” and few of the “</a:t>
            </a:r>
            <a:r>
              <a:rPr lang="en-IN" sz="2800" b="1" dirty="0" smtClean="0"/>
              <a:t>Route</a:t>
            </a:r>
            <a:r>
              <a:rPr lang="en-IN" sz="2800" dirty="0" smtClean="0"/>
              <a:t>” (due to space constrain) variables are shown in the tables on the right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The encoding is intentionally initialized from 1 instead of 0 for easier implementation of route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0409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Encoded Route-Position feature (</a:t>
            </a:r>
            <a:r>
              <a:rPr lang="en-IN" dirty="0" err="1" smtClean="0"/>
              <a:t>rp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r>
              <a:rPr lang="en-IN" sz="2600" dirty="0" smtClean="0"/>
              <a:t>The data is sorted in sequential manner using the following features: '</a:t>
            </a:r>
            <a:r>
              <a:rPr lang="en-IN" sz="2600" dirty="0" err="1" smtClean="0"/>
              <a:t>GameID</a:t>
            </a:r>
            <a:r>
              <a:rPr lang="en-IN" sz="2600" dirty="0" smtClean="0"/>
              <a:t>','</a:t>
            </a:r>
            <a:r>
              <a:rPr lang="en-IN" sz="2600" dirty="0" err="1" smtClean="0"/>
              <a:t>EventID</a:t>
            </a:r>
            <a:r>
              <a:rPr lang="en-IN" sz="2600" dirty="0" smtClean="0"/>
              <a:t>','</a:t>
            </a:r>
            <a:r>
              <a:rPr lang="en-IN" sz="2600" dirty="0" err="1" smtClean="0"/>
              <a:t>SideOfCenter</a:t>
            </a:r>
            <a:r>
              <a:rPr lang="en-IN" sz="2600" dirty="0" smtClean="0"/>
              <a:t>','</a:t>
            </a:r>
            <a:r>
              <a:rPr lang="en-IN" sz="2600" dirty="0" err="1" smtClean="0"/>
              <a:t>Order_OutsideToInside</a:t>
            </a:r>
            <a:r>
              <a:rPr lang="en-IN" sz="2600" dirty="0" smtClean="0"/>
              <a:t>.‘ This sorting helps in rearranging the data based </a:t>
            </a:r>
            <a:r>
              <a:rPr lang="en-IN" sz="2600" dirty="0" smtClean="0"/>
              <a:t>on the </a:t>
            </a:r>
            <a:r>
              <a:rPr lang="en-IN" sz="2600" dirty="0" smtClean="0"/>
              <a:t>player on-field position for every play in every game. </a:t>
            </a:r>
          </a:p>
          <a:p>
            <a:r>
              <a:rPr lang="en-IN" sz="2600" dirty="0" smtClean="0"/>
              <a:t>The encoded Route and </a:t>
            </a:r>
            <a:r>
              <a:rPr lang="en-IN" sz="2600" dirty="0" err="1" smtClean="0"/>
              <a:t>OnFieldPosition</a:t>
            </a:r>
            <a:r>
              <a:rPr lang="en-IN" sz="2600" dirty="0" smtClean="0"/>
              <a:t> variable are converted to string type and concatenated </a:t>
            </a:r>
            <a:r>
              <a:rPr lang="en-IN" sz="2600" dirty="0" smtClean="0"/>
              <a:t>to form</a:t>
            </a:r>
            <a:r>
              <a:rPr lang="en-IN" sz="2600" dirty="0" smtClean="0"/>
              <a:t> a new feature </a:t>
            </a:r>
            <a:r>
              <a:rPr lang="en-IN" sz="2600" dirty="0" smtClean="0"/>
              <a:t>(‘</a:t>
            </a:r>
            <a:r>
              <a:rPr lang="en-IN" sz="2600" dirty="0" err="1" smtClean="0"/>
              <a:t>rp</a:t>
            </a:r>
            <a:r>
              <a:rPr lang="en-IN" sz="2600" dirty="0" smtClean="0"/>
              <a:t>’) for establishing the route combination.</a:t>
            </a:r>
          </a:p>
          <a:p>
            <a:endParaRPr lang="en-IN" sz="2600" dirty="0" smtClean="0"/>
          </a:p>
          <a:p>
            <a:pPr marL="0" indent="0">
              <a:buNone/>
            </a:pPr>
            <a:endParaRPr lang="en-IN" sz="2600" dirty="0" smtClean="0"/>
          </a:p>
          <a:p>
            <a:r>
              <a:rPr lang="en-IN" sz="2600" dirty="0" smtClean="0"/>
              <a:t>The maximum </a:t>
            </a:r>
            <a:r>
              <a:rPr lang="en-IN" sz="2600" dirty="0" smtClean="0"/>
              <a:t>value of the </a:t>
            </a:r>
            <a:r>
              <a:rPr lang="en-IN" sz="2600" dirty="0" smtClean="0"/>
              <a:t>encoded on-field positions </a:t>
            </a:r>
            <a:r>
              <a:rPr lang="en-IN" sz="2600" dirty="0" smtClean="0"/>
              <a:t>is </a:t>
            </a:r>
            <a:r>
              <a:rPr lang="en-IN" sz="2600" dirty="0" smtClean="0"/>
              <a:t>5. Hence, </a:t>
            </a:r>
            <a:r>
              <a:rPr lang="en-IN" sz="2600" dirty="0" smtClean="0"/>
              <a:t>the on-field position </a:t>
            </a:r>
            <a:r>
              <a:rPr lang="en-IN" sz="2600" dirty="0" smtClean="0"/>
              <a:t>feature is added after </a:t>
            </a:r>
            <a:r>
              <a:rPr lang="en-IN" sz="2600" dirty="0" smtClean="0"/>
              <a:t>Route (</a:t>
            </a:r>
            <a:r>
              <a:rPr lang="en-IN" sz="2600" dirty="0" err="1" smtClean="0"/>
              <a:t>r+p</a:t>
            </a:r>
            <a:r>
              <a:rPr lang="en-IN" sz="2600" dirty="0" smtClean="0"/>
              <a:t>) </a:t>
            </a:r>
            <a:r>
              <a:rPr lang="en-IN" sz="2600" dirty="0" smtClean="0"/>
              <a:t>while </a:t>
            </a:r>
            <a:r>
              <a:rPr lang="en-IN" sz="2600" dirty="0" smtClean="0"/>
              <a:t>concatenating them </a:t>
            </a:r>
            <a:r>
              <a:rPr lang="en-IN" sz="2600" dirty="0" smtClean="0"/>
              <a:t>to avoid mismatch in decoding the route combination.</a:t>
            </a:r>
          </a:p>
          <a:p>
            <a:endParaRPr lang="en-IN" sz="2600" dirty="0" smtClean="0"/>
          </a:p>
          <a:p>
            <a:endParaRPr lang="en-IN" sz="2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33533"/>
              </p:ext>
            </p:extLst>
          </p:nvPr>
        </p:nvGraphicFramePr>
        <p:xfrm>
          <a:off x="4230812" y="4217158"/>
          <a:ext cx="6537277" cy="124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52"/>
                <a:gridCol w="2119952"/>
                <a:gridCol w="2297373"/>
              </a:tblGrid>
              <a:tr h="4083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Route (r)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OnField</a:t>
                      </a:r>
                      <a:r>
                        <a:rPr lang="en-IN" baseline="0" dirty="0" smtClean="0"/>
                        <a:t> position (p)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rp</a:t>
                      </a:r>
                      <a:r>
                        <a:rPr lang="en-IN" dirty="0" smtClean="0"/>
                        <a:t>  (</a:t>
                      </a:r>
                      <a:r>
                        <a:rPr lang="en-IN" dirty="0" err="1" smtClean="0"/>
                        <a:t>Route+position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4160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223</a:t>
                      </a:r>
                      <a:endParaRPr lang="en-IN" dirty="0"/>
                    </a:p>
                  </a:txBody>
                  <a:tcPr/>
                </a:tc>
              </a:tr>
              <a:tr h="4160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Route Combination per play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80769" cy="4351338"/>
          </a:xfrm>
        </p:spPr>
        <p:txBody>
          <a:bodyPr>
            <a:normAutofit/>
          </a:bodyPr>
          <a:lstStyle/>
          <a:p>
            <a:r>
              <a:rPr lang="en-IN" sz="2600" dirty="0" smtClean="0"/>
              <a:t>The sorted data has unequal length of on-field positions per play (both in terms of number of players and positions). </a:t>
            </a:r>
          </a:p>
          <a:p>
            <a:r>
              <a:rPr lang="en-IN" sz="2600" dirty="0" smtClean="0"/>
              <a:t>Hence, we came up with an idea to extract the list of number of positions per play. </a:t>
            </a:r>
          </a:p>
          <a:p>
            <a:r>
              <a:rPr lang="en-IN" sz="2600" dirty="0" smtClean="0"/>
              <a:t>Based on the above list, we create a new </a:t>
            </a:r>
            <a:r>
              <a:rPr lang="en-IN" sz="2600" dirty="0" err="1"/>
              <a:t>D</a:t>
            </a:r>
            <a:r>
              <a:rPr lang="en-IN" sz="2600" dirty="0" err="1" smtClean="0"/>
              <a:t>ataframe</a:t>
            </a:r>
            <a:r>
              <a:rPr lang="en-IN" sz="2600" dirty="0" smtClean="0"/>
              <a:t> with the list consisting of all the routes in that particular play for every play </a:t>
            </a:r>
            <a:r>
              <a:rPr lang="en-IN" sz="2600" dirty="0" smtClean="0"/>
              <a:t>in all the</a:t>
            </a:r>
            <a:r>
              <a:rPr lang="en-IN" sz="2600" dirty="0" smtClean="0"/>
              <a:t> games. </a:t>
            </a:r>
            <a:endParaRPr lang="en-IN" sz="2600" dirty="0" smtClean="0"/>
          </a:p>
          <a:p>
            <a:r>
              <a:rPr lang="en-IN" sz="2600" dirty="0" smtClean="0"/>
              <a:t>Now, </a:t>
            </a:r>
            <a:r>
              <a:rPr lang="en-IN" sz="2600" dirty="0" smtClean="0"/>
              <a:t>every </a:t>
            </a:r>
            <a:r>
              <a:rPr lang="en-IN" sz="2600" dirty="0" smtClean="0"/>
              <a:t>element </a:t>
            </a:r>
            <a:r>
              <a:rPr lang="en-IN" sz="2600" dirty="0"/>
              <a:t>(</a:t>
            </a:r>
            <a:r>
              <a:rPr lang="en-IN" sz="2600" dirty="0" err="1"/>
              <a:t>rp</a:t>
            </a:r>
            <a:r>
              <a:rPr lang="en-IN" sz="2600" dirty="0"/>
              <a:t>) </a:t>
            </a:r>
            <a:r>
              <a:rPr lang="en-IN" sz="2600" dirty="0" smtClean="0"/>
              <a:t>in </a:t>
            </a:r>
            <a:r>
              <a:rPr lang="en-IN" sz="2600" dirty="0" smtClean="0"/>
              <a:t>that </a:t>
            </a:r>
            <a:r>
              <a:rPr lang="en-IN" sz="2600" dirty="0" smtClean="0"/>
              <a:t>list of a play is concatenated with ‘- (hyphen)’ delimiter.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04680"/>
              </p:ext>
            </p:extLst>
          </p:nvPr>
        </p:nvGraphicFramePr>
        <p:xfrm>
          <a:off x="3043452" y="4802800"/>
          <a:ext cx="88164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108"/>
                <a:gridCol w="2146848"/>
                <a:gridCol w="2852782"/>
                <a:gridCol w="2200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Route (r)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OnField</a:t>
                      </a:r>
                      <a:r>
                        <a:rPr lang="en-IN" sz="1800" baseline="0" dirty="0" smtClean="0"/>
                        <a:t> position (p)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 Encoded</a:t>
                      </a:r>
                      <a:r>
                        <a:rPr lang="en-IN" sz="1800" baseline="0" dirty="0" smtClean="0"/>
                        <a:t> route position (</a:t>
                      </a:r>
                      <a:r>
                        <a:rPr lang="en-IN" sz="1800" baseline="0" dirty="0" err="1" smtClean="0"/>
                        <a:t>rp</a:t>
                      </a:r>
                      <a:r>
                        <a:rPr lang="en-IN" sz="1800" baseline="0" dirty="0" smtClean="0"/>
                        <a:t>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Route</a:t>
                      </a:r>
                      <a:r>
                        <a:rPr lang="en-IN" sz="1800" baseline="0" dirty="0" smtClean="0"/>
                        <a:t> Combination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114</a:t>
                      </a:r>
                      <a:endParaRPr lang="en-IN" sz="1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IN" sz="1800" dirty="0" smtClean="0"/>
                    </a:p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1800" dirty="0" smtClean="0"/>
                        <a:t>114-111-221-233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111</a:t>
                      </a:r>
                      <a:endParaRPr lang="en-IN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221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233</a:t>
                      </a:r>
                      <a:endParaRPr lang="en-IN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Decoding route combinations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084642"/>
              </p:ext>
            </p:extLst>
          </p:nvPr>
        </p:nvGraphicFramePr>
        <p:xfrm>
          <a:off x="4626591" y="1758928"/>
          <a:ext cx="7056807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5000"/>
                <a:gridCol w="2392933"/>
                <a:gridCol w="2448874"/>
              </a:tblGrid>
              <a:tr h="356476"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Route Combination</a:t>
                      </a:r>
                      <a:r>
                        <a:rPr lang="en-IN" sz="1800" baseline="0" dirty="0" smtClean="0"/>
                        <a:t> - </a:t>
                      </a:r>
                      <a:r>
                        <a:rPr lang="en-IN" sz="1800" dirty="0" smtClean="0"/>
                        <a:t>121-132-24-74-173 (</a:t>
                      </a:r>
                      <a:r>
                        <a:rPr lang="en-IN" sz="1800" dirty="0" err="1" smtClean="0"/>
                        <a:t>GameID</a:t>
                      </a:r>
                      <a:r>
                        <a:rPr lang="en-IN" sz="1800" dirty="0" smtClean="0"/>
                        <a:t>: 2843, </a:t>
                      </a:r>
                      <a:r>
                        <a:rPr lang="en-IN" sz="1800" dirty="0" err="1" smtClean="0"/>
                        <a:t>EventID</a:t>
                      </a:r>
                      <a:r>
                        <a:rPr lang="en-IN" sz="1800" dirty="0" smtClean="0"/>
                        <a:t>: 345)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 smtClean="0"/>
                        <a:t>rp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Decoded</a:t>
                      </a:r>
                      <a:r>
                        <a:rPr lang="en-IN" sz="1800" b="1" baseline="0" dirty="0" smtClean="0"/>
                        <a:t> Route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Decoded</a:t>
                      </a:r>
                      <a:r>
                        <a:rPr lang="en-IN" sz="1800" b="1" baseline="0" dirty="0" smtClean="0"/>
                        <a:t> Position</a:t>
                      </a:r>
                      <a:endParaRPr lang="en-IN" sz="1800" b="1" dirty="0"/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Swing - Right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SWR (1)</a:t>
                      </a:r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132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Corner </a:t>
                      </a:r>
                      <a:r>
                        <a:rPr lang="en-IN" sz="1800" baseline="0" dirty="0" smtClean="0"/>
                        <a:t>(13)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 (2)</a:t>
                      </a:r>
                      <a:endParaRPr lang="en-IN" dirty="0"/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Curl (2)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WR (4)</a:t>
                      </a:r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74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Slant (7)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WR (4)</a:t>
                      </a:r>
                      <a:endParaRPr lang="en-IN" sz="1800" dirty="0"/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173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Flat - Left (17)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B (3)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086996"/>
              </p:ext>
            </p:extLst>
          </p:nvPr>
        </p:nvGraphicFramePr>
        <p:xfrm>
          <a:off x="4626591" y="4627232"/>
          <a:ext cx="7056807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5000"/>
                <a:gridCol w="2392933"/>
                <a:gridCol w="2448874"/>
              </a:tblGrid>
              <a:tr h="2859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Route Combination</a:t>
                      </a:r>
                      <a:r>
                        <a:rPr lang="en-IN" sz="1800" baseline="0" dirty="0" smtClean="0"/>
                        <a:t> - </a:t>
                      </a:r>
                      <a:r>
                        <a:rPr lang="en-IN" dirty="0" smtClean="0"/>
                        <a:t>132-93-305</a:t>
                      </a:r>
                      <a:r>
                        <a:rPr lang="en-IN" sz="1800" dirty="0" smtClean="0"/>
                        <a:t> (</a:t>
                      </a:r>
                      <a:r>
                        <a:rPr lang="en-IN" sz="1800" dirty="0" err="1" smtClean="0"/>
                        <a:t>GameID</a:t>
                      </a:r>
                      <a:r>
                        <a:rPr lang="en-IN" sz="1800" dirty="0" smtClean="0"/>
                        <a:t>: 2911	, </a:t>
                      </a:r>
                      <a:r>
                        <a:rPr lang="en-IN" sz="1800" dirty="0" err="1" smtClean="0"/>
                        <a:t>EventID</a:t>
                      </a:r>
                      <a:r>
                        <a:rPr lang="en-IN" sz="1800" dirty="0" smtClean="0"/>
                        <a:t>: 305)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 smtClean="0"/>
                        <a:t>rp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Decoded</a:t>
                      </a:r>
                      <a:r>
                        <a:rPr lang="en-IN" sz="1800" b="1" baseline="0" dirty="0" smtClean="0"/>
                        <a:t> Route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Decoded</a:t>
                      </a:r>
                      <a:r>
                        <a:rPr lang="en-IN" sz="1800" b="1" baseline="0" dirty="0" smtClean="0"/>
                        <a:t> Position</a:t>
                      </a:r>
                      <a:endParaRPr lang="en-IN" sz="1800" b="1" dirty="0"/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132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Corner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TE (2)</a:t>
                      </a:r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93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Swing - Left </a:t>
                      </a:r>
                      <a:r>
                        <a:rPr lang="en-IN" sz="1800" baseline="0" dirty="0" smtClean="0"/>
                        <a:t>(9)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 (3)</a:t>
                      </a:r>
                      <a:endParaRPr lang="en-IN" dirty="0"/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305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Wheel (30)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QB (5)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5244" y="1951630"/>
            <a:ext cx="3788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Based on the encoding methods explained in the previous slides, decoding can be performed for a given encoded route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Examples of decoding for a route combination of a play with </a:t>
            </a:r>
            <a:r>
              <a:rPr lang="en-IN" sz="2400" dirty="0" err="1" smtClean="0"/>
              <a:t>GameID</a:t>
            </a:r>
            <a:r>
              <a:rPr lang="en-IN" sz="2400" dirty="0" smtClean="0"/>
              <a:t> and </a:t>
            </a:r>
            <a:r>
              <a:rPr lang="en-IN" sz="2400" dirty="0" err="1" smtClean="0"/>
              <a:t>EvenID</a:t>
            </a:r>
            <a:r>
              <a:rPr lang="en-IN" sz="2400" dirty="0" smtClean="0"/>
              <a:t> is shown in the tables on the right.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173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Popular route combinations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38" y="1283278"/>
            <a:ext cx="5209336" cy="3910590"/>
          </a:xfrm>
        </p:spPr>
      </p:pic>
      <p:sp>
        <p:nvSpPr>
          <p:cNvPr id="7" name="TextBox 6"/>
          <p:cNvSpPr txBox="1"/>
          <p:nvPr/>
        </p:nvSpPr>
        <p:spPr>
          <a:xfrm>
            <a:off x="109736" y="1566312"/>
            <a:ext cx="614094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 smtClean="0"/>
              <a:t>The encoded route combination of every play in the NFL 2020 season is converted to string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 smtClean="0"/>
              <a:t>This string data is plotted as frequency (number of occurrence) for the entire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 smtClean="0"/>
              <a:t>The bar plot of top ten most used route combined is shown in the Figure on the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 smtClean="0"/>
              <a:t>It is observed that “114-221” is the most popular route with 150 occurrence. The decoding of </a:t>
            </a:r>
            <a:r>
              <a:rPr lang="en-IN" sz="2600" dirty="0"/>
              <a:t>the “114-221” </a:t>
            </a:r>
            <a:r>
              <a:rPr lang="en-IN" sz="2600" dirty="0" smtClean="0"/>
              <a:t>route is shown in </a:t>
            </a:r>
            <a:r>
              <a:rPr lang="en-IN" sz="2600" dirty="0" smtClean="0"/>
              <a:t>the </a:t>
            </a:r>
            <a:r>
              <a:rPr lang="en-IN" sz="2600" dirty="0" smtClean="0"/>
              <a:t>table: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068966"/>
              </p:ext>
            </p:extLst>
          </p:nvPr>
        </p:nvGraphicFramePr>
        <p:xfrm>
          <a:off x="6137291" y="5207516"/>
          <a:ext cx="5941328" cy="14242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9068"/>
                <a:gridCol w="2073229"/>
                <a:gridCol w="1949031"/>
              </a:tblGrid>
              <a:tr h="2859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Route Combination</a:t>
                      </a:r>
                      <a:r>
                        <a:rPr lang="en-IN" sz="1600" baseline="0" dirty="0" smtClean="0"/>
                        <a:t> – </a:t>
                      </a:r>
                      <a:r>
                        <a:rPr lang="en-IN" sz="1600" dirty="0" smtClean="0"/>
                        <a:t>114-221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/>
                        <a:t>rp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Decoded</a:t>
                      </a:r>
                      <a:r>
                        <a:rPr lang="en-IN" sz="1600" b="1" baseline="0" dirty="0" smtClean="0"/>
                        <a:t> Route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Decoded</a:t>
                      </a:r>
                      <a:r>
                        <a:rPr lang="en-IN" sz="1600" b="1" baseline="0" dirty="0" smtClean="0"/>
                        <a:t> Position</a:t>
                      </a:r>
                      <a:endParaRPr lang="en-IN" sz="1600" b="1" dirty="0"/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114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Blocking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WR (4)</a:t>
                      </a:r>
                    </a:p>
                  </a:txBody>
                  <a:tcPr/>
                </a:tc>
              </a:tr>
              <a:tr h="36297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Screen – Bubble </a:t>
                      </a:r>
                      <a:r>
                        <a:rPr lang="en-IN" sz="1600" baseline="0" dirty="0" smtClean="0"/>
                        <a:t>(22)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SWR (1)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1305</Words>
  <Application>Microsoft Office PowerPoint</Application>
  <PresentationFormat>Widescreen</PresentationFormat>
  <Paragraphs>197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Sports Info Solutions Analytics Challenge 2021</vt:lpstr>
      <vt:lpstr>What are we going to answer??</vt:lpstr>
      <vt:lpstr>Popular Route Combinations</vt:lpstr>
      <vt:lpstr>Assumptions &amp; Considerations</vt:lpstr>
      <vt:lpstr>Position and route encoding</vt:lpstr>
      <vt:lpstr>Encoded Route-Position feature (rp)</vt:lpstr>
      <vt:lpstr>Route Combination per play definition</vt:lpstr>
      <vt:lpstr>Decoding route combinations</vt:lpstr>
      <vt:lpstr>Popular route combinations</vt:lpstr>
      <vt:lpstr>Popular Route Combos Vs Coverages</vt:lpstr>
      <vt:lpstr>Assumptions &amp; Considerations</vt:lpstr>
      <vt:lpstr>Mean EPA metric</vt:lpstr>
      <vt:lpstr>Best route combination for coverage schemes</vt:lpstr>
      <vt:lpstr>Results!!</vt:lpstr>
      <vt:lpstr>Q1: Popular route combinations</vt:lpstr>
      <vt:lpstr>Q2: Best popular route for each coverage</vt:lpstr>
      <vt:lpstr>Limitations &amp; Future scope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Info Solutions Analytics Challenge 2021</dc:title>
  <dc:creator>padmanabhan ayyaswamy</dc:creator>
  <cp:lastModifiedBy>padmanabhan ayyaswamy</cp:lastModifiedBy>
  <cp:revision>205</cp:revision>
  <dcterms:created xsi:type="dcterms:W3CDTF">2021-07-25T13:54:41Z</dcterms:created>
  <dcterms:modified xsi:type="dcterms:W3CDTF">2021-07-26T03:30:45Z</dcterms:modified>
</cp:coreProperties>
</file>