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3" r:id="rId3"/>
    <p:sldId id="392" r:id="rId4"/>
    <p:sldId id="391" r:id="rId5"/>
    <p:sldId id="386" r:id="rId6"/>
    <p:sldId id="390" r:id="rId7"/>
    <p:sldId id="383" r:id="rId8"/>
    <p:sldId id="387" r:id="rId9"/>
  </p:sldIdLst>
  <p:sldSz cx="9144000" cy="6858000" type="letter"/>
  <p:notesSz cx="6669088" cy="100504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C0128"/>
    <a:srgbClr val="6E0043"/>
    <a:srgbClr val="A3F25F"/>
    <a:srgbClr val="FFFF99"/>
    <a:srgbClr val="CBCBCB"/>
    <a:srgbClr val="D60093"/>
    <a:srgbClr val="99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1" autoAdjust="0"/>
    <p:restoredTop sz="92703" autoAdjust="0"/>
  </p:normalViewPr>
  <p:slideViewPr>
    <p:cSldViewPr>
      <p:cViewPr varScale="1">
        <p:scale>
          <a:sx n="68" d="100"/>
          <a:sy n="68" d="100"/>
        </p:scale>
        <p:origin x="4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79348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579348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5676E0E-DD54-4C45-B02C-C33263E42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967368" y="9577712"/>
            <a:ext cx="73898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GB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BF447065-002F-4500-BE95-8109130BEED8}" type="slidenum">
              <a:rPr lang="en-GB">
                <a:solidFill>
                  <a:schemeClr val="tx1"/>
                </a:solidFill>
                <a:latin typeface="Book Antiqua" pitchFamily="18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GB">
              <a:solidFill>
                <a:schemeClr val="tx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8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9348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579348"/>
            <a:ext cx="2889938" cy="47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70A30F-5545-49D3-BF9D-BFF742E88C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78223"/>
            <a:ext cx="4890665" cy="423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Body Text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67368" y="9577712"/>
            <a:ext cx="73898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GB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DCCD3583-5EB2-4622-8B15-00F79FEE91D4}" type="slidenum">
              <a:rPr lang="en-GB">
                <a:solidFill>
                  <a:schemeClr val="tx1"/>
                </a:solidFill>
                <a:latin typeface="Book Antiqua" pitchFamily="18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GB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152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1075" y="873125"/>
            <a:ext cx="4706938" cy="353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5240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6424F-90C9-46B0-95C5-F5BABCBFD3F6}" type="slidenum">
              <a:rPr lang="en-GB"/>
              <a:pPr/>
              <a:t>1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7306C-C409-43BD-B58C-E1D16620BC39}" type="slidenum">
              <a:rPr lang="en-GB"/>
              <a:pPr/>
              <a:t>2</a:t>
            </a:fld>
            <a:endParaRPr lang="en-GB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877888"/>
            <a:ext cx="4689475" cy="35179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124" y="4774952"/>
            <a:ext cx="4896840" cy="4233496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7306C-C409-43BD-B58C-E1D16620BC39}" type="slidenum">
              <a:rPr lang="en-GB"/>
              <a:pPr/>
              <a:t>3</a:t>
            </a:fld>
            <a:endParaRPr lang="en-GB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877888"/>
            <a:ext cx="4689475" cy="35179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124" y="4774952"/>
            <a:ext cx="4896840" cy="4233496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7306C-C409-43BD-B58C-E1D16620BC39}" type="slidenum">
              <a:rPr lang="en-GB"/>
              <a:pPr/>
              <a:t>4</a:t>
            </a:fld>
            <a:endParaRPr lang="en-GB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877888"/>
            <a:ext cx="4689475" cy="35179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124" y="4774952"/>
            <a:ext cx="4896840" cy="4233496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0A30F-5545-49D3-BF9D-BFF742E88CD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0A30F-5545-49D3-BF9D-BFF742E88CD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2A640-6833-487C-8143-46AC6D1F0BD6}" type="slidenum">
              <a:rPr lang="en-GB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877888"/>
            <a:ext cx="4689475" cy="35179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124" y="4774952"/>
            <a:ext cx="4896840" cy="4233496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0A30F-5545-49D3-BF9D-BFF742E88CDE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87FDEACF-9559-40A1-872A-A008E1BCB3D9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E729643-750B-4B8F-8265-A3A46F293308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1275" y="400050"/>
            <a:ext cx="1800225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00050"/>
            <a:ext cx="524827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57CFC4E-4C23-4025-A5AD-04E639901B2F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0005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207645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7156744-CC05-4346-8001-AD1E150A253B}" type="slidenum">
              <a:rPr lang="en-GB"/>
              <a:pPr lvl="1"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E4A9DA4-5965-47A4-8610-7D53B2DEDAEB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3D0BCA1-6BF9-4023-9586-C8608C543A3F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07645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7645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6B015F1-2A77-4B76-A8F5-F6EDC36D9428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27E9C0D-4601-4A21-BBE8-FA696E32C920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1F9FEA5-53E8-4F5B-B3D5-57489BED269B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21E64BF9-0CF1-4142-ACBC-D54F000729FF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33C18EE-ADE7-49AE-8D61-774A9B5B35F7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57FA299F-2D9F-4B1D-B8E8-FC25AC006CF6}" type="slidenum">
              <a:rPr lang="en-GB"/>
              <a:pPr lvl="1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000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7413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800">
                <a:solidFill>
                  <a:schemeClr val="tx1"/>
                </a:solidFill>
              </a:defRPr>
            </a:lvl2pPr>
          </a:lstStyle>
          <a:p>
            <a:pPr lvl="1"/>
            <a:fld id="{6D5AD558-747B-44AB-9AC0-C58F04E6BFDC}" type="slidenum">
              <a:rPr lang="en-GB"/>
              <a:pPr lvl="1"/>
              <a:t>‹#›</a:t>
            </a:fld>
            <a:endParaRPr lang="en-GB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076450"/>
            <a:ext cx="716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Body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40005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SLIDE 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60000"/>
        <a:buFont typeface="Monotype Sorts" pitchFamily="2" charset="2"/>
        <a:buChar char="u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umwis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571500"/>
            <a:ext cx="7992888" cy="1157288"/>
          </a:xfrm>
          <a:noFill/>
        </p:spPr>
        <p:txBody>
          <a:bodyPr/>
          <a:lstStyle/>
          <a:p>
            <a:r>
              <a:rPr lang="en-IE" sz="3200" dirty="0" smtClean="0"/>
              <a:t>C03 </a:t>
            </a:r>
            <a:r>
              <a:rPr lang="en-IE" sz="3200" dirty="0" smtClean="0"/>
              <a:t>&amp; GD3 – Universal Design Project (UDP)</a:t>
            </a:r>
            <a:r>
              <a:rPr lang="en-GB" sz="3200" i="0" dirty="0" smtClean="0">
                <a:solidFill>
                  <a:schemeClr val="tx1"/>
                </a:solidFill>
              </a:rPr>
              <a:t/>
            </a:r>
            <a:br>
              <a:rPr lang="en-GB" sz="3200" i="0" dirty="0" smtClean="0">
                <a:solidFill>
                  <a:schemeClr val="tx1"/>
                </a:solidFill>
              </a:rPr>
            </a:br>
            <a:endParaRPr lang="en-GB" sz="3200" i="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3476625"/>
            <a:ext cx="7978080" cy="155257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IE" sz="4800" i="1" dirty="0" smtClean="0"/>
              <a:t>CA Plan</a:t>
            </a:r>
            <a:r>
              <a:rPr lang="ga-IE" sz="4800" i="1" dirty="0" smtClean="0"/>
              <a:t> (</a:t>
            </a:r>
            <a:r>
              <a:rPr lang="en-IE" sz="4800" i="1" dirty="0" smtClean="0"/>
              <a:t>Semester </a:t>
            </a:r>
            <a:r>
              <a:rPr lang="en-IE" sz="4800" i="1" dirty="0" smtClean="0"/>
              <a:t>1 </a:t>
            </a:r>
            <a:r>
              <a:rPr lang="ga-IE" sz="4800" i="1" dirty="0" smtClean="0"/>
              <a:t>201</a:t>
            </a:r>
            <a:r>
              <a:rPr lang="en-IE" sz="4800" i="1" dirty="0" smtClean="0"/>
              <a:t>8</a:t>
            </a:r>
            <a:r>
              <a:rPr lang="ga-IE" sz="4800" i="1" dirty="0" smtClean="0"/>
              <a:t>)</a:t>
            </a:r>
            <a:endParaRPr lang="en-GB" dirty="0" smtClean="0"/>
          </a:p>
          <a:p>
            <a:pPr algn="r">
              <a:buFont typeface="Monotype Sorts" pitchFamily="2" charset="2"/>
              <a:buNone/>
            </a:pPr>
            <a:endParaRPr lang="en-GB" dirty="0" smtClean="0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8343C859-722A-41EC-A66F-98408EC5B161}" type="slidenum">
              <a:rPr lang="en-GB"/>
              <a:pPr marL="571500" lvl="1" defTabSz="762000"/>
              <a:t>1</a:t>
            </a:fld>
            <a:endParaRPr lang="en-GB"/>
          </a:p>
        </p:txBody>
      </p:sp>
      <p:pic>
        <p:nvPicPr>
          <p:cNvPr id="205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963" y="1592263"/>
            <a:ext cx="1857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1760"/>
            <a:ext cx="8356848" cy="980728"/>
          </a:xfrm>
        </p:spPr>
        <p:txBody>
          <a:bodyPr/>
          <a:lstStyle/>
          <a:p>
            <a:r>
              <a:rPr lang="en-IE" dirty="0" smtClean="0"/>
              <a:t>UDP Outline…</a:t>
            </a:r>
            <a:endParaRPr lang="en-US" dirty="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760640"/>
          </a:xfrm>
        </p:spPr>
        <p:txBody>
          <a:bodyPr/>
          <a:lstStyle/>
          <a:p>
            <a:pPr marL="292100" indent="-292100">
              <a:lnSpc>
                <a:spcPct val="80000"/>
              </a:lnSpc>
            </a:pPr>
            <a:r>
              <a:rPr lang="en-GB" dirty="0" smtClean="0">
                <a:solidFill>
                  <a:schemeClr val="tx2"/>
                </a:solidFill>
              </a:rPr>
              <a:t>UDP Module…</a:t>
            </a:r>
            <a:endParaRPr lang="en-GB" sz="2000" dirty="0" smtClean="0">
              <a:solidFill>
                <a:schemeClr val="tx2"/>
              </a:solidFill>
            </a:endParaRP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100% CA Module: </a:t>
            </a:r>
            <a:r>
              <a:rPr lang="en-GB" dirty="0">
                <a:solidFill>
                  <a:srgbClr val="FF3399"/>
                </a:solidFill>
              </a:rPr>
              <a:t>70% </a:t>
            </a:r>
            <a:r>
              <a:rPr lang="en-GB" dirty="0" smtClean="0">
                <a:solidFill>
                  <a:srgbClr val="FF3399"/>
                </a:solidFill>
              </a:rPr>
              <a:t>Group (G-CA), 30</a:t>
            </a:r>
            <a:r>
              <a:rPr lang="en-GB" dirty="0">
                <a:solidFill>
                  <a:srgbClr val="FF3399"/>
                </a:solidFill>
              </a:rPr>
              <a:t>% </a:t>
            </a:r>
            <a:r>
              <a:rPr lang="en-GB" dirty="0" smtClean="0">
                <a:solidFill>
                  <a:srgbClr val="FF3399"/>
                </a:solidFill>
              </a:rPr>
              <a:t>Individual (I-CA)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>
                <a:solidFill>
                  <a:srgbClr val="FF3399"/>
                </a:solidFill>
              </a:rPr>
              <a:t>G-CA components are non-recoverable! </a:t>
            </a:r>
            <a:r>
              <a:rPr lang="en-GB" dirty="0" smtClean="0"/>
              <a:t>If you fail you must repeat the module.</a:t>
            </a:r>
            <a:endParaRPr lang="en-GB" dirty="0"/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10 Credits, “short, fat” module – it’s very compacted and very important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2  x 1 hour lectures (EF lead), 2 x 2 </a:t>
            </a:r>
            <a:r>
              <a:rPr lang="en-GB" dirty="0" smtClean="0"/>
              <a:t>hour labs </a:t>
            </a:r>
            <a:r>
              <a:rPr lang="en-GB" dirty="0" smtClean="0"/>
              <a:t>(development) </a:t>
            </a:r>
            <a:r>
              <a:rPr lang="en-GB" dirty="0" smtClean="0"/>
              <a:t>and either and additional 1 x 2 hour lab OR </a:t>
            </a:r>
            <a:r>
              <a:rPr lang="en-GB" dirty="0" smtClean="0"/>
              <a:t>2 </a:t>
            </a:r>
            <a:r>
              <a:rPr lang="en-GB" dirty="0" smtClean="0"/>
              <a:t>x 1 hour </a:t>
            </a:r>
            <a:r>
              <a:rPr lang="en-GB" dirty="0" smtClean="0"/>
              <a:t>labs </a:t>
            </a:r>
            <a:r>
              <a:rPr lang="en-GB" dirty="0" smtClean="0"/>
              <a:t>(tutorial, Q&amp;A)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Potential for CA overlap(s) other 3</a:t>
            </a:r>
            <a:r>
              <a:rPr lang="en-GB" baseline="30000" dirty="0" smtClean="0"/>
              <a:t>rd</a:t>
            </a:r>
            <a:r>
              <a:rPr lang="en-GB" dirty="0" smtClean="0"/>
              <a:t> year modules, for example: -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dirty="0" smtClean="0"/>
              <a:t>GD3: 3D Games Development, Sound Technology, C++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dirty="0" smtClean="0"/>
              <a:t>C3: Web Frameworks, Web Services, C++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dirty="0" smtClean="0"/>
              <a:t>Game / App idea from or for </a:t>
            </a:r>
            <a:r>
              <a:rPr lang="en-GB" dirty="0" smtClean="0"/>
              <a:t>these</a:t>
            </a:r>
            <a:endParaRPr lang="en-GB" dirty="0" smtClean="0"/>
          </a:p>
          <a:p>
            <a:pPr marL="292100" indent="-292100">
              <a:lnSpc>
                <a:spcPct val="80000"/>
              </a:lnSpc>
            </a:pPr>
            <a:r>
              <a:rPr lang="en-GB" dirty="0" smtClean="0">
                <a:solidFill>
                  <a:schemeClr val="tx2"/>
                </a:solidFill>
              </a:rPr>
              <a:t>UDP goals…</a:t>
            </a:r>
            <a:endParaRPr lang="en-GB" dirty="0" smtClean="0"/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Experience realistic simulation of </a:t>
            </a:r>
            <a:r>
              <a:rPr lang="en-GB" dirty="0" smtClean="0"/>
              <a:t>an agile </a:t>
            </a:r>
            <a:r>
              <a:rPr lang="en-GB" dirty="0" smtClean="0"/>
              <a:t>working development environment, pre Semester 6 work placement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Team work, roles, specialisms, group dynamics, timescales, technology issues etc.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Learn by doing, learning from </a:t>
            </a:r>
            <a:r>
              <a:rPr lang="en-GB" dirty="0" smtClean="0"/>
              <a:t>mistakes!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P</a:t>
            </a:r>
            <a:r>
              <a:rPr lang="en-GB" dirty="0" smtClean="0"/>
              <a:t>repares you </a:t>
            </a:r>
            <a:r>
              <a:rPr lang="en-GB" dirty="0" smtClean="0"/>
              <a:t>for Team Project in GD4 / </a:t>
            </a:r>
            <a:r>
              <a:rPr lang="en-GB" dirty="0" smtClean="0"/>
              <a:t>CO4</a:t>
            </a:r>
            <a:endParaRPr lang="en-GB" dirty="0" smtClean="0"/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In groups, </a:t>
            </a:r>
            <a:r>
              <a:rPr lang="en-GB" dirty="0" smtClean="0">
                <a:solidFill>
                  <a:srgbClr val="FF3399"/>
                </a:solidFill>
              </a:rPr>
              <a:t>ideal (required) size 4</a:t>
            </a:r>
            <a:r>
              <a:rPr lang="en-GB" dirty="0" smtClean="0"/>
              <a:t>, groups of 3 or 5 need special permission!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dirty="0" smtClean="0"/>
              <a:t>Build a demoable 3D game concept / App UI </a:t>
            </a:r>
            <a:r>
              <a:rPr lang="en-GB" dirty="0" smtClean="0">
                <a:solidFill>
                  <a:srgbClr val="FF3399"/>
                </a:solidFill>
              </a:rPr>
              <a:t>based on Universal Design ethos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6590CF38-458D-4754-A3C5-ED0927468243}" type="slidenum">
              <a:rPr lang="en-GB"/>
              <a:pPr marL="571500" lvl="1" defTabSz="76200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1760"/>
            <a:ext cx="8356848" cy="980728"/>
          </a:xfrm>
        </p:spPr>
        <p:txBody>
          <a:bodyPr/>
          <a:lstStyle/>
          <a:p>
            <a:r>
              <a:rPr lang="en-IE" dirty="0" smtClean="0"/>
              <a:t>UDP Outline…</a:t>
            </a:r>
            <a:endParaRPr lang="en-US" dirty="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760640"/>
          </a:xfrm>
        </p:spPr>
        <p:txBody>
          <a:bodyPr/>
          <a:lstStyle/>
          <a:p>
            <a:pPr marL="292100" indent="-292100">
              <a:lnSpc>
                <a:spcPct val="80000"/>
              </a:lnSpc>
            </a:pPr>
            <a:r>
              <a:rPr lang="en-GB" sz="2000" dirty="0" smtClean="0">
                <a:solidFill>
                  <a:schemeClr val="tx2"/>
                </a:solidFill>
              </a:rPr>
              <a:t>Expertise &amp; thematic streams…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/>
              <a:t>Group Project Operation </a:t>
            </a:r>
            <a:r>
              <a:rPr lang="en-GB" sz="1600" dirty="0" smtClean="0"/>
              <a:t>: </a:t>
            </a:r>
            <a:r>
              <a:rPr lang="en-GB" sz="1600" dirty="0" smtClean="0">
                <a:solidFill>
                  <a:srgbClr val="FF3399"/>
                </a:solidFill>
              </a:rPr>
              <a:t>Groups &amp; Logistics </a:t>
            </a:r>
            <a:r>
              <a:rPr lang="en-GB" sz="1600" dirty="0" smtClean="0"/>
              <a:t>(Mr</a:t>
            </a:r>
            <a:r>
              <a:rPr lang="en-GB" sz="1600" dirty="0"/>
              <a:t>. </a:t>
            </a:r>
            <a:r>
              <a:rPr lang="en-GB" sz="1600" dirty="0" smtClean="0"/>
              <a:t>Enda Finn, Module Coordinator)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600" dirty="0" smtClean="0"/>
              <a:t>Groups, members, roles, interpersonal </a:t>
            </a:r>
            <a:r>
              <a:rPr lang="en-GB" sz="1600" dirty="0"/>
              <a:t>issues etc</a:t>
            </a:r>
            <a:r>
              <a:rPr lang="en-GB" sz="1600" dirty="0" smtClean="0"/>
              <a:t>.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600" dirty="0" smtClean="0"/>
              <a:t>CA assessment schedules &amp; logistics, deadlines, certified absence etc.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Group Project Operation</a:t>
            </a:r>
            <a:r>
              <a:rPr lang="en-GB" sz="1600" dirty="0"/>
              <a:t> </a:t>
            </a:r>
            <a:r>
              <a:rPr lang="en-GB" sz="1600" dirty="0" smtClean="0"/>
              <a:t>: </a:t>
            </a:r>
            <a:r>
              <a:rPr lang="en-GB" sz="1600" dirty="0" smtClean="0">
                <a:solidFill>
                  <a:srgbClr val="FF3399"/>
                </a:solidFill>
              </a:rPr>
              <a:t>Agile </a:t>
            </a:r>
            <a:r>
              <a:rPr lang="en-GB" sz="1600" dirty="0" smtClean="0"/>
              <a:t>(Dr. Gerry Coleman, Lead)</a:t>
            </a:r>
          </a:p>
          <a:p>
            <a:pPr marL="1200150" lvl="2" indent="-342900">
              <a:lnSpc>
                <a:spcPct val="80000"/>
              </a:lnSpc>
            </a:pPr>
            <a:r>
              <a:rPr lang="en-GB" sz="1400" dirty="0" smtClean="0"/>
              <a:t>Agile development</a:t>
            </a:r>
          </a:p>
          <a:p>
            <a:pPr marL="1200150" lvl="2" indent="-342900">
              <a:lnSpc>
                <a:spcPct val="80000"/>
              </a:lnSpc>
            </a:pPr>
            <a:r>
              <a:rPr lang="en-GB" sz="1400" dirty="0" smtClean="0"/>
              <a:t>Scrumwise – accounts &amp; operations</a:t>
            </a:r>
          </a:p>
          <a:p>
            <a:pPr marL="1200150" lvl="2" indent="-342900">
              <a:lnSpc>
                <a:spcPct val="80000"/>
              </a:lnSpc>
            </a:pPr>
            <a:r>
              <a:rPr lang="en-GB" sz="1400" dirty="0" smtClean="0"/>
              <a:t>Story points, sprints, release, backlogs, burndown etc.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>
                <a:solidFill>
                  <a:srgbClr val="FF3399"/>
                </a:solidFill>
              </a:rPr>
              <a:t>Universal Design </a:t>
            </a:r>
            <a:r>
              <a:rPr lang="en-GB" sz="1600" dirty="0" smtClean="0"/>
              <a:t>: (Mr. Enda Finn, Lead)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/>
              <a:t>Ethos – Design inclusion and “Non-standard” users 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/>
              <a:t>Universal Design Principles &amp; Process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/>
              <a:t>Professionalism </a:t>
            </a:r>
            <a:r>
              <a:rPr lang="en-GB" sz="1400" dirty="0" smtClean="0"/>
              <a:t>and external links (e.g. </a:t>
            </a:r>
            <a:r>
              <a:rPr lang="en-GB" sz="1400" dirty="0"/>
              <a:t>NDA / CEUD / </a:t>
            </a:r>
            <a:r>
              <a:rPr lang="en-GB" sz="1400" dirty="0" smtClean="0"/>
              <a:t>UDGC, real-world </a:t>
            </a:r>
            <a:r>
              <a:rPr lang="en-GB" sz="1400" dirty="0" smtClean="0"/>
              <a:t>users / customers,)</a:t>
            </a:r>
            <a:endParaRPr lang="en-GB" sz="1400" dirty="0" smtClean="0"/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>
                <a:solidFill>
                  <a:srgbClr val="FF3399"/>
                </a:solidFill>
              </a:rPr>
              <a:t>User Interface </a:t>
            </a:r>
            <a:r>
              <a:rPr lang="en-GB" sz="1600" dirty="0">
                <a:solidFill>
                  <a:srgbClr val="FF3399"/>
                </a:solidFill>
              </a:rPr>
              <a:t>Design </a:t>
            </a:r>
            <a:r>
              <a:rPr lang="en-GB" sz="1600" dirty="0"/>
              <a:t>: </a:t>
            </a:r>
            <a:r>
              <a:rPr lang="en-GB" sz="1600" dirty="0" smtClean="0"/>
              <a:t>(Dr</a:t>
            </a:r>
            <a:r>
              <a:rPr lang="en-GB" sz="1600" dirty="0"/>
              <a:t>. </a:t>
            </a:r>
            <a:r>
              <a:rPr lang="en-GB" sz="1600" dirty="0" smtClean="0"/>
              <a:t>Derek Flood, </a:t>
            </a:r>
            <a:r>
              <a:rPr lang="en-GB" sz="1600" dirty="0"/>
              <a:t>Lead)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/>
              <a:t>UI methods &amp; case studies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/>
              <a:t>Interaction design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/>
              <a:t>Usability : this is also core to effective Universal Design</a:t>
            </a:r>
            <a:endParaRPr lang="en-GB" sz="1400" dirty="0" smtClean="0"/>
          </a:p>
          <a:p>
            <a:pPr marL="292100" indent="-292100">
              <a:lnSpc>
                <a:spcPct val="80000"/>
              </a:lnSpc>
            </a:pPr>
            <a:r>
              <a:rPr lang="en-GB" sz="2000" dirty="0" smtClean="0">
                <a:solidFill>
                  <a:schemeClr val="tx2"/>
                </a:solidFill>
              </a:rPr>
              <a:t>Flexible delivery…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>
                <a:solidFill>
                  <a:srgbClr val="FF3399"/>
                </a:solidFill>
              </a:rPr>
              <a:t>100% attendance is requested and expected, it is </a:t>
            </a:r>
            <a:r>
              <a:rPr lang="en-GB" sz="1600" u="sng" dirty="0" smtClean="0">
                <a:solidFill>
                  <a:srgbClr val="FF3399"/>
                </a:solidFill>
              </a:rPr>
              <a:t>required</a:t>
            </a:r>
            <a:r>
              <a:rPr lang="en-GB" sz="1600" dirty="0" smtClean="0">
                <a:solidFill>
                  <a:srgbClr val="FF3399"/>
                </a:solidFill>
              </a:rPr>
              <a:t> </a:t>
            </a:r>
            <a:r>
              <a:rPr lang="en-GB" sz="1600" dirty="0">
                <a:solidFill>
                  <a:srgbClr val="FF3399"/>
                </a:solidFill>
              </a:rPr>
              <a:t>for each </a:t>
            </a:r>
            <a:r>
              <a:rPr lang="en-GB" sz="1600" dirty="0" smtClean="0">
                <a:solidFill>
                  <a:srgbClr val="FF3399"/>
                </a:solidFill>
              </a:rPr>
              <a:t>group!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We will provide “team teaching” as much as possible and as necessary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We will provide </a:t>
            </a:r>
            <a:r>
              <a:rPr lang="en-GB" sz="1600" dirty="0" smtClean="0"/>
              <a:t>“panel</a:t>
            </a:r>
            <a:r>
              <a:rPr lang="en-GB" sz="1600" dirty="0" smtClean="0"/>
              <a:t>” </a:t>
            </a:r>
            <a:r>
              <a:rPr lang="en-GB" sz="1600" dirty="0"/>
              <a:t>b</a:t>
            </a:r>
            <a:r>
              <a:rPr lang="en-GB" sz="1600" dirty="0" smtClean="0"/>
              <a:t>ased assessment </a:t>
            </a:r>
            <a:r>
              <a:rPr lang="en-GB" sz="1600" dirty="0" smtClean="0"/>
              <a:t>(for G-CAs and I-CAs)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Mentoring : GD4 / C4 to GD3 / C3. More on this later in the semester</a:t>
            </a:r>
            <a:endParaRPr lang="en-GB" sz="1600" dirty="0"/>
          </a:p>
          <a:p>
            <a:pPr marL="692150" lvl="1" indent="-292100">
              <a:lnSpc>
                <a:spcPct val="80000"/>
              </a:lnSpc>
            </a:pPr>
            <a:endParaRPr lang="en-GB" sz="1600" dirty="0" smtClean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6590CF38-458D-4754-A3C5-ED0927468243}" type="slidenum">
              <a:rPr lang="en-GB"/>
              <a:pPr marL="571500" lvl="1" defTabSz="76200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1760"/>
            <a:ext cx="8356848" cy="980728"/>
          </a:xfrm>
        </p:spPr>
        <p:txBody>
          <a:bodyPr/>
          <a:lstStyle/>
          <a:p>
            <a:r>
              <a:rPr lang="en-IE" dirty="0" smtClean="0"/>
              <a:t>UDP Outline…</a:t>
            </a:r>
            <a:endParaRPr lang="en-US" dirty="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836712"/>
            <a:ext cx="8856984" cy="5760640"/>
          </a:xfrm>
        </p:spPr>
        <p:txBody>
          <a:bodyPr/>
          <a:lstStyle/>
          <a:p>
            <a:pPr marL="292100" indent="-292100">
              <a:lnSpc>
                <a:spcPct val="80000"/>
              </a:lnSpc>
            </a:pPr>
            <a:r>
              <a:rPr lang="en-GB" dirty="0" smtClean="0">
                <a:solidFill>
                  <a:schemeClr val="tx2"/>
                </a:solidFill>
              </a:rPr>
              <a:t>Deliverables</a:t>
            </a:r>
            <a:r>
              <a:rPr lang="en-GB" sz="2000" dirty="0" smtClean="0">
                <a:solidFill>
                  <a:schemeClr val="tx2"/>
                </a:solidFill>
              </a:rPr>
              <a:t>…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Group (70%):</a:t>
            </a:r>
            <a:endParaRPr lang="en-GB" sz="1600" dirty="0" smtClean="0"/>
          </a:p>
          <a:p>
            <a:pPr marL="1200150" lvl="2" indent="-342900">
              <a:lnSpc>
                <a:spcPct val="80000"/>
              </a:lnSpc>
            </a:pPr>
            <a:r>
              <a:rPr lang="en-GB" sz="1400" dirty="0">
                <a:solidFill>
                  <a:srgbClr val="FF3399"/>
                </a:solidFill>
              </a:rPr>
              <a:t>G</a:t>
            </a:r>
            <a:r>
              <a:rPr lang="en-GB" sz="1400" dirty="0" smtClean="0">
                <a:solidFill>
                  <a:srgbClr val="FF3399"/>
                </a:solidFill>
              </a:rPr>
              <a:t>-CA1 Paper Prototype</a:t>
            </a:r>
            <a:r>
              <a:rPr lang="en-GB" sz="1400" dirty="0" smtClean="0"/>
              <a:t> </a:t>
            </a:r>
            <a:r>
              <a:rPr lang="en-GB" sz="1400" dirty="0" smtClean="0"/>
              <a:t> </a:t>
            </a:r>
            <a:r>
              <a:rPr lang="en-GB" sz="1400" dirty="0" smtClean="0"/>
              <a:t>– Your game or App “concept” visualised (UI) and conceptualised (context</a:t>
            </a:r>
            <a:r>
              <a:rPr lang="en-GB" sz="1400" dirty="0" smtClean="0"/>
              <a:t>) and users identified (playability / usability)</a:t>
            </a:r>
            <a:endParaRPr lang="en-GB" sz="1400" dirty="0" smtClean="0"/>
          </a:p>
          <a:p>
            <a:pPr marL="1200150" lvl="2" indent="-342900">
              <a:lnSpc>
                <a:spcPct val="80000"/>
              </a:lnSpc>
            </a:pPr>
            <a:r>
              <a:rPr lang="en-GB" sz="1400" dirty="0" smtClean="0">
                <a:solidFill>
                  <a:srgbClr val="FF3399"/>
                </a:solidFill>
              </a:rPr>
              <a:t>G</a:t>
            </a:r>
            <a:r>
              <a:rPr lang="en-GB" sz="1400" dirty="0">
                <a:solidFill>
                  <a:srgbClr val="FF3399"/>
                </a:solidFill>
              </a:rPr>
              <a:t>-CA2 </a:t>
            </a:r>
            <a:r>
              <a:rPr lang="en-GB" sz="1400" dirty="0" smtClean="0">
                <a:solidFill>
                  <a:srgbClr val="FF3399"/>
                </a:solidFill>
              </a:rPr>
              <a:t>Game / App Release 1 (Interim)</a:t>
            </a:r>
            <a:r>
              <a:rPr lang="en-GB" sz="1400" dirty="0" smtClean="0"/>
              <a:t>  </a:t>
            </a:r>
            <a:r>
              <a:rPr lang="en-GB" sz="1400" dirty="0" smtClean="0"/>
              <a:t>- </a:t>
            </a:r>
            <a:r>
              <a:rPr lang="en-GB" sz="1400" dirty="0"/>
              <a:t> </a:t>
            </a:r>
            <a:r>
              <a:rPr lang="en-GB" sz="1400" dirty="0" smtClean="0"/>
              <a:t>(</a:t>
            </a:r>
            <a:r>
              <a:rPr lang="en-GB" sz="1400" dirty="0" err="1" smtClean="0"/>
              <a:t>MoSCoW</a:t>
            </a:r>
            <a:r>
              <a:rPr lang="en-GB" sz="1400" dirty="0" smtClean="0"/>
              <a:t> : M &amp; S implemented and user tested)</a:t>
            </a:r>
            <a:endParaRPr lang="en-GB" sz="1400" dirty="0" smtClean="0"/>
          </a:p>
          <a:p>
            <a:pPr marL="1200150" lvl="2" indent="-342900">
              <a:lnSpc>
                <a:spcPct val="80000"/>
              </a:lnSpc>
            </a:pPr>
            <a:r>
              <a:rPr lang="en-GB" sz="1400" dirty="0">
                <a:solidFill>
                  <a:srgbClr val="FF3399"/>
                </a:solidFill>
              </a:rPr>
              <a:t>G-CA3 Game / App Release 1 </a:t>
            </a:r>
            <a:r>
              <a:rPr lang="en-GB" sz="1400" dirty="0" smtClean="0">
                <a:solidFill>
                  <a:srgbClr val="FF3399"/>
                </a:solidFill>
              </a:rPr>
              <a:t>(Completed) </a:t>
            </a:r>
            <a:r>
              <a:rPr lang="en-GB" sz="1400" dirty="0"/>
              <a:t>– </a:t>
            </a:r>
            <a:r>
              <a:rPr lang="en-GB" sz="1400" dirty="0" smtClean="0"/>
              <a:t>It’s playable (60 seconds of </a:t>
            </a:r>
            <a:r>
              <a:rPr lang="en-GB" sz="1400" dirty="0" smtClean="0"/>
              <a:t>core features user tested gameplay</a:t>
            </a:r>
            <a:r>
              <a:rPr lang="en-GB" sz="1400" dirty="0" smtClean="0"/>
              <a:t>) / </a:t>
            </a:r>
            <a:r>
              <a:rPr lang="en-GB" sz="1400" dirty="0" smtClean="0"/>
              <a:t>Completed (M,S, some C and W)</a:t>
            </a:r>
            <a:endParaRPr lang="en-GB" sz="1400" dirty="0" smtClean="0"/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Individual (30%):</a:t>
            </a:r>
            <a:endParaRPr lang="en-GB" sz="1600" dirty="0" smtClean="0"/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>
                <a:solidFill>
                  <a:srgbClr val="FF3399"/>
                </a:solidFill>
              </a:rPr>
              <a:t>I-CA1 Journal</a:t>
            </a:r>
            <a:r>
              <a:rPr lang="en-GB" sz="1400" dirty="0" smtClean="0"/>
              <a:t> (weekly via Mahara) – (Product, Process, Issues) STARTING WEEK #2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>
                <a:solidFill>
                  <a:srgbClr val="FF3399"/>
                </a:solidFill>
              </a:rPr>
              <a:t>I-CA2 Process Contribution </a:t>
            </a:r>
            <a:r>
              <a:rPr lang="en-GB" sz="1400" dirty="0" smtClean="0"/>
              <a:t>- assessed at each G-CA stage, graded at the end of the Module</a:t>
            </a:r>
          </a:p>
          <a:p>
            <a:pPr marL="1149350" lvl="2" indent="-292100">
              <a:lnSpc>
                <a:spcPct val="80000"/>
              </a:lnSpc>
            </a:pPr>
            <a:r>
              <a:rPr lang="en-GB" sz="1400" dirty="0" smtClean="0">
                <a:solidFill>
                  <a:srgbClr val="FF3399"/>
                </a:solidFill>
              </a:rPr>
              <a:t>I-CA3 Interview </a:t>
            </a:r>
            <a:r>
              <a:rPr lang="en-GB" sz="1400" dirty="0" smtClean="0"/>
              <a:t>– technical (process, components developed &amp; tested) and interpersonal (role, contribution, soft skills, issues and lessons learned)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More detailed specification for each deliverable will be provided</a:t>
            </a:r>
          </a:p>
          <a:p>
            <a:pPr marL="292100" indent="-292100">
              <a:lnSpc>
                <a:spcPct val="80000"/>
              </a:lnSpc>
            </a:pPr>
            <a:r>
              <a:rPr lang="en-GB" sz="2200" dirty="0" smtClean="0">
                <a:solidFill>
                  <a:schemeClr val="tx2"/>
                </a:solidFill>
              </a:rPr>
              <a:t>Agile / Scrumwise…</a:t>
            </a:r>
            <a:endParaRPr lang="en-GB" sz="2200" dirty="0">
              <a:solidFill>
                <a:schemeClr val="tx2"/>
              </a:solidFill>
            </a:endParaRP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>
                <a:solidFill>
                  <a:srgbClr val="FF3399"/>
                </a:solidFill>
              </a:rPr>
              <a:t>On time and within budget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“How long is a piece of sting?”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Story points, sprints and iterations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Learning to correctly / realistically estimate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Realistic planning  - weekly, allowing for other CAs,  dealing with set-backs (e.g. sickness)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Managing and negotiating your time – individually and as a group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/>
              <a:t>D</a:t>
            </a:r>
            <a:r>
              <a:rPr lang="en-GB" sz="1600" dirty="0" smtClean="0"/>
              <a:t>ealing with “procrastination”  and “the slacker factor”</a:t>
            </a:r>
          </a:p>
          <a:p>
            <a:pPr marL="692150" lvl="1" indent="-292100">
              <a:lnSpc>
                <a:spcPct val="80000"/>
              </a:lnSpc>
            </a:pPr>
            <a:r>
              <a:rPr lang="en-GB" sz="1600" dirty="0" smtClean="0"/>
              <a:t>Very key skills for the workplace!</a:t>
            </a: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6590CF38-458D-4754-A3C5-ED0927468243}" type="slidenum">
              <a:rPr lang="en-GB"/>
              <a:pPr marL="571500" lvl="1" defTabSz="76200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0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678198" cy="1143000"/>
          </a:xfrm>
        </p:spPr>
        <p:txBody>
          <a:bodyPr/>
          <a:lstStyle/>
          <a:p>
            <a:pPr algn="ctr"/>
            <a:r>
              <a:rPr lang="en-IE" dirty="0" smtClean="0"/>
              <a:t>CA Schedule &amp; Weightings: GROUP (70%)</a:t>
            </a:r>
            <a:endParaRPr lang="en-GB" dirty="0" smtClean="0"/>
          </a:p>
        </p:txBody>
      </p:sp>
      <p:graphicFrame>
        <p:nvGraphicFramePr>
          <p:cNvPr id="201781" name="Group 5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8068019"/>
              </p:ext>
            </p:extLst>
          </p:nvPr>
        </p:nvGraphicFramePr>
        <p:xfrm>
          <a:off x="428596" y="1214422"/>
          <a:ext cx="7919715" cy="4587421"/>
        </p:xfrm>
        <a:graphic>
          <a:graphicData uri="http://schemas.openxmlformats.org/drawingml/2006/table">
            <a:tbl>
              <a:tblPr/>
              <a:tblGrid>
                <a:gridCol w="212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0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4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Weighting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Percentage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G-CA1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Week 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G-CA2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Rel. 1 [Interim]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28%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Week 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G-CA3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Rel. 1. [Complete]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ga-I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28%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Week 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(70% of Overall)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A1DC1DA9-6FA0-498C-AAE9-6CD6F0931C7A}" type="slidenum">
              <a:rPr lang="en-GB"/>
              <a:pPr marL="571500" lvl="1" defTabSz="762000"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2844" y="5786454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 smtClean="0">
                <a:solidFill>
                  <a:srgbClr val="FF0000"/>
                </a:solidFill>
              </a:rPr>
              <a:t>Note: All </a:t>
            </a:r>
            <a:r>
              <a:rPr lang="en-IE" sz="2800" b="1" u="sng" dirty="0" smtClean="0">
                <a:solidFill>
                  <a:srgbClr val="FF0000"/>
                </a:solidFill>
              </a:rPr>
              <a:t>Group</a:t>
            </a:r>
            <a:r>
              <a:rPr lang="en-IE" sz="2800" b="1" dirty="0" smtClean="0">
                <a:solidFill>
                  <a:srgbClr val="FF0000"/>
                </a:solidFill>
              </a:rPr>
              <a:t> CAs are </a:t>
            </a:r>
            <a:r>
              <a:rPr lang="en-IE" sz="2800" b="1" u="sng" dirty="0" smtClean="0">
                <a:solidFill>
                  <a:srgbClr val="FF0000"/>
                </a:solidFill>
              </a:rPr>
              <a:t>non-recoverable</a:t>
            </a:r>
            <a:r>
              <a:rPr lang="en-IE" sz="2800" b="1" dirty="0" smtClean="0">
                <a:solidFill>
                  <a:srgbClr val="FF0000"/>
                </a:solidFill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8893652" cy="1143000"/>
          </a:xfrm>
        </p:spPr>
        <p:txBody>
          <a:bodyPr/>
          <a:lstStyle/>
          <a:p>
            <a:pPr algn="ctr"/>
            <a:r>
              <a:rPr lang="en-IE" dirty="0" smtClean="0"/>
              <a:t>CA Schedule &amp; Weightings: Individual (30%)</a:t>
            </a:r>
            <a:endParaRPr lang="en-GB" dirty="0" smtClean="0"/>
          </a:p>
        </p:txBody>
      </p:sp>
      <p:graphicFrame>
        <p:nvGraphicFramePr>
          <p:cNvPr id="201781" name="Group 5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9806419"/>
              </p:ext>
            </p:extLst>
          </p:nvPr>
        </p:nvGraphicFramePr>
        <p:xfrm>
          <a:off x="428596" y="1214422"/>
          <a:ext cx="7919715" cy="4364837"/>
        </p:xfrm>
        <a:graphic>
          <a:graphicData uri="http://schemas.openxmlformats.org/drawingml/2006/table">
            <a:tbl>
              <a:tblPr/>
              <a:tblGrid>
                <a:gridCol w="230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84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Weighting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Overall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Percentage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GB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I-CA1 Journal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Week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I-CA2 Process Contribution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Week 7,9,12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(Checked then awarded)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I-CA3 Interview</a:t>
                      </a:r>
                      <a:endParaRPr kumimoji="0" lang="ga-IE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IE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Week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9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(30% of Overall)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A1DC1DA9-6FA0-498C-AAE9-6CD6F0931C7A}" type="slidenum">
              <a:rPr lang="en-GB"/>
              <a:pPr marL="571500" lvl="1" defTabSz="762000"/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2844" y="5786454"/>
            <a:ext cx="878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>
                <a:solidFill>
                  <a:srgbClr val="FF0000"/>
                </a:solidFill>
              </a:rPr>
              <a:t>Note: All </a:t>
            </a:r>
            <a:r>
              <a:rPr lang="en-IE" sz="2800" u="sng" dirty="0" smtClean="0">
                <a:solidFill>
                  <a:srgbClr val="FF0000"/>
                </a:solidFill>
              </a:rPr>
              <a:t>Individual</a:t>
            </a:r>
            <a:r>
              <a:rPr lang="en-IE" sz="2800" dirty="0" smtClean="0">
                <a:solidFill>
                  <a:srgbClr val="FF0000"/>
                </a:solidFill>
              </a:rPr>
              <a:t> CAs are recoverable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313240" cy="692696"/>
          </a:xfrm>
        </p:spPr>
        <p:txBody>
          <a:bodyPr/>
          <a:lstStyle/>
          <a:p>
            <a:r>
              <a:rPr lang="en-IE" dirty="0" smtClean="0"/>
              <a:t>Timescales…</a:t>
            </a:r>
            <a:endParaRPr lang="en-US" dirty="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764704"/>
            <a:ext cx="8712968" cy="5949280"/>
          </a:xfrm>
        </p:spPr>
        <p:txBody>
          <a:bodyPr/>
          <a:lstStyle/>
          <a:p>
            <a:r>
              <a:rPr lang="en-GB" sz="1800" dirty="0" smtClean="0"/>
              <a:t>TIMESCALES ARE VERY TIGHT!</a:t>
            </a:r>
          </a:p>
          <a:p>
            <a:pPr marL="692150" lvl="1" indent="-292100"/>
            <a:r>
              <a:rPr lang="en-GB" sz="1400" dirty="0"/>
              <a:t>Using SCRUM as your agile process (</a:t>
            </a:r>
            <a:r>
              <a:rPr lang="en-GB" sz="1400" dirty="0">
                <a:hlinkClick r:id="rId3"/>
              </a:rPr>
              <a:t>www.scrumwise.com</a:t>
            </a:r>
            <a:r>
              <a:rPr lang="en-GB" sz="1400" dirty="0" smtClean="0"/>
              <a:t>) </a:t>
            </a:r>
          </a:p>
          <a:p>
            <a:pPr marL="692150" lvl="1" indent="-292100"/>
            <a:r>
              <a:rPr lang="en-GB" sz="1400" dirty="0" smtClean="0"/>
              <a:t>Key is planning, activity and co-ordination WITHIN each group</a:t>
            </a:r>
          </a:p>
          <a:p>
            <a:pPr marL="692150" lvl="1" indent="-292100"/>
            <a:r>
              <a:rPr lang="en-GB" sz="1400" dirty="0" smtClean="0"/>
              <a:t>SCRUM meetings </a:t>
            </a:r>
            <a:r>
              <a:rPr lang="en-GB" sz="1400" u="sng" dirty="0" smtClean="0">
                <a:solidFill>
                  <a:schemeClr val="tx2"/>
                </a:solidFill>
              </a:rPr>
              <a:t>at least</a:t>
            </a:r>
            <a:r>
              <a:rPr lang="en-GB" sz="1400" dirty="0" smtClean="0">
                <a:solidFill>
                  <a:schemeClr val="tx2"/>
                </a:solidFill>
              </a:rPr>
              <a:t> TWICE weekly </a:t>
            </a:r>
            <a:r>
              <a:rPr lang="en-GB" sz="1400" dirty="0" smtClean="0"/>
              <a:t>(e.g. one in a double lab, one outside of lab time)</a:t>
            </a:r>
            <a:endParaRPr lang="en-GB" sz="1400" dirty="0"/>
          </a:p>
          <a:p>
            <a:pPr marL="692150" lvl="1" indent="-292100"/>
            <a:r>
              <a:rPr lang="en-GB" sz="1400" dirty="0"/>
              <a:t>Group CA components delivered every 3 to 4 </a:t>
            </a:r>
            <a:r>
              <a:rPr lang="en-GB" sz="1400" dirty="0" smtClean="0"/>
              <a:t>weeks (“Release” planning)</a:t>
            </a:r>
          </a:p>
          <a:p>
            <a:pPr marL="692150" lvl="1" indent="-292100"/>
            <a:r>
              <a:rPr lang="en-GB" sz="1400" dirty="0" smtClean="0"/>
              <a:t>Aiming for (at least) </a:t>
            </a:r>
            <a:r>
              <a:rPr lang="en-GB" sz="1400" dirty="0"/>
              <a:t>2</a:t>
            </a:r>
            <a:r>
              <a:rPr lang="en-GB" sz="1400" dirty="0" smtClean="0"/>
              <a:t> full </a:t>
            </a:r>
            <a:r>
              <a:rPr lang="en-GB" sz="1400" dirty="0" smtClean="0">
                <a:solidFill>
                  <a:schemeClr val="tx2"/>
                </a:solidFill>
              </a:rPr>
              <a:t>SCRUM Iterations </a:t>
            </a:r>
          </a:p>
          <a:p>
            <a:pPr marL="692150" lvl="1" indent="-292100"/>
            <a:r>
              <a:rPr lang="en-GB" sz="1400" dirty="0" smtClean="0"/>
              <a:t>Within each SCRUM Iteration there will be several </a:t>
            </a:r>
            <a:r>
              <a:rPr lang="en-GB" sz="1400" dirty="0" smtClean="0">
                <a:solidFill>
                  <a:schemeClr val="tx2"/>
                </a:solidFill>
              </a:rPr>
              <a:t>SCRUM Sprints </a:t>
            </a:r>
            <a:r>
              <a:rPr lang="en-GB" sz="1400" dirty="0" smtClean="0"/>
              <a:t>(1 to 2 weeks each)</a:t>
            </a:r>
          </a:p>
          <a:p>
            <a:pPr marL="692150" lvl="1" indent="-292100"/>
            <a:r>
              <a:rPr lang="en-GB" sz="1400" dirty="0" smtClean="0"/>
              <a:t>Within each SCRUM Sprint there will typically be a minimum of 6 to 10 </a:t>
            </a:r>
            <a:r>
              <a:rPr lang="en-GB" sz="1400" dirty="0" smtClean="0">
                <a:solidFill>
                  <a:schemeClr val="tx2"/>
                </a:solidFill>
              </a:rPr>
              <a:t>SCRUM Stories</a:t>
            </a:r>
          </a:p>
          <a:p>
            <a:pPr marL="292100" indent="-292100"/>
            <a:r>
              <a:rPr lang="en-GB" sz="1800" dirty="0" smtClean="0"/>
              <a:t>There will be very little opportunity to extend any deadline, especially presentation / demos and interviews. </a:t>
            </a:r>
            <a:r>
              <a:rPr lang="en-GB" sz="1800" dirty="0" smtClean="0">
                <a:solidFill>
                  <a:srgbClr val="FF3399"/>
                </a:solidFill>
              </a:rPr>
              <a:t>A good start is important and keeping to schedule.</a:t>
            </a:r>
          </a:p>
          <a:p>
            <a:pPr marL="292100" indent="-292100"/>
            <a:r>
              <a:rPr lang="en-GB" sz="1800" dirty="0" smtClean="0"/>
              <a:t>If you as a group or any individual are having any major issues (technical, process, inter-personal, personal) that are impinging on your normal work rate let us know ASAP.</a:t>
            </a:r>
          </a:p>
          <a:p>
            <a:pPr marL="292100" indent="-292100"/>
            <a:r>
              <a:rPr lang="en-GB" sz="1800" dirty="0" smtClean="0">
                <a:solidFill>
                  <a:srgbClr val="FF3399"/>
                </a:solidFill>
              </a:rPr>
              <a:t>Group components are non-recoverable</a:t>
            </a:r>
            <a:r>
              <a:rPr lang="en-GB" sz="1800" dirty="0" smtClean="0"/>
              <a:t>, so only serious, </a:t>
            </a:r>
            <a:r>
              <a:rPr lang="en-GB" sz="1800" u="sng" dirty="0" smtClean="0">
                <a:solidFill>
                  <a:schemeClr val="tx2"/>
                </a:solidFill>
              </a:rPr>
              <a:t>certified</a:t>
            </a:r>
            <a:r>
              <a:rPr lang="en-GB" sz="1800" u="sng" dirty="0" smtClean="0"/>
              <a:t> </a:t>
            </a:r>
            <a:r>
              <a:rPr lang="en-GB" sz="1800" u="sng" dirty="0" smtClean="0">
                <a:solidFill>
                  <a:schemeClr val="tx2"/>
                </a:solidFill>
              </a:rPr>
              <a:t>absence</a:t>
            </a:r>
            <a:r>
              <a:rPr lang="en-GB" sz="1800" dirty="0" smtClean="0"/>
              <a:t> can be </a:t>
            </a:r>
            <a:r>
              <a:rPr lang="en-GB" sz="1800" dirty="0" smtClean="0">
                <a:solidFill>
                  <a:schemeClr val="tx2"/>
                </a:solidFill>
              </a:rPr>
              <a:t>considered</a:t>
            </a:r>
            <a:r>
              <a:rPr lang="en-GB" sz="1800" dirty="0" smtClean="0"/>
              <a:t> for any individual(s) within a group and this can only be done </a:t>
            </a:r>
            <a:r>
              <a:rPr lang="en-GB" sz="1800" dirty="0" smtClean="0">
                <a:solidFill>
                  <a:schemeClr val="tx2"/>
                </a:solidFill>
              </a:rPr>
              <a:t>within</a:t>
            </a:r>
            <a:r>
              <a:rPr lang="en-GB" sz="1800" dirty="0" smtClean="0"/>
              <a:t> the duration of the </a:t>
            </a:r>
            <a:r>
              <a:rPr lang="en-GB" sz="1800" dirty="0" smtClean="0">
                <a:solidFill>
                  <a:schemeClr val="tx2"/>
                </a:solidFill>
              </a:rPr>
              <a:t>module</a:t>
            </a:r>
            <a:r>
              <a:rPr lang="en-GB" sz="1800" dirty="0" smtClean="0"/>
              <a:t>. Otherwise being absent means a score of zero for that </a:t>
            </a:r>
            <a:r>
              <a:rPr lang="en-GB" sz="1800" dirty="0" smtClean="0"/>
              <a:t>component for the specific individual(s).</a:t>
            </a:r>
            <a:endParaRPr lang="en-GB" sz="1800" dirty="0" smtClean="0"/>
          </a:p>
          <a:p>
            <a:pPr marL="292100" indent="-292100"/>
            <a:r>
              <a:rPr lang="en-GB" sz="1800" dirty="0" smtClean="0"/>
              <a:t>It is important to point out that, </a:t>
            </a:r>
            <a:r>
              <a:rPr lang="en-GB" sz="1800" dirty="0" smtClean="0">
                <a:solidFill>
                  <a:srgbClr val="FF3399"/>
                </a:solidFill>
              </a:rPr>
              <a:t>where an individual’s contribution to their group project is deemed to be seriously deficient</a:t>
            </a:r>
            <a:r>
              <a:rPr lang="en-GB" sz="1800" dirty="0" smtClean="0"/>
              <a:t>, the project assessment panel will separately assess the individual’s overall performance (either for any given G-CA or indeed all G-CA) i.e. they will be removed from the group (temporarily or permanently) and have to complete sufficient project work on their own.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571500" lvl="1" defTabSz="762000"/>
            <a:fld id="{3B47D1E3-77FD-4E1F-B0F9-B822F3B245C8}" type="slidenum">
              <a:rPr lang="en-GB"/>
              <a:pPr marL="571500" lvl="1" defTabSz="762000"/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&amp; Personal </a:t>
            </a:r>
            <a:r>
              <a:rPr lang="en-US" dirty="0" smtClean="0"/>
              <a:t>Ethos: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9 Commandment</a:t>
            </a:r>
            <a:r>
              <a:rPr lang="en-US" dirty="0" smtClean="0">
                <a:solidFill>
                  <a:srgbClr val="F35368"/>
                </a:solidFill>
              </a:rPr>
              <a:t>s!</a:t>
            </a:r>
            <a:endParaRPr lang="en-US" dirty="0">
              <a:solidFill>
                <a:srgbClr val="F3536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1600" y="1988840"/>
            <a:ext cx="7253808" cy="4448894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Open Mind, Ego &amp; Positivity 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Attendance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Time Management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Honesty &amp; Communication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 smtClean="0"/>
              <a:t>Professionalism, Collegiality </a:t>
            </a:r>
            <a:r>
              <a:rPr lang="en-US" dirty="0"/>
              <a:t>&amp; Support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Pragmatism &amp; Perspective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Personal Goals &amp; Reflection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Learning, Insight &amp; Creativity</a:t>
            </a:r>
          </a:p>
          <a:p>
            <a:pPr marL="457200" lvl="0" indent="-457200">
              <a:buSzPct val="100000"/>
              <a:buFont typeface="+mj-lt"/>
              <a:buAutoNum type="arabicPeriod"/>
            </a:pPr>
            <a:r>
              <a:rPr lang="en-US" dirty="0"/>
              <a:t>Ethics &amp; Plagiarism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27156744-CC05-4346-8001-AD1E150A253B}" type="slidenum">
              <a:rPr lang="en-GB" smtClean="0"/>
              <a:pPr lvl="1"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668015"/>
      </p:ext>
    </p:extLst>
  </p:cSld>
  <p:clrMapOvr>
    <a:masterClrMapping/>
  </p:clrMapOvr>
</p:sld>
</file>

<file path=ppt/theme/theme1.xml><?xml version="1.0" encoding="utf-8"?>
<a:theme xmlns:a="http://schemas.openxmlformats.org/drawingml/2006/main" name="MSc_HCI_Template">
  <a:themeElements>
    <a:clrScheme name="">
      <a:dk1>
        <a:srgbClr val="00279F"/>
      </a:dk1>
      <a:lt1>
        <a:srgbClr val="FFFFFF"/>
      </a:lt1>
      <a:dk2>
        <a:srgbClr val="00279F"/>
      </a:dk2>
      <a:lt2>
        <a:srgbClr val="FAFD00"/>
      </a:lt2>
      <a:accent1>
        <a:srgbClr val="F76681"/>
      </a:accent1>
      <a:accent2>
        <a:srgbClr val="F57B49"/>
      </a:accent2>
      <a:accent3>
        <a:srgbClr val="AAACCD"/>
      </a:accent3>
      <a:accent4>
        <a:srgbClr val="DADADA"/>
      </a:accent4>
      <a:accent5>
        <a:srgbClr val="FAB8C1"/>
      </a:accent5>
      <a:accent6>
        <a:srgbClr val="DE6F41"/>
      </a:accent6>
      <a:hlink>
        <a:srgbClr val="FAFD00"/>
      </a:hlink>
      <a:folHlink>
        <a:srgbClr val="00279F"/>
      </a:folHlink>
    </a:clrScheme>
    <a:fontScheme name="MSc_HCI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c_HCI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c_HCI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c_HCI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c_HCI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c_HCI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c_HCI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c_HCI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12464</TotalTime>
  <Pages>23</Pages>
  <Words>1161</Words>
  <Application>Microsoft Office PowerPoint</Application>
  <PresentationFormat>Letter Paper (8.5x11 in)</PresentationFormat>
  <Paragraphs>155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 Antiqua</vt:lpstr>
      <vt:lpstr>Monotype Sorts</vt:lpstr>
      <vt:lpstr>Times New Roman</vt:lpstr>
      <vt:lpstr>MSc_HCI_Template</vt:lpstr>
      <vt:lpstr>C03 &amp; GD3 – Universal Design Project (UDP) </vt:lpstr>
      <vt:lpstr>UDP Outline…</vt:lpstr>
      <vt:lpstr>UDP Outline…</vt:lpstr>
      <vt:lpstr>UDP Outline…</vt:lpstr>
      <vt:lpstr>CA Schedule &amp; Weightings: GROUP (70%)</vt:lpstr>
      <vt:lpstr>CA Schedule &amp; Weightings: Individual (30%)</vt:lpstr>
      <vt:lpstr>Timescales…</vt:lpstr>
      <vt:lpstr>Professional &amp; Personal Ethos: The 9 Commandments!</vt:lpstr>
    </vt:vector>
  </TitlesOfParts>
  <Company>DKIT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Overview</dc:title>
  <dc:subject>Human-Computer Interaction (MSc)</dc:subject>
  <dc:creator>finne</dc:creator>
  <cp:keywords>Introduction</cp:keywords>
  <cp:lastModifiedBy>Enda Finn</cp:lastModifiedBy>
  <cp:revision>129</cp:revision>
  <cp:lastPrinted>2013-01-30T11:04:07Z</cp:lastPrinted>
  <dcterms:created xsi:type="dcterms:W3CDTF">2005-01-31T15:22:59Z</dcterms:created>
  <dcterms:modified xsi:type="dcterms:W3CDTF">2018-09-14T16:40:45Z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tj.anderson@ulst.ac.uk</vt:lpwstr>
  </property>
  <property fmtid="{D5CDD505-2E9C-101B-9397-08002B2CF9AE}" pid="8" name="HomePage">
    <vt:lpwstr>hci.infj.ulst.ac.uk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C:\WebSite\htdocs\HCI\Lecture_Resources\intro\IntroHCI2</vt:lpwstr>
  </property>
</Properties>
</file>