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6" r:id="rId9"/>
    <p:sldId id="273" r:id="rId10"/>
    <p:sldId id="267" r:id="rId11"/>
    <p:sldId id="268" r:id="rId12"/>
    <p:sldId id="271" r:id="rId13"/>
    <p:sldId id="263" r:id="rId14"/>
    <p:sldId id="264" r:id="rId15"/>
    <p:sldId id="26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Riding hours in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Riding Hours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51-4BE3-9628-EC0A2D45A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51-4BE3-9628-EC0A2D45A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C51-4BE3-9628-EC0A2D45AB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C51-4BE3-9628-EC0A2D45AB9B}"/>
              </c:ext>
            </c:extLst>
          </c:dPt>
          <c:dLbls>
            <c:dLbl>
              <c:idx val="0"/>
              <c:layout>
                <c:manualLayout>
                  <c:x val="4.6565774155995346E-2"/>
                  <c:y val="3.45534197229287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51-4BE3-9628-EC0A2D45AB9B}"/>
                </c:ext>
              </c:extLst>
            </c:dLbl>
            <c:dLbl>
              <c:idx val="1"/>
              <c:layout>
                <c:manualLayout>
                  <c:x val="5.5878928987194411E-2"/>
                  <c:y val="5.758903287154788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51-4BE3-9628-EC0A2D45AB9B}"/>
                </c:ext>
              </c:extLst>
            </c:dLbl>
            <c:dLbl>
              <c:idx val="2"/>
              <c:layout>
                <c:manualLayout>
                  <c:x val="-2.4447031431897557E-2"/>
                  <c:y val="-1.15178065743096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9487776484284"/>
                      <c:h val="0.102537273027791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C51-4BE3-9628-EC0A2D45AB9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C51-4BE3-9628-EC0A2D45AB9B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Stations: Bottom 10%</c:v>
                </c:pt>
                <c:pt idx="1">
                  <c:v>Stations: Other</c:v>
                </c:pt>
                <c:pt idx="2">
                  <c:v>Stations: Top 10%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</c:v>
                </c:pt>
                <c:pt idx="1">
                  <c:v>27394</c:v>
                </c:pt>
                <c:pt idx="2">
                  <c:v>21179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1-4BE3-9628-EC0A2D45AB9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DCE9-3B10-4848-90FC-59EA108F4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Just Eat Cycles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5268-58D4-435F-A650-2331D245E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Paddy Hudson (D10) Final Project</a:t>
            </a:r>
          </a:p>
        </p:txBody>
      </p:sp>
    </p:spTree>
    <p:extLst>
      <p:ext uri="{BB962C8B-B14F-4D97-AF65-F5344CB8AC3E}">
        <p14:creationId xmlns:p14="http://schemas.microsoft.com/office/powerpoint/2010/main" val="87716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31D1FE-A261-48C6-95DA-BDA15AB8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C0BFB-8426-4559-A5D3-76D1C68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36304-90C8-496B-8166-6FCB314A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775" y="422263"/>
            <a:ext cx="11982450" cy="60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C0BFB-8426-4559-A5D3-76D1C68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36304-90C8-496B-8166-6FCB314A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775" y="457199"/>
            <a:ext cx="11982450" cy="5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C0BFB-8426-4559-A5D3-76D1C68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36304-90C8-496B-8166-6FCB314A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775" y="396239"/>
            <a:ext cx="11982450" cy="60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52" b="1005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Ten Most Popular Stations for Starting/Ending a Ride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Weekday rides</a:t>
            </a:r>
          </a:p>
        </p:txBody>
      </p:sp>
    </p:spTree>
    <p:extLst>
      <p:ext uri="{BB962C8B-B14F-4D97-AF65-F5344CB8AC3E}">
        <p14:creationId xmlns:p14="http://schemas.microsoft.com/office/powerpoint/2010/main" val="362397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304" b="1030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Ten Most Popular Stations for Starting/Ending a Ride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Weekday rides 0800-1000</a:t>
            </a:r>
          </a:p>
        </p:txBody>
      </p:sp>
    </p:spTree>
    <p:extLst>
      <p:ext uri="{BB962C8B-B14F-4D97-AF65-F5344CB8AC3E}">
        <p14:creationId xmlns:p14="http://schemas.microsoft.com/office/powerpoint/2010/main" val="82750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116" b="10116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Ten Most Popular Stations for Starting/Ending a Ride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Weekday rides 1600-1900</a:t>
            </a:r>
          </a:p>
        </p:txBody>
      </p:sp>
    </p:spTree>
    <p:extLst>
      <p:ext uri="{BB962C8B-B14F-4D97-AF65-F5344CB8AC3E}">
        <p14:creationId xmlns:p14="http://schemas.microsoft.com/office/powerpoint/2010/main" val="157638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43A-BF93-47BE-9BE2-E0C5A6DC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Effects of the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0AEF-FA5B-4349-AB0F-44F6B751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53" y="2413001"/>
            <a:ext cx="3835583" cy="3632200"/>
          </a:xfrm>
        </p:spPr>
        <p:txBody>
          <a:bodyPr>
            <a:normAutofit/>
          </a:bodyPr>
          <a:lstStyle/>
          <a:p>
            <a:r>
              <a:rPr lang="en-GB" sz="1600" dirty="0"/>
              <a:t>Windspeed, Temperature, Cloud, Precipitation</a:t>
            </a:r>
          </a:p>
          <a:p>
            <a:r>
              <a:rPr lang="en-GB" sz="1600" dirty="0"/>
              <a:t>Automated model building approach</a:t>
            </a:r>
          </a:p>
          <a:p>
            <a:r>
              <a:rPr lang="en-GB" sz="1600" dirty="0"/>
              <a:t>Weather variables were all significant</a:t>
            </a:r>
          </a:p>
          <a:p>
            <a:r>
              <a:rPr lang="en-GB" sz="1600" dirty="0" err="1"/>
              <a:t>Cloud:Temp</a:t>
            </a:r>
            <a:r>
              <a:rPr lang="en-GB" sz="1600" dirty="0"/>
              <a:t> and </a:t>
            </a:r>
            <a:r>
              <a:rPr lang="en-GB" sz="1600" dirty="0" err="1"/>
              <a:t>Wind:Precipitation</a:t>
            </a:r>
            <a:r>
              <a:rPr lang="en-GB" sz="1600" dirty="0"/>
              <a:t> relationships</a:t>
            </a:r>
          </a:p>
          <a:p>
            <a:r>
              <a:rPr lang="en-GB" sz="1600" dirty="0"/>
              <a:t>Model explains 59% of variance with Hour and Temperature most relevant at 60% and 32%</a:t>
            </a:r>
          </a:p>
          <a:p>
            <a:endParaRPr lang="en-GB" sz="16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481B46-9081-4F85-9476-0B9F0BA8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4" y="2497137"/>
            <a:ext cx="7060824" cy="35480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2854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43A-BF93-47BE-9BE2-E0C5A6D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0AEF-FA5B-4349-AB0F-44F6B751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GB" dirty="0"/>
              <a:t>Redistribute:</a:t>
            </a:r>
          </a:p>
          <a:p>
            <a:pPr lvl="1"/>
            <a:r>
              <a:rPr lang="en-GB" dirty="0"/>
              <a:t>Scheduling for most popular stations during peak times; consider individual models</a:t>
            </a:r>
          </a:p>
          <a:p>
            <a:pPr lvl="1"/>
            <a:r>
              <a:rPr lang="en-GB" dirty="0"/>
              <a:t>Consider closing quietest stations either permanently or seasonally</a:t>
            </a:r>
          </a:p>
          <a:p>
            <a:r>
              <a:rPr lang="en-GB" dirty="0"/>
              <a:t>Repair:</a:t>
            </a:r>
          </a:p>
          <a:p>
            <a:pPr lvl="1"/>
            <a:r>
              <a:rPr lang="en-GB" dirty="0"/>
              <a:t>Aim to monitor moving time of individual bikes</a:t>
            </a:r>
          </a:p>
          <a:p>
            <a:r>
              <a:rPr lang="en-GB" dirty="0"/>
              <a:t>Develop:</a:t>
            </a:r>
          </a:p>
          <a:p>
            <a:pPr lvl="1"/>
            <a:r>
              <a:rPr lang="en-GB" dirty="0"/>
              <a:t>First and last mile</a:t>
            </a:r>
          </a:p>
          <a:p>
            <a:pPr lvl="1"/>
            <a:r>
              <a:rPr lang="en-GB" dirty="0"/>
              <a:t>Demographic data</a:t>
            </a:r>
          </a:p>
          <a:p>
            <a:pPr lvl="1"/>
            <a:r>
              <a:rPr lang="en-GB" dirty="0"/>
              <a:t>Targeted advertising and promotions based on holiday periods/good weather forecast</a:t>
            </a:r>
          </a:p>
          <a:p>
            <a:pPr lvl="1"/>
            <a:r>
              <a:rPr lang="en-GB" dirty="0"/>
              <a:t>Advertising around quieter stations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43A-BF93-47BE-9BE2-E0C5A6D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0AEF-FA5B-4349-AB0F-44F6B751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Bike share scheme run by Serco on behalf of Transport for Edinburgh</a:t>
            </a:r>
          </a:p>
          <a:p>
            <a:r>
              <a:rPr lang="en-GB" dirty="0"/>
              <a:t>Bikes can be accessed 24/7 via app</a:t>
            </a:r>
          </a:p>
          <a:p>
            <a:r>
              <a:rPr lang="en-GB" dirty="0"/>
              <a:t>Redistribute, repair, develop</a:t>
            </a:r>
          </a:p>
          <a:p>
            <a:r>
              <a:rPr lang="en-GB" dirty="0"/>
              <a:t>In 2019: 163 stations, 123 000 rides at an average of 15 minutes</a:t>
            </a:r>
          </a:p>
          <a:p>
            <a:r>
              <a:rPr lang="en-GB" dirty="0"/>
              <a:t>Data available via OGLv3.0</a:t>
            </a:r>
          </a:p>
          <a:p>
            <a:r>
              <a:rPr lang="en-GB" dirty="0"/>
              <a:t>No ethical/confidentiality issues</a:t>
            </a:r>
          </a:p>
        </p:txBody>
      </p:sp>
    </p:spTree>
    <p:extLst>
      <p:ext uri="{BB962C8B-B14F-4D97-AF65-F5344CB8AC3E}">
        <p14:creationId xmlns:p14="http://schemas.microsoft.com/office/powerpoint/2010/main" val="202636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43A-BF93-47BE-9BE2-E0C5A6D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0AEF-FA5B-4349-AB0F-44F6B751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Data was sourced from Just Eat Cycles and NASA POWER</a:t>
            </a:r>
          </a:p>
          <a:p>
            <a:r>
              <a:rPr lang="en-GB" dirty="0"/>
              <a:t>Limited cleaning/wrangling required</a:t>
            </a:r>
          </a:p>
          <a:p>
            <a:r>
              <a:rPr lang="en-GB" dirty="0"/>
              <a:t>Explore, combine, visualise, model</a:t>
            </a:r>
          </a:p>
          <a:p>
            <a:endParaRPr lang="en-GB" dirty="0"/>
          </a:p>
          <a:p>
            <a:r>
              <a:rPr lang="en-GB" dirty="0"/>
              <a:t>Closure of service</a:t>
            </a:r>
          </a:p>
          <a:p>
            <a:r>
              <a:rPr lang="en-GB" dirty="0"/>
              <a:t>Covid</a:t>
            </a:r>
          </a:p>
          <a:p>
            <a:r>
              <a:rPr lang="en-GB" dirty="0"/>
              <a:t>NASA POWER grid size</a:t>
            </a:r>
          </a:p>
          <a:p>
            <a:r>
              <a:rPr lang="en-GB" dirty="0"/>
              <a:t>Lack of in-depth ride data </a:t>
            </a:r>
          </a:p>
        </p:txBody>
      </p:sp>
    </p:spTree>
    <p:extLst>
      <p:ext uri="{BB962C8B-B14F-4D97-AF65-F5344CB8AC3E}">
        <p14:creationId xmlns:p14="http://schemas.microsoft.com/office/powerpoint/2010/main" val="7125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43A-BF93-47BE-9BE2-E0C5A6D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Spent Cycling:</a:t>
            </a:r>
            <a:br>
              <a:rPr lang="en-GB" dirty="0"/>
            </a:br>
            <a:r>
              <a:rPr lang="en-GB" dirty="0"/>
              <a:t>48 740 Hours of Cycling in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0AEF-FA5B-4349-AB0F-44F6B751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Longest ride time of 191 hours</a:t>
            </a:r>
          </a:p>
          <a:p>
            <a:r>
              <a:rPr lang="en-GB" dirty="0"/>
              <a:t>Top/bottom day for total ride time: </a:t>
            </a:r>
          </a:p>
          <a:p>
            <a:pPr lvl="1"/>
            <a:r>
              <a:rPr lang="en-GB" dirty="0"/>
              <a:t>2019-05-11, 610 hours, 1060 rides</a:t>
            </a:r>
          </a:p>
          <a:p>
            <a:pPr lvl="1"/>
            <a:r>
              <a:rPr lang="en-GB" dirty="0"/>
              <a:t>2019-03-16, 14 hours, 58 rides</a:t>
            </a:r>
          </a:p>
          <a:p>
            <a:r>
              <a:rPr lang="en-GB" dirty="0"/>
              <a:t>Top 10 busiest/quietest days</a:t>
            </a:r>
          </a:p>
          <a:p>
            <a:r>
              <a:rPr lang="en-GB" dirty="0"/>
              <a:t>Top 10 busiest/quietest stations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869FEA-82A0-469A-9AE4-1325646DB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949828"/>
              </p:ext>
            </p:extLst>
          </p:nvPr>
        </p:nvGraphicFramePr>
        <p:xfrm>
          <a:off x="6667500" y="2000250"/>
          <a:ext cx="5454650" cy="441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10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116" b="10116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All Stations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9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137" b="10137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Most Popular Stations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Top/Bottom 10%</a:t>
            </a:r>
          </a:p>
        </p:txBody>
      </p:sp>
    </p:spTree>
    <p:extLst>
      <p:ext uri="{BB962C8B-B14F-4D97-AF65-F5344CB8AC3E}">
        <p14:creationId xmlns:p14="http://schemas.microsoft.com/office/powerpoint/2010/main" val="201463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E6584-42B9-4FC5-B9C8-A86722EC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324" b="1032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2116-FDF3-4DC1-A8C5-AD1F2FF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Most Popular Stations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FC0E-3391-4101-BDA9-7464D543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Top/Bottom 20%</a:t>
            </a:r>
          </a:p>
        </p:txBody>
      </p:sp>
    </p:spTree>
    <p:extLst>
      <p:ext uri="{BB962C8B-B14F-4D97-AF65-F5344CB8AC3E}">
        <p14:creationId xmlns:p14="http://schemas.microsoft.com/office/powerpoint/2010/main" val="26480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31D1FE-A261-48C6-95DA-BDA15AB8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C0BFB-8426-4559-A5D3-76D1C68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36304-90C8-496B-8166-6FCB314A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50" y="419100"/>
            <a:ext cx="11976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31D1FE-A261-48C6-95DA-BDA15AB8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C0BFB-8426-4559-A5D3-76D1C68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3336304-90C8-496B-8166-6FCB314A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19100"/>
            <a:ext cx="11982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8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1153</TotalTime>
  <Words>326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Just Eat Cycles</vt:lpstr>
      <vt:lpstr>Background</vt:lpstr>
      <vt:lpstr>Approach and Challenges</vt:lpstr>
      <vt:lpstr>Time Spent Cycling: 48 740 Hours of Cycling in 2019</vt:lpstr>
      <vt:lpstr>All Stations</vt:lpstr>
      <vt:lpstr>Most Popular Stations  </vt:lpstr>
      <vt:lpstr>Most Popular Stations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 Most Popular Stations for Starting/Ending a Ride  </vt:lpstr>
      <vt:lpstr>Ten Most Popular Stations for Starting/Ending a Ride  </vt:lpstr>
      <vt:lpstr>Ten Most Popular Stations for Starting/Ending a Ride  </vt:lpstr>
      <vt:lpstr>Effects of the Weather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Eat Cycles</dc:title>
  <dc:creator>HUDSON Paddy</dc:creator>
  <cp:lastModifiedBy>HUDSON Paddy</cp:lastModifiedBy>
  <cp:revision>4</cp:revision>
  <dcterms:created xsi:type="dcterms:W3CDTF">2021-10-20T17:13:04Z</dcterms:created>
  <dcterms:modified xsi:type="dcterms:W3CDTF">2021-10-21T13:13:59Z</dcterms:modified>
</cp:coreProperties>
</file>