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6" r:id="rId4"/>
  </p:sldMasterIdLst>
  <p:notesMasterIdLst>
    <p:notesMasterId r:id="rId25"/>
  </p:notesMasterIdLst>
  <p:handoutMasterIdLst>
    <p:handoutMasterId r:id="rId26"/>
  </p:handoutMasterIdLst>
  <p:sldIdLst>
    <p:sldId id="256" r:id="rId5"/>
    <p:sldId id="277" r:id="rId6"/>
    <p:sldId id="261" r:id="rId7"/>
    <p:sldId id="262" r:id="rId8"/>
    <p:sldId id="292" r:id="rId9"/>
    <p:sldId id="289" r:id="rId10"/>
    <p:sldId id="264" r:id="rId11"/>
    <p:sldId id="258" r:id="rId12"/>
    <p:sldId id="270" r:id="rId13"/>
    <p:sldId id="296" r:id="rId14"/>
    <p:sldId id="297" r:id="rId15"/>
    <p:sldId id="298" r:id="rId16"/>
    <p:sldId id="299" r:id="rId17"/>
    <p:sldId id="295" r:id="rId18"/>
    <p:sldId id="278" r:id="rId19"/>
    <p:sldId id="266" r:id="rId20"/>
    <p:sldId id="300" r:id="rId21"/>
    <p:sldId id="275" r:id="rId22"/>
    <p:sldId id="283"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C905D5-4068-4937-AA4E-C7C159241714}" v="9" dt="2023-07-15T16:02:23.9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4660"/>
  </p:normalViewPr>
  <p:slideViewPr>
    <p:cSldViewPr snapToGrid="0">
      <p:cViewPr>
        <p:scale>
          <a:sx n="80" d="100"/>
          <a:sy n="80" d="100"/>
        </p:scale>
        <p:origin x="293" y="14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7/14/2023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7/14/2023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endParaRPr lang="en-US"/>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dirty="0"/>
              <a:t>Click icon to add SmartArt graphic</a:t>
            </a:r>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dirty="0"/>
              <a:t>Click icon to add picture</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dirty="0"/>
              <a:t>Click icon to add picture</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dirty="0"/>
              <a:t>Click icon to add picture</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dirty="0"/>
              <a:t>Click icon to add picture</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dirty="0"/>
              <a:t>Click icon to add picture</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a:t>20XX</a:t>
            </a:r>
            <a:endParaRPr lang="en-US" dirty="0"/>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dt="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8" Type="http://schemas.openxmlformats.org/officeDocument/2006/relationships/image" Target="../media/image43.jpg"/><Relationship Id="rId3" Type="http://schemas.openxmlformats.org/officeDocument/2006/relationships/image" Target="../media/image38.jpg"/><Relationship Id="rId7" Type="http://schemas.openxmlformats.org/officeDocument/2006/relationships/image" Target="../media/image42.jpg"/><Relationship Id="rId2" Type="http://schemas.openxmlformats.org/officeDocument/2006/relationships/image" Target="../media/image37.jpg"/><Relationship Id="rId1" Type="http://schemas.openxmlformats.org/officeDocument/2006/relationships/slideLayout" Target="../slideLayouts/slideLayout16.xml"/><Relationship Id="rId6" Type="http://schemas.openxmlformats.org/officeDocument/2006/relationships/image" Target="../media/image41.jpg"/><Relationship Id="rId5" Type="http://schemas.openxmlformats.org/officeDocument/2006/relationships/image" Target="../media/image40.jpg"/><Relationship Id="rId4" Type="http://schemas.openxmlformats.org/officeDocument/2006/relationships/image" Target="../media/image39.jpg"/><Relationship Id="rId9" Type="http://schemas.openxmlformats.org/officeDocument/2006/relationships/image" Target="../media/image4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paddyokore/developer-salary-prediction/tree/master" TargetMode="Externa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flickr.com/photos/8214076@N06/6336320946" TargetMode="External"/><Relationship Id="rId7" Type="http://schemas.openxmlformats.org/officeDocument/2006/relationships/hyperlink" Target="https://www.mynextmove.org/vets/profile/summary/13-1071.00?print=1" TargetMode="External"/><Relationship Id="rId2" Type="http://schemas.openxmlformats.org/officeDocument/2006/relationships/image" Target="../media/image27.jpg"/><Relationship Id="rId1" Type="http://schemas.openxmlformats.org/officeDocument/2006/relationships/slideLayout" Target="../slideLayouts/slideLayout10.xml"/><Relationship Id="rId6" Type="http://schemas.openxmlformats.org/officeDocument/2006/relationships/image" Target="../media/image29.jpg"/><Relationship Id="rId5" Type="http://schemas.openxmlformats.org/officeDocument/2006/relationships/hyperlink" Target="https://www.picserver.org/highway-signs2/e/employer.html" TargetMode="External"/><Relationship Id="rId4" Type="http://schemas.openxmlformats.org/officeDocument/2006/relationships/image" Target="../media/image2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3419856" y="4434840"/>
            <a:ext cx="7937955" cy="1122202"/>
          </a:xfrm>
        </p:spPr>
        <p:txBody>
          <a:bodyPr/>
          <a:lstStyle/>
          <a:p>
            <a:r>
              <a:rPr lang="en-US" dirty="0"/>
              <a:t>Predicting developer salaries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The Vikings</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6760029" y="807313"/>
            <a:ext cx="5431971" cy="846301"/>
          </a:xfrm>
        </p:spPr>
        <p:txBody>
          <a:bodyPr>
            <a:normAutofit/>
          </a:bodyPr>
          <a:lstStyle/>
          <a:p>
            <a:pPr algn="ctr"/>
            <a:r>
              <a:rPr lang="en-US" dirty="0"/>
              <a:t>Age distribution</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7035684" y="2049237"/>
            <a:ext cx="5080116" cy="2962021"/>
          </a:xfrm>
        </p:spPr>
        <p:txBody>
          <a:bodyPr vert="horz" lIns="91440" tIns="45720" rIns="91440" bIns="45720" rtlCol="0" anchor="t">
            <a:normAutofit/>
          </a:bodyPr>
          <a:lstStyle/>
          <a:p>
            <a:pPr marL="342900" indent="-342900">
              <a:buFont typeface="Wingdings" panose="05000000000000000000" pitchFamily="2" charset="2"/>
              <a:buChar char="v"/>
            </a:pPr>
            <a:r>
              <a:rPr lang="en-US" cap="none" dirty="0"/>
              <a:t>Most developers are below 34 years old.</a:t>
            </a:r>
          </a:p>
          <a:p>
            <a:endParaRPr lang="en-US" cap="none" dirty="0"/>
          </a:p>
          <a:p>
            <a:pPr marL="342900" indent="-342900">
              <a:buFont typeface="Wingdings" panose="05000000000000000000" pitchFamily="2" charset="2"/>
              <a:buChar char="v"/>
            </a:pPr>
            <a:r>
              <a:rPr lang="en-US" cap="none" dirty="0"/>
              <a:t> There is a significant number of developers under 18 years old.</a:t>
            </a:r>
          </a:p>
          <a:p>
            <a:endParaRPr lang="en-US" cap="none" dirty="0"/>
          </a:p>
          <a:p>
            <a:pPr marL="342900" indent="-342900">
              <a:buFont typeface="Wingdings" panose="05000000000000000000" pitchFamily="2" charset="2"/>
              <a:buChar char="v"/>
            </a:pPr>
            <a:r>
              <a:rPr lang="en-US" cap="none" dirty="0"/>
              <a:t>Software development is mostly a youthful profession.</a:t>
            </a:r>
            <a:endParaRPr lang="en-US" dirty="0"/>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Pitch Deck</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7" name="Picture 6">
            <a:extLst>
              <a:ext uri="{FF2B5EF4-FFF2-40B4-BE49-F238E27FC236}">
                <a16:creationId xmlns:a16="http://schemas.microsoft.com/office/drawing/2014/main" id="{956C5FD5-0BCA-B272-2BBC-4F3C4D5FAB46}"/>
              </a:ext>
            </a:extLst>
          </p:cNvPr>
          <p:cNvPicPr>
            <a:picLocks noChangeAspect="1"/>
          </p:cNvPicPr>
          <p:nvPr/>
        </p:nvPicPr>
        <p:blipFill>
          <a:blip r:embed="rId2"/>
          <a:stretch>
            <a:fillRect/>
          </a:stretch>
        </p:blipFill>
        <p:spPr>
          <a:xfrm>
            <a:off x="0" y="1553281"/>
            <a:ext cx="7035684" cy="3853601"/>
          </a:xfrm>
          <a:prstGeom prst="rect">
            <a:avLst/>
          </a:prstGeom>
        </p:spPr>
      </p:pic>
    </p:spTree>
    <p:extLst>
      <p:ext uri="{BB962C8B-B14F-4D97-AF65-F5344CB8AC3E}">
        <p14:creationId xmlns:p14="http://schemas.microsoft.com/office/powerpoint/2010/main" val="1054747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6840706" y="1234560"/>
            <a:ext cx="5431971" cy="846301"/>
          </a:xfrm>
        </p:spPr>
        <p:txBody>
          <a:bodyPr>
            <a:normAutofit/>
          </a:bodyPr>
          <a:lstStyle/>
          <a:p>
            <a:pPr algn="ctr"/>
            <a:r>
              <a:rPr lang="en-US" dirty="0"/>
              <a:t>Gender distribution</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7016634" y="2954112"/>
            <a:ext cx="5080116" cy="2962021"/>
          </a:xfrm>
        </p:spPr>
        <p:txBody>
          <a:bodyPr vert="horz" lIns="91440" tIns="45720" rIns="91440" bIns="45720" rtlCol="0" anchor="t">
            <a:normAutofit/>
          </a:bodyPr>
          <a:lstStyle/>
          <a:p>
            <a:pPr marL="342900" indent="-342900">
              <a:buFont typeface="Wingdings" panose="05000000000000000000" pitchFamily="2" charset="2"/>
              <a:buChar char="v"/>
            </a:pPr>
            <a:r>
              <a:rPr lang="en-US" cap="none" dirty="0"/>
              <a:t>A majority or respondents in the survey were male.</a:t>
            </a:r>
          </a:p>
          <a:p>
            <a:endParaRPr lang="en-US" cap="none" dirty="0"/>
          </a:p>
          <a:p>
            <a:pPr marL="342900" indent="-342900">
              <a:buFont typeface="Wingdings" panose="05000000000000000000" pitchFamily="2" charset="2"/>
              <a:buChar char="v"/>
            </a:pPr>
            <a:r>
              <a:rPr lang="en-US" cap="none" dirty="0"/>
              <a:t> This could indicate that tech space is a male dominated field.</a:t>
            </a:r>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Pitch Deck</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14" name="Picture 13">
            <a:extLst>
              <a:ext uri="{FF2B5EF4-FFF2-40B4-BE49-F238E27FC236}">
                <a16:creationId xmlns:a16="http://schemas.microsoft.com/office/drawing/2014/main" id="{15142F46-1089-08D0-949B-C19CB5D479A0}"/>
              </a:ext>
            </a:extLst>
          </p:cNvPr>
          <p:cNvPicPr>
            <a:picLocks noChangeAspect="1"/>
          </p:cNvPicPr>
          <p:nvPr/>
        </p:nvPicPr>
        <p:blipFill>
          <a:blip r:embed="rId2"/>
          <a:stretch>
            <a:fillRect/>
          </a:stretch>
        </p:blipFill>
        <p:spPr>
          <a:xfrm>
            <a:off x="-9525" y="2080861"/>
            <a:ext cx="6553768" cy="3718882"/>
          </a:xfrm>
          <a:prstGeom prst="rect">
            <a:avLst/>
          </a:prstGeom>
        </p:spPr>
      </p:pic>
    </p:spTree>
    <p:extLst>
      <p:ext uri="{BB962C8B-B14F-4D97-AF65-F5344CB8AC3E}">
        <p14:creationId xmlns:p14="http://schemas.microsoft.com/office/powerpoint/2010/main" val="4284486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6760029" y="1234560"/>
            <a:ext cx="5431971" cy="846301"/>
          </a:xfrm>
        </p:spPr>
        <p:txBody>
          <a:bodyPr>
            <a:normAutofit/>
          </a:bodyPr>
          <a:lstStyle/>
          <a:p>
            <a:pPr algn="ctr"/>
            <a:r>
              <a:rPr lang="en-US" dirty="0"/>
              <a:t>Remote vs onsite</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7239479" y="2703199"/>
            <a:ext cx="5080116" cy="2036988"/>
          </a:xfrm>
        </p:spPr>
        <p:txBody>
          <a:bodyPr vert="horz" lIns="91440" tIns="45720" rIns="91440" bIns="45720" rtlCol="0" anchor="t">
            <a:normAutofit/>
          </a:bodyPr>
          <a:lstStyle/>
          <a:p>
            <a:pPr marL="342900" indent="-342900">
              <a:buFont typeface="Wingdings" panose="05000000000000000000" pitchFamily="2" charset="2"/>
              <a:buChar char="v"/>
            </a:pPr>
            <a:r>
              <a:rPr lang="en-US" cap="none" dirty="0"/>
              <a:t>The most popular work style was seen to be fully remote</a:t>
            </a:r>
          </a:p>
          <a:p>
            <a:endParaRPr lang="en-US" cap="none" dirty="0"/>
          </a:p>
          <a:p>
            <a:pPr marL="342900" indent="-342900">
              <a:buFont typeface="Wingdings" panose="05000000000000000000" pitchFamily="2" charset="2"/>
              <a:buChar char="v"/>
            </a:pPr>
            <a:r>
              <a:rPr lang="en-US" cap="none" dirty="0"/>
              <a:t> A fully in person work style was found to be the least popular.</a:t>
            </a:r>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Pitch Deck</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7" name="Picture 6">
            <a:extLst>
              <a:ext uri="{FF2B5EF4-FFF2-40B4-BE49-F238E27FC236}">
                <a16:creationId xmlns:a16="http://schemas.microsoft.com/office/drawing/2014/main" id="{81603A4A-A767-EEF5-0CAB-5CB7A5AA4204}"/>
              </a:ext>
            </a:extLst>
          </p:cNvPr>
          <p:cNvPicPr>
            <a:picLocks noChangeAspect="1"/>
          </p:cNvPicPr>
          <p:nvPr/>
        </p:nvPicPr>
        <p:blipFill>
          <a:blip r:embed="rId2"/>
          <a:stretch>
            <a:fillRect/>
          </a:stretch>
        </p:blipFill>
        <p:spPr>
          <a:xfrm>
            <a:off x="0" y="1527253"/>
            <a:ext cx="7239479" cy="4388880"/>
          </a:xfrm>
          <a:prstGeom prst="rect">
            <a:avLst/>
          </a:prstGeom>
        </p:spPr>
      </p:pic>
    </p:spTree>
    <p:extLst>
      <p:ext uri="{BB962C8B-B14F-4D97-AF65-F5344CB8AC3E}">
        <p14:creationId xmlns:p14="http://schemas.microsoft.com/office/powerpoint/2010/main" val="2175407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49" y="2571235"/>
            <a:ext cx="4562475" cy="1715531"/>
          </a:xfrm>
        </p:spPr>
        <p:txBody>
          <a:bodyPr/>
          <a:lstStyle/>
          <a:p>
            <a:r>
              <a:rPr lang="en-US" dirty="0"/>
              <a:t>MODEL EVALUATION</a:t>
            </a:r>
          </a:p>
        </p:txBody>
      </p:sp>
    </p:spTree>
    <p:extLst>
      <p:ext uri="{BB962C8B-B14F-4D97-AF65-F5344CB8AC3E}">
        <p14:creationId xmlns:p14="http://schemas.microsoft.com/office/powerpoint/2010/main" val="4191988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7F21E71F-195D-948C-D15D-F6B5C260598C}"/>
              </a:ext>
            </a:extLst>
          </p:cNvPr>
          <p:cNvSpPr>
            <a:spLocks noGrp="1"/>
          </p:cNvSpPr>
          <p:nvPr>
            <p:ph type="ftr" sz="quarter" idx="11"/>
          </p:nvPr>
        </p:nvSpPr>
        <p:spPr/>
        <p:txBody>
          <a:bodyPr/>
          <a:lstStyle/>
          <a:p>
            <a:r>
              <a:rPr lang="en-US"/>
              <a:t>Pitch Deck</a:t>
            </a:r>
            <a:endParaRPr lang="en-US" dirty="0"/>
          </a:p>
        </p:txBody>
      </p:sp>
      <p:sp>
        <p:nvSpPr>
          <p:cNvPr id="10" name="Slide Number Placeholder 9">
            <a:extLst>
              <a:ext uri="{FF2B5EF4-FFF2-40B4-BE49-F238E27FC236}">
                <a16:creationId xmlns:a16="http://schemas.microsoft.com/office/drawing/2014/main" id="{BC1FDD5C-0BFF-C274-692B-5C5B3C4066B3}"/>
              </a:ext>
            </a:extLst>
          </p:cNvPr>
          <p:cNvSpPr>
            <a:spLocks noGrp="1"/>
          </p:cNvSpPr>
          <p:nvPr>
            <p:ph type="sldNum" sz="quarter" idx="12"/>
          </p:nvPr>
        </p:nvSpPr>
        <p:spPr/>
        <p:txBody>
          <a:bodyPr/>
          <a:lstStyle/>
          <a:p>
            <a:fld id="{B5CEABB6-07DC-46E8-9B57-56EC44A396E5}" type="slidenum">
              <a:rPr lang="en-US" smtClean="0"/>
              <a:t>14</a:t>
            </a:fld>
            <a:endParaRPr lang="en-US" dirty="0"/>
          </a:p>
        </p:txBody>
      </p:sp>
      <p:pic>
        <p:nvPicPr>
          <p:cNvPr id="12" name="Picture 11">
            <a:extLst>
              <a:ext uri="{FF2B5EF4-FFF2-40B4-BE49-F238E27FC236}">
                <a16:creationId xmlns:a16="http://schemas.microsoft.com/office/drawing/2014/main" id="{74F0E435-DE08-EF46-4760-9E8B36B3AFD8}"/>
              </a:ext>
            </a:extLst>
          </p:cNvPr>
          <p:cNvPicPr>
            <a:picLocks noChangeAspect="1"/>
          </p:cNvPicPr>
          <p:nvPr/>
        </p:nvPicPr>
        <p:blipFill>
          <a:blip r:embed="rId2"/>
          <a:stretch>
            <a:fillRect/>
          </a:stretch>
        </p:blipFill>
        <p:spPr>
          <a:xfrm>
            <a:off x="0" y="817610"/>
            <a:ext cx="7589660" cy="6040390"/>
          </a:xfrm>
          <a:prstGeom prst="rect">
            <a:avLst/>
          </a:prstGeom>
        </p:spPr>
      </p:pic>
      <p:sp>
        <p:nvSpPr>
          <p:cNvPr id="13" name="Content Placeholder 2">
            <a:extLst>
              <a:ext uri="{FF2B5EF4-FFF2-40B4-BE49-F238E27FC236}">
                <a16:creationId xmlns:a16="http://schemas.microsoft.com/office/drawing/2014/main" id="{218476A0-008A-F5BE-D656-122BC90D7667}"/>
              </a:ext>
            </a:extLst>
          </p:cNvPr>
          <p:cNvSpPr>
            <a:spLocks noGrp="1"/>
          </p:cNvSpPr>
          <p:nvPr>
            <p:ph type="body" sz="quarter" idx="13"/>
          </p:nvPr>
        </p:nvSpPr>
        <p:spPr>
          <a:xfrm>
            <a:off x="6677504" y="2568486"/>
            <a:ext cx="5080116" cy="2036988"/>
          </a:xfrm>
        </p:spPr>
        <p:txBody>
          <a:bodyPr vert="horz" lIns="91440" tIns="45720" rIns="91440" bIns="45720" rtlCol="0" anchor="t">
            <a:normAutofit lnSpcReduction="10000"/>
          </a:bodyPr>
          <a:lstStyle/>
          <a:p>
            <a:pPr marL="342900" indent="-342900">
              <a:buFont typeface="Wingdings" panose="05000000000000000000" pitchFamily="2" charset="2"/>
              <a:buChar char="v"/>
            </a:pPr>
            <a:r>
              <a:rPr lang="en-US" cap="none" dirty="0"/>
              <a:t>The best model was model 10: </a:t>
            </a:r>
          </a:p>
          <a:p>
            <a:r>
              <a:rPr lang="en-US" cap="none" dirty="0"/>
              <a:t>(</a:t>
            </a:r>
            <a:r>
              <a:rPr lang="en-US" b="1" cap="none" dirty="0"/>
              <a:t>Tuned Random Forest</a:t>
            </a:r>
            <a:r>
              <a:rPr lang="en-US" cap="none" dirty="0"/>
              <a:t>) </a:t>
            </a:r>
          </a:p>
          <a:p>
            <a:endParaRPr lang="en-US" cap="none" dirty="0"/>
          </a:p>
          <a:p>
            <a:pPr marL="342900" indent="-342900">
              <a:buFont typeface="Wingdings" panose="05000000000000000000" pitchFamily="2" charset="2"/>
              <a:buChar char="v"/>
            </a:pPr>
            <a:r>
              <a:rPr lang="en-US" cap="none" dirty="0"/>
              <a:t> It obtained an accuracy score of 72% which is above the target set for this project.</a:t>
            </a:r>
          </a:p>
        </p:txBody>
      </p:sp>
    </p:spTree>
    <p:extLst>
      <p:ext uri="{BB962C8B-B14F-4D97-AF65-F5344CB8AC3E}">
        <p14:creationId xmlns:p14="http://schemas.microsoft.com/office/powerpoint/2010/main" val="3295093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ZA" dirty="0"/>
              <a:t>conclusion</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ZA" noProof="1"/>
              <a:t>ABSTRACT</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a:normAutofit/>
          </a:bodyPr>
          <a:lstStyle/>
          <a:p>
            <a:r>
              <a:rPr lang="en-ZA" noProof="1"/>
              <a:t>We based our research on market trends and social media</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r>
              <a:rPr lang="en-ZA" noProof="1"/>
              <a:t>DESIGN</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6"/>
            <a:ext cx="5431971" cy="557950"/>
          </a:xfrm>
        </p:spPr>
        <p:txBody>
          <a:bodyPr>
            <a:normAutofit/>
          </a:bodyPr>
          <a:lstStyle/>
          <a:p>
            <a:r>
              <a:rPr lang="en-ZA" noProof="1"/>
              <a:t>We believe people need more products specifically dedicated to this niche market</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en-ZA" noProof="1"/>
              <a:t>RESEARCH</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557950"/>
          </a:xfrm>
        </p:spPr>
        <p:txBody>
          <a:bodyPr>
            <a:normAutofit/>
          </a:bodyPr>
          <a:lstStyle/>
          <a:p>
            <a:r>
              <a:rPr lang="en-ZA" noProof="1"/>
              <a:t>Minimalist and easy to use </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15</a:t>
            </a:fld>
            <a:endParaRPr lang="en-ZA" dirty="0"/>
          </a:p>
        </p:txBody>
      </p:sp>
    </p:spTree>
    <p:extLst>
      <p:ext uri="{BB962C8B-B14F-4D97-AF65-F5344CB8AC3E}">
        <p14:creationId xmlns:p14="http://schemas.microsoft.com/office/powerpoint/2010/main" val="2069393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136525"/>
            <a:ext cx="8421688" cy="1325563"/>
          </a:xfrm>
        </p:spPr>
        <p:txBody>
          <a:bodyPr/>
          <a:lstStyle/>
          <a:p>
            <a:r>
              <a:rPr lang="en-US" dirty="0"/>
              <a:t>Deployment web app</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16</a:t>
            </a:fld>
            <a:endParaRPr lang="en-US" dirty="0"/>
          </a:p>
        </p:txBody>
      </p:sp>
      <p:pic>
        <p:nvPicPr>
          <p:cNvPr id="23" name="Picture 22">
            <a:extLst>
              <a:ext uri="{FF2B5EF4-FFF2-40B4-BE49-F238E27FC236}">
                <a16:creationId xmlns:a16="http://schemas.microsoft.com/office/drawing/2014/main" id="{1D23DFBA-C856-081E-1880-A1C96C0925E3}"/>
              </a:ext>
            </a:extLst>
          </p:cNvPr>
          <p:cNvPicPr>
            <a:picLocks noChangeAspect="1"/>
          </p:cNvPicPr>
          <p:nvPr/>
        </p:nvPicPr>
        <p:blipFill>
          <a:blip r:embed="rId2"/>
          <a:stretch>
            <a:fillRect/>
          </a:stretch>
        </p:blipFill>
        <p:spPr>
          <a:xfrm>
            <a:off x="504825" y="1339325"/>
            <a:ext cx="11182350" cy="5139789"/>
          </a:xfrm>
          <a:prstGeom prst="rect">
            <a:avLst/>
          </a:prstGeom>
        </p:spPr>
      </p:pic>
    </p:spTree>
    <p:extLst>
      <p:ext uri="{BB962C8B-B14F-4D97-AF65-F5344CB8AC3E}">
        <p14:creationId xmlns:p14="http://schemas.microsoft.com/office/powerpoint/2010/main" val="2121178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136525"/>
            <a:ext cx="8421688" cy="1325563"/>
          </a:xfrm>
        </p:spPr>
        <p:txBody>
          <a:bodyPr/>
          <a:lstStyle/>
          <a:p>
            <a:r>
              <a:rPr lang="en-US" dirty="0"/>
              <a:t>Deployment web app</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3" name="Picture 2">
            <a:extLst>
              <a:ext uri="{FF2B5EF4-FFF2-40B4-BE49-F238E27FC236}">
                <a16:creationId xmlns:a16="http://schemas.microsoft.com/office/drawing/2014/main" id="{2619863E-50E2-5217-F8D1-B95D3E654CC7}"/>
              </a:ext>
            </a:extLst>
          </p:cNvPr>
          <p:cNvPicPr>
            <a:picLocks noChangeAspect="1"/>
          </p:cNvPicPr>
          <p:nvPr/>
        </p:nvPicPr>
        <p:blipFill>
          <a:blip r:embed="rId2"/>
          <a:stretch>
            <a:fillRect/>
          </a:stretch>
        </p:blipFill>
        <p:spPr>
          <a:xfrm>
            <a:off x="419100" y="1197895"/>
            <a:ext cx="11353800" cy="5036217"/>
          </a:xfrm>
          <a:prstGeom prst="rect">
            <a:avLst/>
          </a:prstGeom>
        </p:spPr>
      </p:pic>
    </p:spTree>
    <p:extLst>
      <p:ext uri="{BB962C8B-B14F-4D97-AF65-F5344CB8AC3E}">
        <p14:creationId xmlns:p14="http://schemas.microsoft.com/office/powerpoint/2010/main" val="3418492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recommendations</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  </a:t>
            </a:r>
          </a:p>
        </p:txBody>
      </p:sp>
      <p:pic>
        <p:nvPicPr>
          <p:cNvPr id="38" name="Picture Placeholder 37" descr="Team member headshot">
            <a:extLst>
              <a:ext uri="{FF2B5EF4-FFF2-40B4-BE49-F238E27FC236}">
                <a16:creationId xmlns:a16="http://schemas.microsoft.com/office/drawing/2014/main" id="{6E64DC71-C9CE-47FF-A3B6-597A9B09EC98}"/>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pic>
        <p:nvPicPr>
          <p:cNvPr id="42" name="Picture Placeholder 41" descr="Team member headshot">
            <a:extLst>
              <a:ext uri="{FF2B5EF4-FFF2-40B4-BE49-F238E27FC236}">
                <a16:creationId xmlns:a16="http://schemas.microsoft.com/office/drawing/2014/main" id="{03BE9C30-CAE7-4AE5-8722-B20E200AC048}"/>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pic>
        <p:nvPicPr>
          <p:cNvPr id="46" name="Picture Placeholder 45" descr="Team member headshot">
            <a:extLst>
              <a:ext uri="{FF2B5EF4-FFF2-40B4-BE49-F238E27FC236}">
                <a16:creationId xmlns:a16="http://schemas.microsoft.com/office/drawing/2014/main" id="{F8B9EE09-9F4E-47F5-82E5-A135C37A6E26}"/>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716934" y="2428875"/>
            <a:ext cx="1066800" cy="1066800"/>
          </a:xfrm>
        </p:spPr>
      </p:pic>
      <p:pic>
        <p:nvPicPr>
          <p:cNvPr id="54" name="Picture Placeholder 53" descr="Team member headshot">
            <a:extLst>
              <a:ext uri="{FF2B5EF4-FFF2-40B4-BE49-F238E27FC236}">
                <a16:creationId xmlns:a16="http://schemas.microsoft.com/office/drawing/2014/main" id="{B789A13E-52C8-4E94-89B2-D51A0739F00A}"/>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36" name="Text Placeholder 35">
            <a:extLst>
              <a:ext uri="{FF2B5EF4-FFF2-40B4-BE49-F238E27FC236}">
                <a16:creationId xmlns:a16="http://schemas.microsoft.com/office/drawing/2014/main" id="{23BA8AAF-B08B-441B-AAF3-590A568329BF}"/>
              </a:ext>
            </a:extLst>
          </p:cNvPr>
          <p:cNvSpPr>
            <a:spLocks noGrp="1"/>
          </p:cNvSpPr>
          <p:nvPr>
            <p:ph type="body" idx="1"/>
          </p:nvPr>
        </p:nvSpPr>
        <p:spPr>
          <a:xfrm>
            <a:off x="1500168" y="3654378"/>
            <a:ext cx="1828800" cy="343061"/>
          </a:xfrm>
        </p:spPr>
        <p:txBody>
          <a:bodyPr/>
          <a:lstStyle/>
          <a:p>
            <a:r>
              <a:rPr lang="en-US" dirty="0"/>
              <a:t>TAKUMA HAYASHI</a:t>
            </a:r>
          </a:p>
          <a:p>
            <a:endParaRPr lang="en-US" dirty="0"/>
          </a:p>
        </p:txBody>
      </p:sp>
      <p:sp>
        <p:nvSpPr>
          <p:cNvPr id="52" name="Text Placeholder 51">
            <a:extLst>
              <a:ext uri="{FF2B5EF4-FFF2-40B4-BE49-F238E27FC236}">
                <a16:creationId xmlns:a16="http://schemas.microsoft.com/office/drawing/2014/main" id="{E07741A2-243F-4086-945C-BCA1F24E6DB5}"/>
              </a:ext>
            </a:extLst>
          </p:cNvPr>
          <p:cNvSpPr>
            <a:spLocks noGrp="1"/>
          </p:cNvSpPr>
          <p:nvPr>
            <p:ph type="body" idx="21"/>
          </p:nvPr>
        </p:nvSpPr>
        <p:spPr>
          <a:xfrm>
            <a:off x="1390120" y="3782039"/>
            <a:ext cx="2057400" cy="343061"/>
          </a:xfrm>
        </p:spPr>
        <p:txBody>
          <a:bodyPr/>
          <a:lstStyle/>
          <a:p>
            <a:r>
              <a:rPr lang="en-US" dirty="0"/>
              <a:t>President</a:t>
            </a:r>
          </a:p>
        </p:txBody>
      </p:sp>
      <p:sp>
        <p:nvSpPr>
          <p:cNvPr id="49" name="Text Placeholder 48">
            <a:extLst>
              <a:ext uri="{FF2B5EF4-FFF2-40B4-BE49-F238E27FC236}">
                <a16:creationId xmlns:a16="http://schemas.microsoft.com/office/drawing/2014/main" id="{27CB5CB7-B854-4F48-954C-5CF86CC9146D}"/>
              </a:ext>
            </a:extLst>
          </p:cNvPr>
          <p:cNvSpPr>
            <a:spLocks noGrp="1"/>
          </p:cNvSpPr>
          <p:nvPr>
            <p:ph type="body" idx="18"/>
          </p:nvPr>
        </p:nvSpPr>
        <p:spPr>
          <a:xfrm>
            <a:off x="3849262" y="3669060"/>
            <a:ext cx="1828800" cy="343061"/>
          </a:xfrm>
        </p:spPr>
        <p:txBody>
          <a:bodyPr/>
          <a:lstStyle/>
          <a:p>
            <a:r>
              <a:rPr lang="en-US" dirty="0"/>
              <a:t>MIRJAM NILSSON​</a:t>
            </a:r>
          </a:p>
        </p:txBody>
      </p:sp>
      <p:sp>
        <p:nvSpPr>
          <p:cNvPr id="61" name="Text Placeholder 60">
            <a:extLst>
              <a:ext uri="{FF2B5EF4-FFF2-40B4-BE49-F238E27FC236}">
                <a16:creationId xmlns:a16="http://schemas.microsoft.com/office/drawing/2014/main" id="{F1C860E6-FF87-419F-8B26-B8EA4D5F3D3D}"/>
              </a:ext>
            </a:extLst>
          </p:cNvPr>
          <p:cNvSpPr>
            <a:spLocks noGrp="1"/>
          </p:cNvSpPr>
          <p:nvPr>
            <p:ph type="body" idx="22"/>
          </p:nvPr>
        </p:nvSpPr>
        <p:spPr>
          <a:xfrm>
            <a:off x="3739214" y="3796721"/>
            <a:ext cx="2057400" cy="343061"/>
          </a:xfrm>
        </p:spPr>
        <p:txBody>
          <a:bodyPr/>
          <a:lstStyle/>
          <a:p>
            <a:r>
              <a:rPr lang="en-US" dirty="0"/>
              <a:t>Chief Executive Officer</a:t>
            </a:r>
          </a:p>
        </p:txBody>
      </p:sp>
      <p:sp>
        <p:nvSpPr>
          <p:cNvPr id="50" name="Text Placeholder 49">
            <a:extLst>
              <a:ext uri="{FF2B5EF4-FFF2-40B4-BE49-F238E27FC236}">
                <a16:creationId xmlns:a16="http://schemas.microsoft.com/office/drawing/2014/main" id="{540F887C-E8EB-4467-90FE-023D47FFB454}"/>
              </a:ext>
            </a:extLst>
          </p:cNvPr>
          <p:cNvSpPr>
            <a:spLocks noGrp="1"/>
          </p:cNvSpPr>
          <p:nvPr>
            <p:ph type="body" idx="19"/>
          </p:nvPr>
        </p:nvSpPr>
        <p:spPr>
          <a:xfrm>
            <a:off x="6339926" y="3669060"/>
            <a:ext cx="1828800" cy="343061"/>
          </a:xfrm>
        </p:spPr>
        <p:txBody>
          <a:bodyPr/>
          <a:lstStyle/>
          <a:p>
            <a:r>
              <a:rPr lang="en-US" dirty="0"/>
              <a:t>FLORA BERGGREN​</a:t>
            </a:r>
          </a:p>
          <a:p>
            <a:endParaRPr lang="en-US" dirty="0"/>
          </a:p>
        </p:txBody>
      </p:sp>
      <p:sp>
        <p:nvSpPr>
          <p:cNvPr id="62" name="Text Placeholder 61">
            <a:extLst>
              <a:ext uri="{FF2B5EF4-FFF2-40B4-BE49-F238E27FC236}">
                <a16:creationId xmlns:a16="http://schemas.microsoft.com/office/drawing/2014/main" id="{F1AF6C54-9939-432B-BBC2-5E0C0F8B2D8C}"/>
              </a:ext>
            </a:extLst>
          </p:cNvPr>
          <p:cNvSpPr>
            <a:spLocks noGrp="1"/>
          </p:cNvSpPr>
          <p:nvPr>
            <p:ph type="body" idx="23"/>
          </p:nvPr>
        </p:nvSpPr>
        <p:spPr>
          <a:xfrm>
            <a:off x="6217963" y="3796721"/>
            <a:ext cx="2057400" cy="343061"/>
          </a:xfrm>
        </p:spPr>
        <p:txBody>
          <a:bodyPr/>
          <a:lstStyle/>
          <a:p>
            <a:r>
              <a:rPr lang="en-US" dirty="0"/>
              <a:t>Chief Operations Officer</a:t>
            </a:r>
          </a:p>
        </p:txBody>
      </p:sp>
      <p:sp>
        <p:nvSpPr>
          <p:cNvPr id="51" name="Text Placeholder 50">
            <a:extLst>
              <a:ext uri="{FF2B5EF4-FFF2-40B4-BE49-F238E27FC236}">
                <a16:creationId xmlns:a16="http://schemas.microsoft.com/office/drawing/2014/main" id="{C1C77C5B-2A5F-4999-A5BF-F60EA88DE493}"/>
              </a:ext>
            </a:extLst>
          </p:cNvPr>
          <p:cNvSpPr>
            <a:spLocks noGrp="1"/>
          </p:cNvSpPr>
          <p:nvPr>
            <p:ph type="body" idx="20"/>
          </p:nvPr>
        </p:nvSpPr>
        <p:spPr>
          <a:xfrm>
            <a:off x="8759806" y="3654378"/>
            <a:ext cx="1828800" cy="343061"/>
          </a:xfrm>
        </p:spPr>
        <p:txBody>
          <a:bodyPr/>
          <a:lstStyle/>
          <a:p>
            <a:r>
              <a:rPr lang="en-US" dirty="0"/>
              <a:t>RAJESH SANTOSHI</a:t>
            </a:r>
          </a:p>
        </p:txBody>
      </p:sp>
      <p:sp>
        <p:nvSpPr>
          <p:cNvPr id="63" name="Text Placeholder 62">
            <a:extLst>
              <a:ext uri="{FF2B5EF4-FFF2-40B4-BE49-F238E27FC236}">
                <a16:creationId xmlns:a16="http://schemas.microsoft.com/office/drawing/2014/main" id="{41797063-0A46-4FCE-86CB-FC66F997C5F4}"/>
              </a:ext>
            </a:extLst>
          </p:cNvPr>
          <p:cNvSpPr>
            <a:spLocks noGrp="1"/>
          </p:cNvSpPr>
          <p:nvPr>
            <p:ph type="body" idx="24"/>
          </p:nvPr>
        </p:nvSpPr>
        <p:spPr>
          <a:xfrm>
            <a:off x="8634432" y="3782039"/>
            <a:ext cx="2057400" cy="343061"/>
          </a:xfrm>
        </p:spPr>
        <p:txBody>
          <a:bodyPr/>
          <a:lstStyle/>
          <a:p>
            <a:r>
              <a:rPr lang="en-US" dirty="0"/>
              <a:t>VP Marketing</a:t>
            </a:r>
          </a:p>
        </p:txBody>
      </p:sp>
      <p:pic>
        <p:nvPicPr>
          <p:cNvPr id="58" name="Picture Placeholder 57" descr="Team member headshot">
            <a:extLst>
              <a:ext uri="{FF2B5EF4-FFF2-40B4-BE49-F238E27FC236}">
                <a16:creationId xmlns:a16="http://schemas.microsoft.com/office/drawing/2014/main" id="{67F12A1B-1645-4C97-AE80-CC96C4998E2E}"/>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pic>
        <p:nvPicPr>
          <p:cNvPr id="66" name="Picture Placeholder 65" descr="Team member headshot">
            <a:extLst>
              <a:ext uri="{FF2B5EF4-FFF2-40B4-BE49-F238E27FC236}">
                <a16:creationId xmlns:a16="http://schemas.microsoft.com/office/drawing/2014/main" id="{448282B4-E477-4ECE-BC09-7EA9451D9AEE}"/>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pic>
        <p:nvPicPr>
          <p:cNvPr id="78" name="Picture Placeholder 77" descr="Team member headshot">
            <a:extLst>
              <a:ext uri="{FF2B5EF4-FFF2-40B4-BE49-F238E27FC236}">
                <a16:creationId xmlns:a16="http://schemas.microsoft.com/office/drawing/2014/main" id="{15824874-C00E-4835-97F0-43C416DDCACC}"/>
              </a:ext>
            </a:extLst>
          </p:cNvPr>
          <p:cNvPicPr>
            <a:picLocks noGrp="1" noChangeAspect="1"/>
          </p:cNvPicPr>
          <p:nvPr>
            <p:ph type="pic" sz="quarter" idx="28"/>
          </p:nvPr>
        </p:nvPicPr>
        <p:blipFill rotWithShape="1">
          <a:blip r:embed="rId8">
            <a:extLst>
              <a:ext uri="{28A0092B-C50C-407E-A947-70E740481C1C}">
                <a14:useLocalDpi xmlns:a14="http://schemas.microsoft.com/office/drawing/2010/main" val="0"/>
              </a:ext>
            </a:extLst>
          </a:blip>
          <a:srcRect/>
          <a:stretch/>
        </p:blipFill>
        <p:spPr>
          <a:xfrm>
            <a:off x="6716934" y="4287711"/>
            <a:ext cx="1066800" cy="1066800"/>
          </a:xfrm>
        </p:spPr>
      </p:pic>
      <p:pic>
        <p:nvPicPr>
          <p:cNvPr id="83" name="Picture Placeholder 82" descr="Team member headshot">
            <a:extLst>
              <a:ext uri="{FF2B5EF4-FFF2-40B4-BE49-F238E27FC236}">
                <a16:creationId xmlns:a16="http://schemas.microsoft.com/office/drawing/2014/main" id="{96405252-7726-442E-9D15-755840A5AF27}"/>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64" name="Text Placeholder 63">
            <a:extLst>
              <a:ext uri="{FF2B5EF4-FFF2-40B4-BE49-F238E27FC236}">
                <a16:creationId xmlns:a16="http://schemas.microsoft.com/office/drawing/2014/main" id="{3ECD1D6F-7DAE-4DCC-BBB4-CD519379CDF6}"/>
              </a:ext>
            </a:extLst>
          </p:cNvPr>
          <p:cNvSpPr>
            <a:spLocks noGrp="1"/>
          </p:cNvSpPr>
          <p:nvPr>
            <p:ph type="body" idx="25"/>
          </p:nvPr>
        </p:nvSpPr>
        <p:spPr>
          <a:xfrm>
            <a:off x="1500168" y="5513214"/>
            <a:ext cx="1828800" cy="343061"/>
          </a:xfrm>
        </p:spPr>
        <p:txBody>
          <a:bodyPr/>
          <a:lstStyle/>
          <a:p>
            <a:r>
              <a:rPr lang="en-US" dirty="0"/>
              <a:t>GRAHAM BARNES</a:t>
            </a:r>
          </a:p>
          <a:p>
            <a:endParaRPr lang="en-US" dirty="0"/>
          </a:p>
        </p:txBody>
      </p:sp>
      <p:sp>
        <p:nvSpPr>
          <p:cNvPr id="72" name="Text Placeholder 71">
            <a:extLst>
              <a:ext uri="{FF2B5EF4-FFF2-40B4-BE49-F238E27FC236}">
                <a16:creationId xmlns:a16="http://schemas.microsoft.com/office/drawing/2014/main" id="{0420E7B5-7D79-437C-BC6E-11C9C9C73D12}"/>
              </a:ext>
            </a:extLst>
          </p:cNvPr>
          <p:cNvSpPr>
            <a:spLocks noGrp="1"/>
          </p:cNvSpPr>
          <p:nvPr>
            <p:ph type="body" idx="33"/>
          </p:nvPr>
        </p:nvSpPr>
        <p:spPr>
          <a:xfrm>
            <a:off x="1390120" y="5640875"/>
            <a:ext cx="2057400" cy="343061"/>
          </a:xfrm>
        </p:spPr>
        <p:txBody>
          <a:bodyPr/>
          <a:lstStyle/>
          <a:p>
            <a:r>
              <a:rPr lang="en-US" dirty="0"/>
              <a:t>VP Product</a:t>
            </a:r>
          </a:p>
        </p:txBody>
      </p:sp>
      <p:sp>
        <p:nvSpPr>
          <p:cNvPr id="69" name="Text Placeholder 68">
            <a:extLst>
              <a:ext uri="{FF2B5EF4-FFF2-40B4-BE49-F238E27FC236}">
                <a16:creationId xmlns:a16="http://schemas.microsoft.com/office/drawing/2014/main" id="{A5A9CD8D-31A9-4139-87B2-349EA8E14781}"/>
              </a:ext>
            </a:extLst>
          </p:cNvPr>
          <p:cNvSpPr>
            <a:spLocks noGrp="1"/>
          </p:cNvSpPr>
          <p:nvPr>
            <p:ph type="body" idx="30"/>
          </p:nvPr>
        </p:nvSpPr>
        <p:spPr>
          <a:xfrm>
            <a:off x="3849262" y="5527896"/>
            <a:ext cx="1828800" cy="343061"/>
          </a:xfrm>
        </p:spPr>
        <p:txBody>
          <a:bodyPr/>
          <a:lstStyle/>
          <a:p>
            <a:r>
              <a:rPr lang="en-US" dirty="0"/>
              <a:t>ROWAN MURPHY</a:t>
            </a:r>
          </a:p>
          <a:p>
            <a:endParaRPr lang="en-US" dirty="0"/>
          </a:p>
        </p:txBody>
      </p:sp>
      <p:sp>
        <p:nvSpPr>
          <p:cNvPr id="73" name="Text Placeholder 72">
            <a:extLst>
              <a:ext uri="{FF2B5EF4-FFF2-40B4-BE49-F238E27FC236}">
                <a16:creationId xmlns:a16="http://schemas.microsoft.com/office/drawing/2014/main" id="{E1FCDD58-01CD-47CF-AB15-A511E9D3612F}"/>
              </a:ext>
            </a:extLst>
          </p:cNvPr>
          <p:cNvSpPr>
            <a:spLocks noGrp="1"/>
          </p:cNvSpPr>
          <p:nvPr>
            <p:ph type="body" idx="34"/>
          </p:nvPr>
        </p:nvSpPr>
        <p:spPr>
          <a:xfrm>
            <a:off x="3739214" y="5655557"/>
            <a:ext cx="2057400" cy="343061"/>
          </a:xfrm>
        </p:spPr>
        <p:txBody>
          <a:bodyPr/>
          <a:lstStyle/>
          <a:p>
            <a:r>
              <a:rPr lang="en-US" dirty="0"/>
              <a:t>SEO Strategist</a:t>
            </a:r>
          </a:p>
        </p:txBody>
      </p:sp>
      <p:sp>
        <p:nvSpPr>
          <p:cNvPr id="70" name="Text Placeholder 69">
            <a:extLst>
              <a:ext uri="{FF2B5EF4-FFF2-40B4-BE49-F238E27FC236}">
                <a16:creationId xmlns:a16="http://schemas.microsoft.com/office/drawing/2014/main" id="{58753412-8033-48AD-80DF-945C72BC7335}"/>
              </a:ext>
            </a:extLst>
          </p:cNvPr>
          <p:cNvSpPr>
            <a:spLocks noGrp="1"/>
          </p:cNvSpPr>
          <p:nvPr>
            <p:ph type="body" idx="31"/>
          </p:nvPr>
        </p:nvSpPr>
        <p:spPr>
          <a:xfrm>
            <a:off x="6339926" y="5527896"/>
            <a:ext cx="1828800" cy="343061"/>
          </a:xfrm>
        </p:spPr>
        <p:txBody>
          <a:bodyPr/>
          <a:lstStyle/>
          <a:p>
            <a:r>
              <a:rPr lang="en-US" dirty="0"/>
              <a:t>ELIZABETH MOORE</a:t>
            </a:r>
          </a:p>
        </p:txBody>
      </p:sp>
      <p:sp>
        <p:nvSpPr>
          <p:cNvPr id="74" name="Text Placeholder 73">
            <a:extLst>
              <a:ext uri="{FF2B5EF4-FFF2-40B4-BE49-F238E27FC236}">
                <a16:creationId xmlns:a16="http://schemas.microsoft.com/office/drawing/2014/main" id="{2E2604A9-4BB8-4144-914B-DCF4F13DF3DB}"/>
              </a:ext>
            </a:extLst>
          </p:cNvPr>
          <p:cNvSpPr>
            <a:spLocks noGrp="1"/>
          </p:cNvSpPr>
          <p:nvPr>
            <p:ph type="body" idx="35"/>
          </p:nvPr>
        </p:nvSpPr>
        <p:spPr>
          <a:xfrm>
            <a:off x="6229878" y="5655557"/>
            <a:ext cx="2057400" cy="343061"/>
          </a:xfrm>
        </p:spPr>
        <p:txBody>
          <a:bodyPr/>
          <a:lstStyle/>
          <a:p>
            <a:r>
              <a:rPr lang="en-US" dirty="0"/>
              <a:t>Product Designer</a:t>
            </a:r>
          </a:p>
        </p:txBody>
      </p:sp>
      <p:sp>
        <p:nvSpPr>
          <p:cNvPr id="71" name="Text Placeholder 70">
            <a:extLst>
              <a:ext uri="{FF2B5EF4-FFF2-40B4-BE49-F238E27FC236}">
                <a16:creationId xmlns:a16="http://schemas.microsoft.com/office/drawing/2014/main" id="{A45FE9A3-15E0-49FA-B6E5-DB16CD0C2C8F}"/>
              </a:ext>
            </a:extLst>
          </p:cNvPr>
          <p:cNvSpPr>
            <a:spLocks noGrp="1"/>
          </p:cNvSpPr>
          <p:nvPr>
            <p:ph type="body" idx="32"/>
          </p:nvPr>
        </p:nvSpPr>
        <p:spPr>
          <a:xfrm>
            <a:off x="8759806" y="5513214"/>
            <a:ext cx="1828800" cy="343061"/>
          </a:xfrm>
        </p:spPr>
        <p:txBody>
          <a:bodyPr/>
          <a:lstStyle/>
          <a:p>
            <a:r>
              <a:rPr lang="en-US" dirty="0"/>
              <a:t>ROBIN KLINE</a:t>
            </a:r>
          </a:p>
        </p:txBody>
      </p:sp>
      <p:sp>
        <p:nvSpPr>
          <p:cNvPr id="75" name="Text Placeholder 74">
            <a:extLst>
              <a:ext uri="{FF2B5EF4-FFF2-40B4-BE49-F238E27FC236}">
                <a16:creationId xmlns:a16="http://schemas.microsoft.com/office/drawing/2014/main" id="{72076C4D-9688-4C1A-AB51-8F1051A803A9}"/>
              </a:ext>
            </a:extLst>
          </p:cNvPr>
          <p:cNvSpPr>
            <a:spLocks noGrp="1"/>
          </p:cNvSpPr>
          <p:nvPr>
            <p:ph type="body" idx="36"/>
          </p:nvPr>
        </p:nvSpPr>
        <p:spPr>
          <a:xfrm>
            <a:off x="8634432" y="5640875"/>
            <a:ext cx="2057400" cy="343061"/>
          </a:xfrm>
        </p:spPr>
        <p:txBody>
          <a:bodyPr/>
          <a:lstStyle/>
          <a:p>
            <a:r>
              <a:rPr lang="en-US" dirty="0"/>
              <a:t>Content Developer</a:t>
            </a:r>
          </a:p>
        </p:txBody>
      </p:sp>
      <p:sp>
        <p:nvSpPr>
          <p:cNvPr id="4" name="Footer Placeholder 3">
            <a:extLst>
              <a:ext uri="{FF2B5EF4-FFF2-40B4-BE49-F238E27FC236}">
                <a16:creationId xmlns:a16="http://schemas.microsoft.com/office/drawing/2014/main" id="{79EB4DEA-4DCD-421C-A905-7EFCAE898907}"/>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2E1923C7-5010-4C4F-A932-4BDA0B62A7C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19</a:t>
            </a:fld>
            <a:endParaRPr lang="en-US" dirty="0"/>
          </a:p>
        </p:txBody>
      </p:sp>
    </p:spTree>
    <p:extLst>
      <p:ext uri="{BB962C8B-B14F-4D97-AF65-F5344CB8AC3E}">
        <p14:creationId xmlns:p14="http://schemas.microsoft.com/office/powerpoint/2010/main" val="3396266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739482" y="507746"/>
            <a:ext cx="3171825" cy="1325563"/>
          </a:xfrm>
        </p:spPr>
        <p:txBody>
          <a:bodyPr/>
          <a:lstStyle/>
          <a:p>
            <a:r>
              <a:rPr lang="en-ZA" dirty="0"/>
              <a:t>Business Overview</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210312" y="1833308"/>
            <a:ext cx="6236208" cy="3342195"/>
          </a:xfrm>
        </p:spPr>
        <p:txBody>
          <a:bodyPr>
            <a:normAutofit fontScale="85000" lnSpcReduction="20000"/>
          </a:bodyPr>
          <a:lstStyle/>
          <a:p>
            <a:br>
              <a:rPr lang="en-US" dirty="0"/>
            </a:br>
            <a:endParaRPr lang="en-US" dirty="0"/>
          </a:p>
          <a:p>
            <a:pPr marL="285750" indent="-285750">
              <a:buFont typeface="Wingdings" panose="05000000000000000000" pitchFamily="2" charset="2"/>
              <a:buChar char="v"/>
            </a:pPr>
            <a:r>
              <a:rPr lang="en-US" sz="2600" dirty="0"/>
              <a:t>Africa's tech sector is booming, leading to increased job opportunities. </a:t>
            </a:r>
          </a:p>
          <a:p>
            <a:pPr marL="285750" indent="-285750">
              <a:buFont typeface="Wingdings" panose="05000000000000000000" pitchFamily="2" charset="2"/>
              <a:buChar char="v"/>
            </a:pPr>
            <a:r>
              <a:rPr lang="en-US" sz="2600" dirty="0"/>
              <a:t>However, salary information in the industry is limited. </a:t>
            </a:r>
          </a:p>
          <a:p>
            <a:pPr marL="285750" indent="-285750">
              <a:buFont typeface="Wingdings" panose="05000000000000000000" pitchFamily="2" charset="2"/>
              <a:buChar char="v"/>
            </a:pPr>
            <a:r>
              <a:rPr lang="en-US" sz="2600" dirty="0"/>
              <a:t>To address this, a project aims to create a platform predicting developer salaries and providing salary comparisons across regions.</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The Vikings​</a:t>
            </a:r>
          </a:p>
          <a:p>
            <a:r>
              <a:rPr lang="en-US" dirty="0"/>
              <a:t>GitHub Repository:</a:t>
            </a:r>
          </a:p>
          <a:p>
            <a:r>
              <a:rPr lang="en-US" dirty="0">
                <a:hlinkClick r:id="rId2"/>
              </a:rPr>
              <a:t>https://github.com/paddyokore/developer-salary-prediction/tree/master</a:t>
            </a:r>
            <a:endParaRPr lang="en-US" dirty="0"/>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20</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Challenges</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256554" cy="514350"/>
          </a:xfrm>
        </p:spPr>
        <p:txBody>
          <a:bodyPr vert="horz" lIns="91440" tIns="45720" rIns="91440" bIns="45720" rtlCol="0" anchor="ctr">
            <a:noAutofit/>
          </a:bodyPr>
          <a:lstStyle/>
          <a:p>
            <a:r>
              <a:rPr lang="en-US" sz="2000" b="1" dirty="0"/>
              <a:t>African salaries</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384048" y="2557463"/>
            <a:ext cx="2683002" cy="514350"/>
          </a:xfrm>
        </p:spPr>
        <p:txBody>
          <a:bodyPr/>
          <a:lstStyle/>
          <a:p>
            <a:r>
              <a:rPr lang="en-US" sz="2000" b="1" dirty="0"/>
              <a:t>Focus on developers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548640" y="3633788"/>
            <a:ext cx="3077500" cy="514350"/>
          </a:xfrm>
        </p:spPr>
        <p:txBody>
          <a:bodyPr/>
          <a:lstStyle/>
          <a:p>
            <a:r>
              <a:rPr lang="en-US" sz="2000" b="1" dirty="0"/>
              <a:t>Accuracy of prediction</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969264" y="4710114"/>
            <a:ext cx="3077500" cy="514350"/>
          </a:xfrm>
        </p:spPr>
        <p:txBody>
          <a:bodyPr/>
          <a:lstStyle/>
          <a:p>
            <a:r>
              <a:rPr lang="en-US" sz="2000" b="1" dirty="0"/>
              <a:t>Lack of material</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sz="1600" dirty="0"/>
              <a:t>Lack of platforms available that accurately predict developer salaries in Africa</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normAutofit/>
          </a:bodyPr>
          <a:lstStyle/>
          <a:p>
            <a:r>
              <a:rPr lang="en-US" sz="1600" dirty="0"/>
              <a:t>Few platforms optimize on developer information only, but rather, most generalize for all professions</a:t>
            </a:r>
          </a:p>
          <a:p>
            <a:endParaRPr lang="en-US" sz="1600"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normAutofit/>
          </a:bodyPr>
          <a:lstStyle/>
          <a:p>
            <a:r>
              <a:rPr lang="en-US" sz="1600" dirty="0"/>
              <a:t>Most other platforms use average salaries from regions where developers earn more than in Africa</a:t>
            </a:r>
          </a:p>
          <a:p>
            <a:endParaRPr lang="en-US" sz="1600"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normAutofit/>
          </a:bodyPr>
          <a:lstStyle/>
          <a:p>
            <a:r>
              <a:rPr lang="en-US" sz="1600" dirty="0"/>
              <a:t>Lack of up-to-date resources that assist developers to prepare themselves for both technical and non-technical interviews and to build their portfolio.</a:t>
            </a:r>
          </a:p>
          <a:p>
            <a:endParaRPr lang="en-US" sz="1600" dirty="0"/>
          </a:p>
        </p:txBody>
      </p:sp>
      <p:sp>
        <p:nvSpPr>
          <p:cNvPr id="12" name="Footer Placeholder 11">
            <a:extLst>
              <a:ext uri="{FF2B5EF4-FFF2-40B4-BE49-F238E27FC236}">
                <a16:creationId xmlns:a16="http://schemas.microsoft.com/office/drawing/2014/main" id="{7312B71A-5E84-41DE-9754-5F6291F6DFB7}"/>
              </a:ext>
            </a:extLst>
          </p:cNvPr>
          <p:cNvSpPr>
            <a:spLocks noGrp="1"/>
          </p:cNvSpPr>
          <p:nvPr>
            <p:ph type="ftr" sz="quarter" idx="11"/>
          </p:nvPr>
        </p:nvSpPr>
        <p:spPr>
          <a:xfrm>
            <a:off x="6155823" y="6356350"/>
            <a:ext cx="1808712"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PROPOSED Solutions</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392244" y="2467235"/>
            <a:ext cx="5124450" cy="507225"/>
          </a:xfrm>
        </p:spPr>
        <p:txBody>
          <a:bodyPr vert="horz" lIns="91440" tIns="45720" rIns="91440" bIns="45720" rtlCol="0" anchor="t">
            <a:normAutofit fontScale="92500"/>
          </a:bodyPr>
          <a:lstStyle/>
          <a:p>
            <a:r>
              <a:rPr lang="en-US" b="1" dirty="0"/>
              <a:t>ACCOUNT FOR REGIONAL DIFFERENCES</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938954" y="2852295"/>
            <a:ext cx="4031030" cy="1057308"/>
          </a:xfrm>
        </p:spPr>
        <p:txBody>
          <a:bodyPr>
            <a:normAutofit/>
          </a:bodyPr>
          <a:lstStyle/>
          <a:p>
            <a:r>
              <a:rPr lang="en-US" sz="1800" dirty="0"/>
              <a:t>Develop a platform that considers regional differences when predicting salaries</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594627" y="2426773"/>
            <a:ext cx="4031945" cy="365125"/>
          </a:xfrm>
        </p:spPr>
        <p:txBody>
          <a:bodyPr>
            <a:normAutofit lnSpcReduction="10000"/>
          </a:bodyPr>
          <a:lstStyle/>
          <a:p>
            <a:r>
              <a:rPr lang="en-US" b="1" dirty="0"/>
              <a:t>FOCUS ON DEVELOPERS</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2630" y="2759184"/>
            <a:ext cx="4031030" cy="1057308"/>
          </a:xfrm>
        </p:spPr>
        <p:txBody>
          <a:bodyPr>
            <a:normAutofit fontScale="92500" lnSpcReduction="10000"/>
          </a:bodyPr>
          <a:lstStyle/>
          <a:p>
            <a:r>
              <a:rPr lang="en-US" sz="1800" dirty="0"/>
              <a:t>To develop a platform that takes in 10 different features, representing the developer description to make predictions</a:t>
            </a:r>
          </a:p>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938039" y="4243353"/>
            <a:ext cx="4031945" cy="365125"/>
          </a:xfrm>
        </p:spPr>
        <p:txBody>
          <a:bodyPr>
            <a:normAutofit lnSpcReduction="10000"/>
          </a:bodyPr>
          <a:lstStyle/>
          <a:p>
            <a:r>
              <a:rPr lang="en-US" b="1" dirty="0"/>
              <a:t>PROVIDE A RANGE OF SALARY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938954" y="4587826"/>
            <a:ext cx="4031030" cy="1057308"/>
          </a:xfrm>
        </p:spPr>
        <p:txBody>
          <a:bodyPr>
            <a:normAutofit fontScale="92500" lnSpcReduction="10000"/>
          </a:bodyPr>
          <a:lstStyle/>
          <a:p>
            <a:r>
              <a:rPr lang="en-US" sz="1800" dirty="0"/>
              <a:t>The proposed solution will provide a range of salaries which is a more accurate method of prediction than a single figure</a:t>
            </a:r>
          </a:p>
          <a:p>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594627" y="4188967"/>
            <a:ext cx="4031945" cy="365125"/>
          </a:xfrm>
        </p:spPr>
        <p:txBody>
          <a:bodyPr>
            <a:normAutofit lnSpcReduction="10000"/>
          </a:bodyPr>
          <a:lstStyle/>
          <a:p>
            <a:r>
              <a:rPr lang="en-US" b="1" dirty="0"/>
              <a:t>PROVIDE MATERIAL</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2630" y="4524053"/>
            <a:ext cx="4031030" cy="1057308"/>
          </a:xfrm>
        </p:spPr>
        <p:txBody>
          <a:bodyPr>
            <a:normAutofit/>
          </a:bodyPr>
          <a:lstStyle/>
          <a:p>
            <a:r>
              <a:rPr lang="en-US" sz="1800" dirty="0"/>
              <a:t>Provide adequate material to build their portfolio and prepare for interviews</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lstStyle/>
          <a:p>
            <a:r>
              <a:rPr lang="en-US" dirty="0"/>
              <a:t>Project objectives</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1129698" y="4824188"/>
            <a:ext cx="3124093" cy="462927"/>
          </a:xfrm>
        </p:spPr>
        <p:txBody>
          <a:bodyPr/>
          <a:lstStyle/>
          <a:p>
            <a:r>
              <a:rPr lang="en-US" dirty="0"/>
              <a:t>Job seekers</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4526261" y="4824188"/>
            <a:ext cx="3139479" cy="462927"/>
          </a:xfrm>
        </p:spPr>
        <p:txBody>
          <a:bodyPr/>
          <a:lstStyle/>
          <a:p>
            <a:r>
              <a:rPr lang="en-US" dirty="0"/>
              <a:t>Employers</a:t>
            </a:r>
          </a:p>
        </p:txBody>
      </p:sp>
      <p:sp>
        <p:nvSpPr>
          <p:cNvPr id="21" name="Content Placeholder 20">
            <a:extLst>
              <a:ext uri="{FF2B5EF4-FFF2-40B4-BE49-F238E27FC236}">
                <a16:creationId xmlns:a16="http://schemas.microsoft.com/office/drawing/2014/main" id="{318AFADE-B54F-4988-8000-B9336A395336}"/>
              </a:ext>
            </a:extLst>
          </p:cNvPr>
          <p:cNvSpPr>
            <a:spLocks noGrp="1"/>
          </p:cNvSpPr>
          <p:nvPr>
            <p:ph sz="half" idx="14"/>
          </p:nvPr>
        </p:nvSpPr>
        <p:spPr>
          <a:xfrm>
            <a:off x="7938210" y="4824188"/>
            <a:ext cx="3124093" cy="462927"/>
          </a:xfrm>
        </p:spPr>
        <p:txBody>
          <a:bodyPr/>
          <a:lstStyle/>
          <a:p>
            <a:r>
              <a:rPr lang="en-US" dirty="0"/>
              <a:t>Recruitment agencies</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1129698" y="5280763"/>
            <a:ext cx="3460590" cy="803852"/>
          </a:xfrm>
        </p:spPr>
        <p:txBody>
          <a:bodyPr>
            <a:normAutofit/>
          </a:bodyPr>
          <a:lstStyle/>
          <a:p>
            <a:r>
              <a:rPr lang="en-US" dirty="0"/>
              <a:t>To enable Jobseekers to ask for competitive salaries during contract negotiations.</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4526261" y="5280763"/>
            <a:ext cx="3139479" cy="803852"/>
          </a:xfrm>
        </p:spPr>
        <p:txBody>
          <a:bodyPr>
            <a:normAutofit/>
          </a:bodyPr>
          <a:lstStyle/>
          <a:p>
            <a:r>
              <a:rPr lang="en-US" dirty="0"/>
              <a:t>To assist employers in offering fair compensation to their employees.</a:t>
            </a:r>
          </a:p>
        </p:txBody>
      </p:sp>
      <p:sp>
        <p:nvSpPr>
          <p:cNvPr id="24" name="Content Placeholder 23">
            <a:extLst>
              <a:ext uri="{FF2B5EF4-FFF2-40B4-BE49-F238E27FC236}">
                <a16:creationId xmlns:a16="http://schemas.microsoft.com/office/drawing/2014/main" id="{5AA25980-D334-4FC0-9091-936E53B8D321}"/>
              </a:ext>
            </a:extLst>
          </p:cNvPr>
          <p:cNvSpPr>
            <a:spLocks noGrp="1"/>
          </p:cNvSpPr>
          <p:nvPr>
            <p:ph sz="half" idx="19"/>
          </p:nvPr>
        </p:nvSpPr>
        <p:spPr>
          <a:xfrm>
            <a:off x="7938210" y="5280763"/>
            <a:ext cx="3415590" cy="803852"/>
          </a:xfrm>
        </p:spPr>
        <p:txBody>
          <a:bodyPr>
            <a:normAutofit/>
          </a:bodyPr>
          <a:lstStyle/>
          <a:p>
            <a:r>
              <a:rPr lang="en-US" dirty="0"/>
              <a:t>Assist Recruitment agencies offer accurate salary estimates to their clients.</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pic>
        <p:nvPicPr>
          <p:cNvPr id="4" name="Picture 3" descr="A person holding a sign&#10;&#10;Description automatically generated">
            <a:extLst>
              <a:ext uri="{FF2B5EF4-FFF2-40B4-BE49-F238E27FC236}">
                <a16:creationId xmlns:a16="http://schemas.microsoft.com/office/drawing/2014/main" id="{15F3AE58-4309-9D37-85C1-032ADD2ABF3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136310" y="3064615"/>
            <a:ext cx="1282763" cy="962073"/>
          </a:xfrm>
          <a:prstGeom prst="rect">
            <a:avLst/>
          </a:prstGeom>
        </p:spPr>
      </p:pic>
      <p:pic>
        <p:nvPicPr>
          <p:cNvPr id="14" name="Picture 13" descr="A close-up of a sign&#10;&#10;Description automatically generated">
            <a:extLst>
              <a:ext uri="{FF2B5EF4-FFF2-40B4-BE49-F238E27FC236}">
                <a16:creationId xmlns:a16="http://schemas.microsoft.com/office/drawing/2014/main" id="{38E3BA2C-6692-BA36-7AF8-4A0178A2C461}"/>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5346677" y="3064615"/>
            <a:ext cx="1443110" cy="962073"/>
          </a:xfrm>
          <a:prstGeom prst="rect">
            <a:avLst/>
          </a:prstGeom>
        </p:spPr>
      </p:pic>
      <p:pic>
        <p:nvPicPr>
          <p:cNvPr id="17" name="Picture 16" descr="A group of people sitting at a table&#10;&#10;Description automatically generated">
            <a:extLst>
              <a:ext uri="{FF2B5EF4-FFF2-40B4-BE49-F238E27FC236}">
                <a16:creationId xmlns:a16="http://schemas.microsoft.com/office/drawing/2014/main" id="{46F0E403-C41B-5D8B-D717-7681E2B448CB}"/>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8772929" y="3064615"/>
            <a:ext cx="1710351" cy="962073"/>
          </a:xfrm>
          <a:prstGeom prst="rect">
            <a:avLst/>
          </a:prstGeom>
        </p:spPr>
      </p:pic>
    </p:spTree>
    <p:extLst>
      <p:ext uri="{BB962C8B-B14F-4D97-AF65-F5344CB8AC3E}">
        <p14:creationId xmlns:p14="http://schemas.microsoft.com/office/powerpoint/2010/main" val="404854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511296" cy="1325563"/>
          </a:xfrm>
        </p:spPr>
        <p:txBody>
          <a:bodyPr/>
          <a:lstStyle/>
          <a:p>
            <a:pPr algn="ctr"/>
            <a:r>
              <a:rPr lang="en-US" dirty="0"/>
              <a:t>Project success metrics</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38800" y="1360245"/>
            <a:ext cx="5433204" cy="365125"/>
          </a:xfrm>
        </p:spPr>
        <p:txBody>
          <a:bodyPr vert="horz" lIns="91440" tIns="45720" rIns="91440" bIns="45720" rtlCol="0" anchor="t">
            <a:normAutofit lnSpcReduction="10000"/>
          </a:bodyPr>
          <a:lstStyle/>
          <a:p>
            <a:r>
              <a:rPr lang="en-US" b="1" dirty="0"/>
              <a:t>RMSE (ROOT MEAN SQUARE ERROR)</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38374" y="1689670"/>
            <a:ext cx="5431971" cy="557950"/>
          </a:xfrm>
        </p:spPr>
        <p:txBody>
          <a:bodyPr>
            <a:noAutofit/>
          </a:bodyPr>
          <a:lstStyle/>
          <a:p>
            <a:r>
              <a:rPr lang="en-US" sz="1800" b="0" i="0" dirty="0">
                <a:solidFill>
                  <a:srgbClr val="4D5156"/>
                </a:solidFill>
                <a:effectLst/>
                <a:latin typeface="arial" panose="020B0604020202020204" pitchFamily="34" charset="0"/>
              </a:rPr>
              <a:t>This is a </a:t>
            </a:r>
            <a:r>
              <a:rPr lang="en-US" sz="1800" i="0" dirty="0">
                <a:solidFill>
                  <a:srgbClr val="5F6368"/>
                </a:solidFill>
                <a:effectLst/>
                <a:latin typeface="arial" panose="020B0604020202020204" pitchFamily="34" charset="0"/>
              </a:rPr>
              <a:t>measure of the average difference between a statistical model's predicted values and the actual values.</a:t>
            </a:r>
            <a:endParaRPr lang="en-US" sz="1800"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38800" y="3099296"/>
            <a:ext cx="5433204" cy="365125"/>
          </a:xfrm>
        </p:spPr>
        <p:txBody>
          <a:bodyPr>
            <a:normAutofit lnSpcReduction="10000"/>
          </a:bodyPr>
          <a:lstStyle/>
          <a:p>
            <a:pPr algn="ctr"/>
            <a:r>
              <a:rPr lang="en-US" b="1" dirty="0"/>
              <a:t>ACCURACY</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38374" y="3428720"/>
            <a:ext cx="5431971" cy="1703911"/>
          </a:xfrm>
        </p:spPr>
        <p:txBody>
          <a:bodyPr>
            <a:normAutofit/>
          </a:bodyPr>
          <a:lstStyle/>
          <a:p>
            <a:r>
              <a:rPr lang="en-US" sz="1800" b="0" i="0" dirty="0">
                <a:solidFill>
                  <a:srgbClr val="4D5156"/>
                </a:solidFill>
                <a:effectLst/>
                <a:latin typeface="arial" panose="020B0604020202020204" pitchFamily="34" charset="0"/>
              </a:rPr>
              <a:t>This is </a:t>
            </a:r>
            <a:r>
              <a:rPr lang="en-US" sz="1800" i="0" dirty="0">
                <a:solidFill>
                  <a:srgbClr val="5F6368"/>
                </a:solidFill>
                <a:effectLst/>
                <a:latin typeface="arial" panose="020B0604020202020204" pitchFamily="34" charset="0"/>
              </a:rPr>
              <a:t>the ratio of the number of correct predictions to the total number of input samples.</a:t>
            </a:r>
          </a:p>
          <a:p>
            <a:r>
              <a:rPr lang="en-ZA" sz="1800" dirty="0"/>
              <a:t>A </a:t>
            </a:r>
            <a:r>
              <a:rPr lang="en-ZA" sz="1800" b="1" dirty="0"/>
              <a:t>test accuracy of 70%</a:t>
            </a:r>
            <a:r>
              <a:rPr lang="en-ZA" sz="1800" dirty="0"/>
              <a:t> will be considered a </a:t>
            </a:r>
            <a:r>
              <a:rPr lang="en-ZA" sz="1800" b="1" dirty="0"/>
              <a:t>success </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529971" y="620079"/>
            <a:ext cx="5111750" cy="1204912"/>
          </a:xfrm>
        </p:spPr>
        <p:txBody>
          <a:bodyPr/>
          <a:lstStyle/>
          <a:p>
            <a:r>
              <a:rPr lang="en-US" dirty="0"/>
              <a:t>The data used</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401954" y="2325750"/>
            <a:ext cx="6126861" cy="2374266"/>
          </a:xfrm>
        </p:spPr>
        <p:txBody>
          <a:bodyPr vert="horz" lIns="91440" tIns="45720" rIns="91440" bIns="45720" rtlCol="0" anchor="t">
            <a:noAutofit/>
          </a:bodyPr>
          <a:lstStyle/>
          <a:p>
            <a:pPr marL="285750" indent="-285750">
              <a:buFont typeface="Wingdings" panose="05000000000000000000" pitchFamily="2" charset="2"/>
              <a:buChar char="v"/>
            </a:pPr>
            <a:r>
              <a:rPr lang="en-US" sz="2000" b="0" dirty="0">
                <a:solidFill>
                  <a:srgbClr val="000000"/>
                </a:solidFill>
                <a:effectLst/>
                <a:latin typeface="Consolas" panose="020B0609020204030204" pitchFamily="49" charset="0"/>
              </a:rPr>
              <a:t>The data comes from the Stack Overflow annual developer survey for 2022.</a:t>
            </a:r>
          </a:p>
          <a:p>
            <a:pPr marL="285750" indent="-285750">
              <a:buFont typeface="Wingdings" panose="05000000000000000000" pitchFamily="2" charset="2"/>
              <a:buChar char="v"/>
            </a:pPr>
            <a:r>
              <a:rPr lang="en-US" sz="2000" dirty="0">
                <a:solidFill>
                  <a:srgbClr val="000000"/>
                </a:solidFill>
                <a:latin typeface="Consolas" panose="020B0609020204030204" pitchFamily="49" charset="0"/>
              </a:rPr>
              <a:t>It contains 73,268 responses and 79 features, </a:t>
            </a:r>
            <a:r>
              <a:rPr lang="en-US" sz="2000" dirty="0" err="1">
                <a:solidFill>
                  <a:srgbClr val="000000"/>
                </a:solidFill>
                <a:latin typeface="Consolas" panose="020B0609020204030204" pitchFamily="49" charset="0"/>
              </a:rPr>
              <a:t>i.e</a:t>
            </a:r>
            <a:r>
              <a:rPr lang="en-US" sz="2000" dirty="0">
                <a:solidFill>
                  <a:srgbClr val="000000"/>
                </a:solidFill>
                <a:latin typeface="Consolas" panose="020B0609020204030204" pitchFamily="49" charset="0"/>
              </a:rPr>
              <a:t> 79 data points about each developer.</a:t>
            </a:r>
            <a:endParaRPr lang="en-US" sz="2000" b="0" dirty="0">
              <a:solidFill>
                <a:srgbClr val="000000"/>
              </a:solidFill>
              <a:effectLst/>
              <a:latin typeface="Consolas" panose="020B0609020204030204" pitchFamily="49" charset="0"/>
            </a:endParaRP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Insights from the data</a:t>
            </a:r>
          </a:p>
        </p:txBody>
      </p:sp>
    </p:spTree>
    <p:extLst>
      <p:ext uri="{BB962C8B-B14F-4D97-AF65-F5344CB8AC3E}">
        <p14:creationId xmlns:p14="http://schemas.microsoft.com/office/powerpoint/2010/main" val="707789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normAutofit fontScale="90000"/>
          </a:bodyPr>
          <a:lstStyle/>
          <a:p>
            <a:pPr algn="ctr"/>
            <a:r>
              <a:rPr lang="en-US" dirty="0"/>
              <a:t>Developer distribution by continent</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5"/>
            <a:ext cx="6102106" cy="2962021"/>
          </a:xfrm>
        </p:spPr>
        <p:txBody>
          <a:bodyPr vert="horz" lIns="91440" tIns="45720" rIns="91440" bIns="45720" rtlCol="0" anchor="t">
            <a:normAutofit lnSpcReduction="10000"/>
          </a:bodyPr>
          <a:lstStyle/>
          <a:p>
            <a:pPr marL="342900" indent="-342900">
              <a:buFont typeface="Wingdings" panose="05000000000000000000" pitchFamily="2" charset="2"/>
              <a:buChar char="v"/>
            </a:pPr>
            <a:r>
              <a:rPr lang="en-US" dirty="0"/>
              <a:t>Europe </a:t>
            </a:r>
            <a:r>
              <a:rPr lang="en-US" cap="none" dirty="0"/>
              <a:t>has the highest number of developers, which is almost twice the number of developers in the next continent</a:t>
            </a:r>
          </a:p>
          <a:p>
            <a:endParaRPr lang="en-US" cap="none" dirty="0"/>
          </a:p>
          <a:p>
            <a:pPr marL="342900" indent="-342900">
              <a:buFont typeface="Wingdings" panose="05000000000000000000" pitchFamily="2" charset="2"/>
              <a:buChar char="v"/>
            </a:pPr>
            <a:r>
              <a:rPr lang="en-US" cap="none" dirty="0"/>
              <a:t>Africa only had 4% of respondents in the survey. </a:t>
            </a:r>
          </a:p>
          <a:p>
            <a:endParaRPr lang="en-US" cap="none" dirty="0"/>
          </a:p>
          <a:p>
            <a:pPr marL="342900" indent="-342900">
              <a:buFont typeface="Wingdings" panose="05000000000000000000" pitchFamily="2" charset="2"/>
              <a:buChar char="v"/>
            </a:pPr>
            <a:r>
              <a:rPr lang="en-US" cap="none" dirty="0"/>
              <a:t>Oceania had the least number of respondents.</a:t>
            </a:r>
            <a:endParaRPr lang="en-US" dirty="0"/>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pic>
        <p:nvPicPr>
          <p:cNvPr id="22" name="Picture 21">
            <a:extLst>
              <a:ext uri="{FF2B5EF4-FFF2-40B4-BE49-F238E27FC236}">
                <a16:creationId xmlns:a16="http://schemas.microsoft.com/office/drawing/2014/main" id="{6FBA787A-91A4-0D24-AD79-66EE2ADB0CAC}"/>
              </a:ext>
            </a:extLst>
          </p:cNvPr>
          <p:cNvPicPr>
            <a:picLocks noChangeAspect="1"/>
          </p:cNvPicPr>
          <p:nvPr/>
        </p:nvPicPr>
        <p:blipFill>
          <a:blip r:embed="rId2"/>
          <a:stretch>
            <a:fillRect/>
          </a:stretch>
        </p:blipFill>
        <p:spPr>
          <a:xfrm>
            <a:off x="0" y="1152771"/>
            <a:ext cx="5965249" cy="4840579"/>
          </a:xfrm>
          <a:prstGeom prst="rect">
            <a:avLst/>
          </a:prstGeom>
        </p:spPr>
      </p:pic>
    </p:spTree>
    <p:extLst>
      <p:ext uri="{BB962C8B-B14F-4D97-AF65-F5344CB8AC3E}">
        <p14:creationId xmlns:p14="http://schemas.microsoft.com/office/powerpoint/2010/main" val="1472106130"/>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noline" id="{080CB5C6-FA0A-40B0-8C1A-A4BA88D91EE0}" vid="{DC98E595-77B2-413A-A4EA-B47400BD13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75DC67E-4FAC-4989-A1C6-9CCFAE7240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C4BA2C8-4C3C-4809-AD4F-FED9B4D74B8F}">
  <ds:schemaRefs>
    <ds:schemaRef ds:uri="http://schemas.microsoft.com/sharepoint/v3/contenttype/forms"/>
  </ds:schemaRefs>
</ds:datastoreItem>
</file>

<file path=customXml/itemProps3.xml><?xml version="1.0" encoding="utf-8"?>
<ds:datastoreItem xmlns:ds="http://schemas.openxmlformats.org/officeDocument/2006/customXml" ds:itemID="{0C14FED0-9A95-4A83-8CAA-A3BB5938F80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Colorful Certificate</Template>
  <TotalTime>0</TotalTime>
  <Words>705</Words>
  <Application>Microsoft Office PowerPoint</Application>
  <PresentationFormat>Widescreen</PresentationFormat>
  <Paragraphs>133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vt:lpstr>
      <vt:lpstr>Calibri</vt:lpstr>
      <vt:lpstr>Consolas</vt:lpstr>
      <vt:lpstr>Tenorite</vt:lpstr>
      <vt:lpstr>Wingdings</vt:lpstr>
      <vt:lpstr>Monoline</vt:lpstr>
      <vt:lpstr>Predicting developer salaries</vt:lpstr>
      <vt:lpstr>Business Overview</vt:lpstr>
      <vt:lpstr>Challenges</vt:lpstr>
      <vt:lpstr>PROPOSED Solutions</vt:lpstr>
      <vt:lpstr>Project objectives</vt:lpstr>
      <vt:lpstr>Project success metrics</vt:lpstr>
      <vt:lpstr>The data used</vt:lpstr>
      <vt:lpstr>Insights from the data</vt:lpstr>
      <vt:lpstr>Developer distribution by continent</vt:lpstr>
      <vt:lpstr>Age distribution</vt:lpstr>
      <vt:lpstr>Gender distribution</vt:lpstr>
      <vt:lpstr>Remote vs onsite</vt:lpstr>
      <vt:lpstr>MODEL EVALUATION</vt:lpstr>
      <vt:lpstr>PowerPoint Presentation</vt:lpstr>
      <vt:lpstr>conclusion</vt:lpstr>
      <vt:lpstr>Deployment web app</vt:lpstr>
      <vt:lpstr>Deployment web app</vt:lpstr>
      <vt:lpstr>recommendations</vt:lpstr>
      <vt:lpstr>MEET THE TEAM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2021-06-15T17:20:32Z</dcterms:created>
  <dcterms:modified xsi:type="dcterms:W3CDTF">2023-07-15T16:10:43Z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