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79" r:id="rId5"/>
    <p:sldId id="260" r:id="rId6"/>
    <p:sldId id="280" r:id="rId7"/>
    <p:sldId id="312" r:id="rId8"/>
    <p:sldId id="289" r:id="rId9"/>
    <p:sldId id="307" r:id="rId10"/>
    <p:sldId id="308" r:id="rId11"/>
    <p:sldId id="291" r:id="rId12"/>
    <p:sldId id="310" r:id="rId13"/>
    <p:sldId id="300" r:id="rId14"/>
    <p:sldId id="309" r:id="rId15"/>
    <p:sldId id="285" r:id="rId16"/>
    <p:sldId id="311" r:id="rId17"/>
    <p:sldId id="263" r:id="rId18"/>
    <p:sldId id="292" r:id="rId19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C80"/>
    <a:srgbClr val="F46970"/>
    <a:srgbClr val="F2A849"/>
    <a:srgbClr val="67D993"/>
    <a:srgbClr val="EC8144"/>
    <a:srgbClr val="53C780"/>
    <a:srgbClr val="F8F8F8"/>
    <a:srgbClr val="054487"/>
    <a:srgbClr val="1173B0"/>
    <a:srgbClr val="080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532" autoAdjust="0"/>
  </p:normalViewPr>
  <p:slideViewPr>
    <p:cSldViewPr>
      <p:cViewPr varScale="1">
        <p:scale>
          <a:sx n="89" d="100"/>
          <a:sy n="89" d="100"/>
        </p:scale>
        <p:origin x="846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2111C7-9483-4586-B5EF-7B1FEB1E91D1}" type="datetimeFigureOut">
              <a:rPr lang="zh-CN" altLang="en-US" smtClean="0"/>
              <a:t>2015/6/30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B79A21-4E94-49DA-93BE-EA9098D49D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77696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B79A21-4E94-49DA-93BE-EA9098D49DB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84658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B79A21-4E94-49DA-93BE-EA9098D49DB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34449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B79A21-4E94-49DA-93BE-EA9098D49DB5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04869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B79A21-4E94-49DA-93BE-EA9098D49DB5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51317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B79A21-4E94-49DA-93BE-EA9098D49DB5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93366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B79A21-4E94-49DA-93BE-EA9098D49DB5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85535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B79A21-4E94-49DA-93BE-EA9098D49DB5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55607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B79A21-4E94-49DA-93BE-EA9098D49DB5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71569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B79A21-4E94-49DA-93BE-EA9098D49DB5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07112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4D2DF-EA40-424B-9200-EEB89F240BBC}" type="datetimeFigureOut">
              <a:rPr lang="zh-CN" altLang="en-US" smtClean="0"/>
              <a:t>2015/6/30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0C422-8648-4504-BD31-0470E17558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3953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4D2DF-EA40-424B-9200-EEB89F240BBC}" type="datetimeFigureOut">
              <a:rPr lang="zh-CN" altLang="en-US" smtClean="0"/>
              <a:t>2015/6/30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0C422-8648-4504-BD31-0470E17558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872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4D2DF-EA40-424B-9200-EEB89F240BBC}" type="datetimeFigureOut">
              <a:rPr lang="zh-CN" altLang="en-US" smtClean="0"/>
              <a:t>2015/6/30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0C422-8648-4504-BD31-0470E17558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0025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4D2DF-EA40-424B-9200-EEB89F240BBC}" type="datetimeFigureOut">
              <a:rPr lang="zh-CN" altLang="en-US" smtClean="0"/>
              <a:t>2015/6/30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0C422-8648-4504-BD31-0470E17558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5892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4D2DF-EA40-424B-9200-EEB89F240BBC}" type="datetimeFigureOut">
              <a:rPr lang="zh-CN" altLang="en-US" smtClean="0"/>
              <a:t>2015/6/30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0C422-8648-4504-BD31-0470E17558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0701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4D2DF-EA40-424B-9200-EEB89F240BBC}" type="datetimeFigureOut">
              <a:rPr lang="zh-CN" altLang="en-US" smtClean="0"/>
              <a:t>2015/6/30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0C422-8648-4504-BD31-0470E17558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1539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4D2DF-EA40-424B-9200-EEB89F240BBC}" type="datetimeFigureOut">
              <a:rPr lang="zh-CN" altLang="en-US" smtClean="0"/>
              <a:t>2015/6/30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0C422-8648-4504-BD31-0470E17558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2532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4D2DF-EA40-424B-9200-EEB89F240BBC}" type="datetimeFigureOut">
              <a:rPr lang="zh-CN" altLang="en-US" smtClean="0"/>
              <a:t>2015/6/30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0C422-8648-4504-BD31-0470E17558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7479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4D2DF-EA40-424B-9200-EEB89F240BBC}" type="datetimeFigureOut">
              <a:rPr lang="zh-CN" altLang="en-US" smtClean="0"/>
              <a:t>2015/6/30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0C422-8648-4504-BD31-0470E17558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1210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4D2DF-EA40-424B-9200-EEB89F240BBC}" type="datetimeFigureOut">
              <a:rPr lang="zh-CN" altLang="en-US" smtClean="0"/>
              <a:t>2015/6/30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0C422-8648-4504-BD31-0470E17558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8947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4D2DF-EA40-424B-9200-EEB89F240BBC}" type="datetimeFigureOut">
              <a:rPr lang="zh-CN" altLang="en-US" smtClean="0"/>
              <a:t>2015/6/30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0C422-8648-4504-BD31-0470E17558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1879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74D2DF-EA40-424B-9200-EEB89F240BBC}" type="datetimeFigureOut">
              <a:rPr lang="zh-CN" altLang="en-US" smtClean="0"/>
              <a:t>2015/6/30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00C422-8648-4504-BD31-0470E17558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0346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915566"/>
            <a:ext cx="5344788" cy="33147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59632" y="2067694"/>
            <a:ext cx="68407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简易翻译器</a:t>
            </a:r>
            <a:endParaRPr lang="zh-CN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4"/>
          <p:cNvSpPr txBox="1"/>
          <p:nvPr/>
        </p:nvSpPr>
        <p:spPr>
          <a:xfrm>
            <a:off x="1115616" y="3333645"/>
            <a:ext cx="6840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王雨婷 王华清 孙浩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22625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448022"/>
            <a:ext cx="611560" cy="611560"/>
          </a:xfrm>
          <a:prstGeom prst="rect">
            <a:avLst/>
          </a:prstGeom>
          <a:solidFill>
            <a:srgbClr val="67D9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67D993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469292"/>
            <a:ext cx="3240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67D993"/>
                </a:solidFill>
                <a:latin typeface="微软雅黑" pitchFamily="34" charset="-122"/>
                <a:ea typeface="微软雅黑" pitchFamily="34" charset="-122"/>
              </a:rPr>
              <a:t>基本功能模块</a:t>
            </a:r>
            <a:endParaRPr lang="zh-CN" altLang="en-US" sz="2800" dirty="0">
              <a:solidFill>
                <a:srgbClr val="67D99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611560" y="1275606"/>
            <a:ext cx="820891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block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-&gt;stat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block | e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tat  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-&gt;	type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dec_var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声明变量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|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ie_stat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|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for_stat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|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while_stat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|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switch_stat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| break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;(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块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| 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call_function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（函数调用）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| ‘return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’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return_sentence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;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（返回）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| 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normalExp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;(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表达式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|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cin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input ; |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cout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outputs ;(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输入输出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|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COMMENT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（注释）</a:t>
            </a:r>
          </a:p>
        </p:txBody>
      </p:sp>
    </p:spTree>
    <p:extLst>
      <p:ext uri="{BB962C8B-B14F-4D97-AF65-F5344CB8AC3E}">
        <p14:creationId xmlns:p14="http://schemas.microsoft.com/office/powerpoint/2010/main" val="3763061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000"/>
                            </p:stCondLst>
                            <p:childTnLst>
                              <p:par>
                                <p:cTn id="4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964821" y="1059582"/>
            <a:ext cx="4392488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500" dirty="0" smtClean="0">
                <a:solidFill>
                  <a:srgbClr val="00B0F0"/>
                </a:solidFill>
                <a:latin typeface="Adobe Gothic Std B" pitchFamily="34" charset="-128"/>
                <a:ea typeface="Adobe Gothic Std B" pitchFamily="34" charset="-128"/>
              </a:rPr>
              <a:t>Part 3</a:t>
            </a:r>
            <a:endParaRPr lang="zh-CN" altLang="en-US" sz="11500" dirty="0">
              <a:solidFill>
                <a:srgbClr val="00B0F0"/>
              </a:solidFill>
              <a:latin typeface="Adobe Gothic Std B" pitchFamily="34" charset="-128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259632" y="1373972"/>
            <a:ext cx="6122729" cy="2133882"/>
            <a:chOff x="1259632" y="1373972"/>
            <a:chExt cx="6122729" cy="2133882"/>
          </a:xfrm>
        </p:grpSpPr>
        <p:grpSp>
          <p:nvGrpSpPr>
            <p:cNvPr id="2" name="组合 1"/>
            <p:cNvGrpSpPr/>
            <p:nvPr/>
          </p:nvGrpSpPr>
          <p:grpSpPr>
            <a:xfrm>
              <a:off x="1259632" y="1373972"/>
              <a:ext cx="1889822" cy="2133882"/>
              <a:chOff x="1259632" y="1419622"/>
              <a:chExt cx="1152128" cy="1300919"/>
            </a:xfrm>
          </p:grpSpPr>
          <p:sp>
            <p:nvSpPr>
              <p:cNvPr id="3" name="椭圆 2"/>
              <p:cNvSpPr/>
              <p:nvPr/>
            </p:nvSpPr>
            <p:spPr>
              <a:xfrm>
                <a:off x="1259632" y="1419622"/>
                <a:ext cx="1152128" cy="1152128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" name="椭圆 2"/>
              <p:cNvSpPr/>
              <p:nvPr/>
            </p:nvSpPr>
            <p:spPr>
              <a:xfrm rot="1761192">
                <a:off x="1806317" y="1568413"/>
                <a:ext cx="576064" cy="1152128"/>
              </a:xfrm>
              <a:custGeom>
                <a:avLst/>
                <a:gdLst/>
                <a:ahLst/>
                <a:cxnLst/>
                <a:rect l="l" t="t" r="r" b="b"/>
                <a:pathLst>
                  <a:path w="576064" h="1152128">
                    <a:moveTo>
                      <a:pt x="0" y="0"/>
                    </a:moveTo>
                    <a:cubicBezTo>
                      <a:pt x="318151" y="0"/>
                      <a:pt x="576064" y="257913"/>
                      <a:pt x="576064" y="576064"/>
                    </a:cubicBezTo>
                    <a:cubicBezTo>
                      <a:pt x="576064" y="894215"/>
                      <a:pt x="318151" y="1152128"/>
                      <a:pt x="0" y="1152128"/>
                    </a:cubicBezTo>
                    <a:close/>
                  </a:path>
                </a:pathLst>
              </a:custGeom>
              <a:solidFill>
                <a:srgbClr val="EAEAEA">
                  <a:alpha val="3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" name="TextBox 5"/>
            <p:cNvSpPr txBox="1"/>
            <p:nvPr/>
          </p:nvSpPr>
          <p:spPr>
            <a:xfrm>
              <a:off x="3997985" y="2679019"/>
              <a:ext cx="338437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dirty="0" smtClean="0">
                  <a:solidFill>
                    <a:srgbClr val="00B0F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具体实现</a:t>
              </a:r>
              <a:endParaRPr lang="zh-CN" altLang="en-US" sz="32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10" name="图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7462" y="1831802"/>
            <a:ext cx="974162" cy="974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808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0" y="448022"/>
            <a:ext cx="3050084" cy="611560"/>
            <a:chOff x="0" y="448022"/>
            <a:chExt cx="3050084" cy="611560"/>
          </a:xfrm>
        </p:grpSpPr>
        <p:sp>
          <p:nvSpPr>
            <p:cNvPr id="4" name="矩形 3"/>
            <p:cNvSpPr/>
            <p:nvPr/>
          </p:nvSpPr>
          <p:spPr>
            <a:xfrm>
              <a:off x="0" y="448022"/>
              <a:ext cx="611560" cy="61156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53C780"/>
                </a:solidFill>
              </a:endParaRPr>
            </a:p>
          </p:txBody>
        </p:sp>
        <p:sp>
          <p:nvSpPr>
            <p:cNvPr id="5" name="TextBox 3"/>
            <p:cNvSpPr txBox="1"/>
            <p:nvPr/>
          </p:nvSpPr>
          <p:spPr>
            <a:xfrm>
              <a:off x="611560" y="536362"/>
              <a:ext cx="243852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 smtClean="0">
                  <a:solidFill>
                    <a:srgbClr val="00B0F0"/>
                  </a:solidFill>
                  <a:latin typeface="微软雅黑" pitchFamily="34" charset="-122"/>
                  <a:ea typeface="微软雅黑" pitchFamily="34" charset="-122"/>
                </a:rPr>
                <a:t>工具使用</a:t>
              </a:r>
              <a:endParaRPr lang="zh-CN" altLang="en-US" sz="28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611560" y="1419622"/>
            <a:ext cx="741682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使用</a:t>
            </a:r>
            <a:r>
              <a:rPr lang="zh-CN" altLang="zh-CN" sz="2000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开</a:t>
            </a:r>
            <a:r>
              <a:rPr lang="zh-CN" altLang="zh-CN" sz="2000" dirty="0">
                <a:ea typeface="微软雅黑" panose="020B0503020204020204" pitchFamily="34" charset="-122"/>
                <a:cs typeface="Times New Roman" panose="02020603050405020304" pitchFamily="18" charset="0"/>
              </a:rPr>
              <a:t>源的语法分析器</a:t>
            </a:r>
            <a:r>
              <a:rPr lang="en-US" altLang="zh-CN" sz="2000" dirty="0">
                <a:ea typeface="微软雅黑" panose="020B0503020204020204" pitchFamily="34" charset="-122"/>
                <a:cs typeface="Times New Roman" panose="02020603050405020304" pitchFamily="18" charset="0"/>
              </a:rPr>
              <a:t>——</a:t>
            </a:r>
            <a:r>
              <a:rPr lang="en-US" altLang="zh-CN" sz="2000" smtClean="0">
                <a:ea typeface="微软雅黑" panose="020B0503020204020204" pitchFamily="34" charset="-122"/>
                <a:cs typeface="Times New Roman" panose="02020603050405020304" pitchFamily="18" charset="0"/>
              </a:rPr>
              <a:t>antlr</a:t>
            </a:r>
            <a:r>
              <a:rPr lang="zh-CN" altLang="zh-CN" sz="2000" dirty="0">
                <a:ea typeface="微软雅黑" panose="020B0503020204020204" pitchFamily="34" charset="-122"/>
                <a:cs typeface="Times New Roman" panose="02020603050405020304" pitchFamily="18" charset="0"/>
              </a:rPr>
              <a:t>，由上述的文法设计</a:t>
            </a:r>
            <a:r>
              <a:rPr lang="zh-CN" altLang="zh-CN" sz="2000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编译</a:t>
            </a:r>
            <a:r>
              <a:rPr lang="zh-CN" altLang="en-US" sz="2000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成</a:t>
            </a:r>
            <a:r>
              <a:rPr lang="zh-CN" altLang="zh-CN" sz="2000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文法</a:t>
            </a:r>
            <a:r>
              <a:rPr lang="zh-CN" altLang="zh-CN" sz="2000" dirty="0">
                <a:ea typeface="微软雅黑" panose="020B0503020204020204" pitchFamily="34" charset="-122"/>
                <a:cs typeface="Times New Roman" panose="02020603050405020304" pitchFamily="18" charset="0"/>
              </a:rPr>
              <a:t>文件，通过</a:t>
            </a:r>
            <a:r>
              <a:rPr lang="en-US" altLang="zh-CN" sz="2000" dirty="0" err="1">
                <a:ea typeface="微软雅黑" panose="020B0503020204020204" pitchFamily="34" charset="-122"/>
                <a:cs typeface="Times New Roman" panose="02020603050405020304" pitchFamily="18" charset="0"/>
              </a:rPr>
              <a:t>antlr</a:t>
            </a:r>
            <a:r>
              <a:rPr lang="zh-CN" altLang="zh-CN" sz="2000" dirty="0">
                <a:ea typeface="微软雅黑" panose="020B0503020204020204" pitchFamily="34" charset="-122"/>
                <a:cs typeface="Times New Roman" panose="02020603050405020304" pitchFamily="18" charset="0"/>
              </a:rPr>
              <a:t>处理</a:t>
            </a:r>
            <a:r>
              <a:rPr lang="en-US" altLang="zh-CN" sz="2000" dirty="0">
                <a:ea typeface="微软雅黑" panose="020B0503020204020204" pitchFamily="34" charset="-122"/>
                <a:cs typeface="Times New Roman" panose="02020603050405020304" pitchFamily="18" charset="0"/>
              </a:rPr>
              <a:t>.g</a:t>
            </a:r>
            <a:r>
              <a:rPr lang="zh-CN" altLang="zh-CN" sz="2000" dirty="0">
                <a:ea typeface="微软雅黑" panose="020B0503020204020204" pitchFamily="34" charset="-122"/>
                <a:cs typeface="Times New Roman" panose="02020603050405020304" pitchFamily="18" charset="0"/>
              </a:rPr>
              <a:t>文件可生成对应</a:t>
            </a:r>
            <a:r>
              <a:rPr lang="zh-CN" altLang="zh-CN" sz="2000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en-US" altLang="zh-CN" sz="2000" dirty="0" err="1" smtClean="0">
                <a:ea typeface="微软雅黑" panose="020B0503020204020204" pitchFamily="34" charset="-122"/>
                <a:cs typeface="Times New Roman" panose="02020603050405020304" pitchFamily="18" charset="0"/>
              </a:rPr>
              <a:t>Lexer</a:t>
            </a:r>
            <a:r>
              <a:rPr lang="zh-CN" altLang="en-US" sz="2000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zh-CN" altLang="zh-CN" sz="2000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词法分析器</a:t>
            </a:r>
            <a:r>
              <a:rPr lang="zh-CN" altLang="en-US" sz="2000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zh-CN" altLang="zh-CN" sz="2000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2000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Parser</a:t>
            </a:r>
            <a:r>
              <a:rPr lang="zh-CN" altLang="en-US" sz="2000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zh-CN" altLang="zh-CN" sz="2000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语法分析器</a:t>
            </a:r>
            <a:r>
              <a:rPr lang="zh-CN" altLang="en-US" sz="2000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zh-CN" altLang="zh-CN" sz="2000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en-US" altLang="zh-CN" sz="2000" dirty="0">
                <a:ea typeface="微软雅黑" panose="020B0503020204020204" pitchFamily="34" charset="-122"/>
                <a:cs typeface="Times New Roman" panose="02020603050405020304" pitchFamily="18" charset="0"/>
              </a:rPr>
              <a:t>java</a:t>
            </a:r>
            <a:r>
              <a:rPr lang="zh-CN" altLang="zh-CN" sz="2000" dirty="0">
                <a:ea typeface="微软雅黑" panose="020B0503020204020204" pitchFamily="34" charset="-122"/>
                <a:cs typeface="Times New Roman" panose="02020603050405020304" pitchFamily="18" charset="0"/>
              </a:rPr>
              <a:t>文件</a:t>
            </a:r>
            <a:r>
              <a:rPr lang="zh-CN" altLang="zh-CN" sz="2000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sz="2000" dirty="0" smtClean="0"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endParaRPr lang="en-US" altLang="zh-CN" sz="2000" dirty="0"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zh-CN" altLang="en-US" sz="2000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之后利用</a:t>
            </a:r>
            <a:r>
              <a:rPr lang="en-US" altLang="zh-CN" sz="2000" dirty="0" err="1" smtClean="0">
                <a:ea typeface="微软雅黑" panose="020B0503020204020204" pitchFamily="34" charset="-122"/>
                <a:cs typeface="Times New Roman" panose="02020603050405020304" pitchFamily="18" charset="0"/>
              </a:rPr>
              <a:t>antlrworks</a:t>
            </a:r>
            <a:r>
              <a:rPr lang="zh-CN" altLang="en-US" sz="2000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生成输入程序的语法分析树，对文法进行检测、验证。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967475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0" y="448022"/>
            <a:ext cx="3063255" cy="611560"/>
            <a:chOff x="0" y="448022"/>
            <a:chExt cx="3063255" cy="611560"/>
          </a:xfrm>
        </p:grpSpPr>
        <p:sp>
          <p:nvSpPr>
            <p:cNvPr id="4" name="矩形 3"/>
            <p:cNvSpPr/>
            <p:nvPr/>
          </p:nvSpPr>
          <p:spPr>
            <a:xfrm>
              <a:off x="0" y="448022"/>
              <a:ext cx="611560" cy="61156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53C780"/>
                </a:solidFill>
              </a:endParaRPr>
            </a:p>
          </p:txBody>
        </p:sp>
        <p:sp>
          <p:nvSpPr>
            <p:cNvPr id="5" name="TextBox 3"/>
            <p:cNvSpPr txBox="1"/>
            <p:nvPr/>
          </p:nvSpPr>
          <p:spPr>
            <a:xfrm>
              <a:off x="624731" y="536362"/>
              <a:ext cx="243852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 smtClean="0">
                  <a:solidFill>
                    <a:srgbClr val="00B0F0"/>
                  </a:solidFill>
                  <a:latin typeface="微软雅黑" pitchFamily="34" charset="-122"/>
                  <a:ea typeface="微软雅黑" pitchFamily="34" charset="-122"/>
                </a:rPr>
                <a:t>支持语法</a:t>
              </a:r>
              <a:endParaRPr lang="zh-CN" altLang="en-US" sz="28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611560" y="1419622"/>
            <a:ext cx="338437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r>
              <a:rPr lang="zh-C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调用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全局变量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局部变量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数组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定义、</a:t>
            </a:r>
            <a:r>
              <a:rPr lang="zh-C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初始化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数组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下标</a:t>
            </a:r>
            <a:r>
              <a:rPr lang="zh-C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取值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for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while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循环</a:t>
            </a:r>
            <a:r>
              <a:rPr lang="zh-C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结构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nclude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using</a:t>
            </a:r>
          </a:p>
        </p:txBody>
      </p:sp>
      <p:sp>
        <p:nvSpPr>
          <p:cNvPr id="8" name="矩形 7"/>
          <p:cNvSpPr/>
          <p:nvPr/>
        </p:nvSpPr>
        <p:spPr>
          <a:xfrm>
            <a:off x="4139952" y="1419622"/>
            <a:ext cx="4572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if-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elseif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-else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选择分支</a:t>
            </a:r>
            <a:r>
              <a:rPr lang="zh-C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结构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switch-case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多种函数、变量、参数</a:t>
            </a:r>
            <a:r>
              <a:rPr lang="zh-C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类型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逻辑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和算术运算（单目、双目）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注释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输入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、输出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15535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500"/>
                            </p:stCondLst>
                            <p:childTnLst>
                              <p:par>
                                <p:cTn id="6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000"/>
                            </p:stCondLst>
                            <p:childTnLst>
                              <p:par>
                                <p:cTn id="7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组合 51"/>
          <p:cNvGrpSpPr/>
          <p:nvPr/>
        </p:nvGrpSpPr>
        <p:grpSpPr>
          <a:xfrm>
            <a:off x="0" y="448022"/>
            <a:ext cx="3563887" cy="611560"/>
            <a:chOff x="0" y="448022"/>
            <a:chExt cx="3563887" cy="611560"/>
          </a:xfrm>
        </p:grpSpPr>
        <p:sp>
          <p:nvSpPr>
            <p:cNvPr id="53" name="矩形 52"/>
            <p:cNvSpPr/>
            <p:nvPr/>
          </p:nvSpPr>
          <p:spPr>
            <a:xfrm>
              <a:off x="0" y="448022"/>
              <a:ext cx="611560" cy="61156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53C780"/>
                </a:solidFill>
              </a:endParaRPr>
            </a:p>
          </p:txBody>
        </p:sp>
        <p:sp>
          <p:nvSpPr>
            <p:cNvPr id="54" name="TextBox 3"/>
            <p:cNvSpPr txBox="1"/>
            <p:nvPr/>
          </p:nvSpPr>
          <p:spPr>
            <a:xfrm>
              <a:off x="624730" y="536362"/>
              <a:ext cx="29391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>
                  <a:solidFill>
                    <a:srgbClr val="00B0F0"/>
                  </a:solidFill>
                  <a:latin typeface="微软雅黑" pitchFamily="34" charset="-122"/>
                  <a:ea typeface="微软雅黑" pitchFamily="34" charset="-122"/>
                </a:rPr>
                <a:t>while</a:t>
              </a:r>
              <a:r>
                <a:rPr lang="zh-CN" altLang="en-US" sz="2800" dirty="0" smtClean="0">
                  <a:solidFill>
                    <a:srgbClr val="00B0F0"/>
                  </a:solidFill>
                  <a:latin typeface="微软雅黑" pitchFamily="34" charset="-122"/>
                  <a:ea typeface="微软雅黑" pitchFamily="34" charset="-122"/>
                </a:rPr>
                <a:t>循环语法树</a:t>
              </a:r>
              <a:endParaRPr lang="zh-CN" altLang="en-US" sz="28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8" name="图片 7"/>
          <p:cNvPicPr/>
          <p:nvPr/>
        </p:nvPicPr>
        <p:blipFill>
          <a:blip r:embed="rId3"/>
          <a:stretch>
            <a:fillRect/>
          </a:stretch>
        </p:blipFill>
        <p:spPr>
          <a:xfrm>
            <a:off x="885347" y="1419622"/>
            <a:ext cx="7272808" cy="3649141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852289" y="1050290"/>
            <a:ext cx="20489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cs typeface="Times New Roman" panose="02020603050405020304" pitchFamily="18" charset="0"/>
              </a:rPr>
              <a:t>while(true) {</a:t>
            </a:r>
            <a:r>
              <a:rPr lang="en-US" altLang="zh-CN" dirty="0" err="1">
                <a:latin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微软雅黑" panose="020B0503020204020204" pitchFamily="34" charset="-122"/>
                <a:cs typeface="Times New Roman" panose="02020603050405020304" pitchFamily="18" charset="0"/>
              </a:rPr>
              <a:t>++;}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5128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组合 51"/>
          <p:cNvGrpSpPr/>
          <p:nvPr/>
        </p:nvGrpSpPr>
        <p:grpSpPr>
          <a:xfrm>
            <a:off x="0" y="448022"/>
            <a:ext cx="3563887" cy="611560"/>
            <a:chOff x="0" y="448022"/>
            <a:chExt cx="3563887" cy="611560"/>
          </a:xfrm>
        </p:grpSpPr>
        <p:sp>
          <p:nvSpPr>
            <p:cNvPr id="53" name="矩形 52"/>
            <p:cNvSpPr/>
            <p:nvPr/>
          </p:nvSpPr>
          <p:spPr>
            <a:xfrm>
              <a:off x="0" y="448022"/>
              <a:ext cx="611560" cy="61156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53C780"/>
                </a:solidFill>
              </a:endParaRPr>
            </a:p>
          </p:txBody>
        </p:sp>
        <p:sp>
          <p:nvSpPr>
            <p:cNvPr id="54" name="TextBox 3"/>
            <p:cNvSpPr txBox="1"/>
            <p:nvPr/>
          </p:nvSpPr>
          <p:spPr>
            <a:xfrm>
              <a:off x="624730" y="536362"/>
              <a:ext cx="29391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>
                  <a:solidFill>
                    <a:srgbClr val="00B0F0"/>
                  </a:solidFill>
                  <a:latin typeface="微软雅黑" pitchFamily="34" charset="-122"/>
                  <a:ea typeface="微软雅黑" pitchFamily="34" charset="-122"/>
                </a:rPr>
                <a:t>for</a:t>
              </a:r>
              <a:r>
                <a:rPr lang="zh-CN" altLang="en-US" sz="2800" dirty="0" smtClean="0">
                  <a:solidFill>
                    <a:srgbClr val="00B0F0"/>
                  </a:solidFill>
                  <a:latin typeface="微软雅黑" pitchFamily="34" charset="-122"/>
                  <a:ea typeface="微软雅黑" pitchFamily="34" charset="-122"/>
                </a:rPr>
                <a:t>循环语法树</a:t>
              </a:r>
              <a:endParaRPr lang="zh-CN" altLang="en-US" sz="28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19" name="图片 18"/>
          <p:cNvPicPr/>
          <p:nvPr/>
        </p:nvPicPr>
        <p:blipFill>
          <a:blip r:embed="rId3"/>
          <a:stretch>
            <a:fillRect/>
          </a:stretch>
        </p:blipFill>
        <p:spPr>
          <a:xfrm>
            <a:off x="899592" y="1660909"/>
            <a:ext cx="7272808" cy="3456382"/>
          </a:xfrm>
          <a:prstGeom prst="rect">
            <a:avLst/>
          </a:prstGeom>
        </p:spPr>
      </p:pic>
      <p:pic>
        <p:nvPicPr>
          <p:cNvPr id="21" name="图片 20"/>
          <p:cNvPicPr/>
          <p:nvPr/>
        </p:nvPicPr>
        <p:blipFill>
          <a:blip r:embed="rId4"/>
          <a:stretch>
            <a:fillRect/>
          </a:stretch>
        </p:blipFill>
        <p:spPr>
          <a:xfrm>
            <a:off x="1691680" y="1660908"/>
            <a:ext cx="5688632" cy="3456383"/>
          </a:xfrm>
          <a:prstGeom prst="rect">
            <a:avLst/>
          </a:prstGeom>
        </p:spPr>
      </p:pic>
      <p:pic>
        <p:nvPicPr>
          <p:cNvPr id="22" name="图片 21"/>
          <p:cNvPicPr/>
          <p:nvPr/>
        </p:nvPicPr>
        <p:blipFill>
          <a:blip r:embed="rId5"/>
          <a:stretch>
            <a:fillRect/>
          </a:stretch>
        </p:blipFill>
        <p:spPr>
          <a:xfrm>
            <a:off x="1475656" y="1660907"/>
            <a:ext cx="6120680" cy="3456384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886551" y="1205262"/>
            <a:ext cx="26773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cs typeface="Times New Roman" panose="02020603050405020304" pitchFamily="18" charset="0"/>
              </a:rPr>
              <a:t>for(</a:t>
            </a:r>
            <a:r>
              <a:rPr lang="en-US" altLang="zh-CN" dirty="0" err="1">
                <a:latin typeface="微软雅黑" panose="020B0503020204020204" pitchFamily="34" charset="-122"/>
                <a:cs typeface="Times New Roman" panose="02020603050405020304" pitchFamily="18" charset="0"/>
              </a:rPr>
              <a:t>int</a:t>
            </a:r>
            <a:r>
              <a:rPr lang="en-US" altLang="zh-CN" dirty="0">
                <a:latin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latin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微软雅黑" panose="020B0503020204020204" pitchFamily="34" charset="-122"/>
                <a:cs typeface="Times New Roman" panose="02020603050405020304" pitchFamily="18" charset="0"/>
              </a:rPr>
              <a:t> = 0; </a:t>
            </a:r>
            <a:r>
              <a:rPr lang="en-US" altLang="zh-CN" dirty="0" err="1">
                <a:latin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微软雅黑" panose="020B0503020204020204" pitchFamily="34" charset="-122"/>
                <a:cs typeface="Times New Roman" panose="02020603050405020304" pitchFamily="18" charset="0"/>
              </a:rPr>
              <a:t> &lt; 2; </a:t>
            </a:r>
            <a:r>
              <a:rPr lang="en-US" altLang="zh-CN" dirty="0" err="1">
                <a:latin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微软雅黑" panose="020B0503020204020204" pitchFamily="34" charset="-122"/>
                <a:cs typeface="Times New Roman" panose="02020603050405020304" pitchFamily="18" charset="0"/>
              </a:rPr>
              <a:t>++)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0836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448022"/>
            <a:ext cx="3050084" cy="611560"/>
            <a:chOff x="0" y="448022"/>
            <a:chExt cx="3050084" cy="611560"/>
          </a:xfrm>
        </p:grpSpPr>
        <p:sp>
          <p:nvSpPr>
            <p:cNvPr id="3" name="矩形 2"/>
            <p:cNvSpPr/>
            <p:nvPr/>
          </p:nvSpPr>
          <p:spPr>
            <a:xfrm>
              <a:off x="0" y="448022"/>
              <a:ext cx="611560" cy="61156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53C780"/>
                </a:solidFill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611560" y="536362"/>
              <a:ext cx="243852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rgbClr val="00B0F0"/>
                  </a:solidFill>
                  <a:latin typeface="微软雅黑" pitchFamily="34" charset="-122"/>
                  <a:ea typeface="微软雅黑" pitchFamily="34" charset="-122"/>
                </a:rPr>
                <a:t>语义规则</a:t>
              </a:r>
            </a:p>
          </p:txBody>
        </p:sp>
      </p:grpSp>
      <p:sp>
        <p:nvSpPr>
          <p:cNvPr id="5" name="矩形 4"/>
          <p:cNvSpPr/>
          <p:nvPr/>
        </p:nvSpPr>
        <p:spPr>
          <a:xfrm>
            <a:off x="611560" y="1635646"/>
            <a:ext cx="741682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综合属性 </a:t>
            </a:r>
            <a:r>
              <a:rPr lang="en-US" altLang="zh-CN" sz="2400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value</a:t>
            </a:r>
            <a:r>
              <a:rPr lang="zh-CN" altLang="en-US" sz="2400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：用于产生目标</a:t>
            </a:r>
            <a:r>
              <a:rPr lang="en-US" altLang="zh-CN" sz="2400" dirty="0">
                <a:ea typeface="微软雅黑" panose="020B0503020204020204" pitchFamily="34" charset="-122"/>
                <a:cs typeface="Times New Roman" panose="02020603050405020304" pitchFamily="18" charset="0"/>
              </a:rPr>
              <a:t>JavaScript</a:t>
            </a:r>
            <a:r>
              <a:rPr lang="zh-CN" altLang="en-US" sz="2400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代码</a:t>
            </a:r>
            <a:endParaRPr lang="en-US" altLang="zh-CN" sz="2400" dirty="0" smtClean="0"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endParaRPr lang="en-US" altLang="zh-CN" sz="2400" dirty="0" smtClean="0"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zh-CN" altLang="en-US" sz="2400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继承属性 </a:t>
            </a:r>
            <a:r>
              <a:rPr lang="en-US" altLang="zh-CN" sz="2400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tab</a:t>
            </a:r>
            <a:r>
              <a:rPr lang="zh-CN" altLang="en-US" sz="2400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：用于自动处理生成代码的缩进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41230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259632" y="1403160"/>
            <a:ext cx="1800200" cy="2032686"/>
            <a:chOff x="1259632" y="1419622"/>
            <a:chExt cx="1152128" cy="1300919"/>
          </a:xfrm>
        </p:grpSpPr>
        <p:sp>
          <p:nvSpPr>
            <p:cNvPr id="3" name="椭圆 2"/>
            <p:cNvSpPr/>
            <p:nvPr/>
          </p:nvSpPr>
          <p:spPr>
            <a:xfrm>
              <a:off x="1259632" y="1419622"/>
              <a:ext cx="1152128" cy="1152128"/>
            </a:xfrm>
            <a:prstGeom prst="ellipse">
              <a:avLst/>
            </a:prstGeom>
            <a:solidFill>
              <a:srgbClr val="F2A8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椭圆 2"/>
            <p:cNvSpPr/>
            <p:nvPr/>
          </p:nvSpPr>
          <p:spPr>
            <a:xfrm rot="1761192">
              <a:off x="1806317" y="1568413"/>
              <a:ext cx="576064" cy="1152128"/>
            </a:xfrm>
            <a:custGeom>
              <a:avLst/>
              <a:gdLst/>
              <a:ahLst/>
              <a:cxnLst/>
              <a:rect l="l" t="t" r="r" b="b"/>
              <a:pathLst>
                <a:path w="576064" h="1152128">
                  <a:moveTo>
                    <a:pt x="0" y="0"/>
                  </a:moveTo>
                  <a:cubicBezTo>
                    <a:pt x="318151" y="0"/>
                    <a:pt x="576064" y="257913"/>
                    <a:pt x="576064" y="576064"/>
                  </a:cubicBezTo>
                  <a:cubicBezTo>
                    <a:pt x="576064" y="894215"/>
                    <a:pt x="318151" y="1152128"/>
                    <a:pt x="0" y="1152128"/>
                  </a:cubicBezTo>
                  <a:close/>
                </a:path>
              </a:pathLst>
            </a:custGeom>
            <a:solidFill>
              <a:srgbClr val="EAEAEA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821" y="1620076"/>
            <a:ext cx="1002963" cy="100296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179391" y="1083120"/>
            <a:ext cx="43924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600" dirty="0" smtClean="0">
                <a:solidFill>
                  <a:srgbClr val="F2A849"/>
                </a:solidFill>
                <a:latin typeface="Adobe Gothic Std B" pitchFamily="34" charset="-128"/>
                <a:ea typeface="Adobe Gothic Std B" pitchFamily="34" charset="-128"/>
              </a:rPr>
              <a:t>Part 4</a:t>
            </a:r>
            <a:endParaRPr lang="zh-CN" altLang="en-US" sz="9600" dirty="0">
              <a:solidFill>
                <a:srgbClr val="F2A849"/>
              </a:solidFill>
              <a:latin typeface="Adobe Gothic Std B" pitchFamily="34" charset="-128"/>
            </a:endParaRPr>
          </a:p>
        </p:txBody>
      </p:sp>
      <p:sp>
        <p:nvSpPr>
          <p:cNvPr id="8" name="TextBox 6"/>
          <p:cNvSpPr txBox="1"/>
          <p:nvPr/>
        </p:nvSpPr>
        <p:spPr>
          <a:xfrm>
            <a:off x="4179391" y="2433919"/>
            <a:ext cx="32729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 smtClean="0">
                <a:solidFill>
                  <a:srgbClr val="F2A84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效果展示</a:t>
            </a:r>
            <a:endParaRPr lang="zh-CN" altLang="en-US" sz="4400" dirty="0">
              <a:solidFill>
                <a:srgbClr val="F2A84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10769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11627" y="1699944"/>
            <a:ext cx="95050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latin typeface="Adobe Gothic Std B" pitchFamily="34" charset="-128"/>
                <a:ea typeface="Adobe Gothic Std B" pitchFamily="34" charset="-128"/>
              </a:rPr>
              <a:t>THANKS FOR LISTENING</a:t>
            </a:r>
            <a:endParaRPr lang="zh-CN" altLang="en-US" sz="4400" b="1" dirty="0">
              <a:latin typeface="Adobe Gothic Std B" pitchFamily="34" charset="-128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211627" y="2643758"/>
            <a:ext cx="997878" cy="1126749"/>
            <a:chOff x="1259632" y="1419622"/>
            <a:chExt cx="1152128" cy="1300919"/>
          </a:xfrm>
        </p:grpSpPr>
        <p:sp>
          <p:nvSpPr>
            <p:cNvPr id="5" name="椭圆 4"/>
            <p:cNvSpPr/>
            <p:nvPr/>
          </p:nvSpPr>
          <p:spPr>
            <a:xfrm>
              <a:off x="1259632" y="1419622"/>
              <a:ext cx="1152128" cy="1152128"/>
            </a:xfrm>
            <a:prstGeom prst="ellipse">
              <a:avLst/>
            </a:prstGeom>
            <a:solidFill>
              <a:srgbClr val="F469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2"/>
            <p:cNvSpPr/>
            <p:nvPr/>
          </p:nvSpPr>
          <p:spPr>
            <a:xfrm rot="1761192">
              <a:off x="1806317" y="1568413"/>
              <a:ext cx="576064" cy="1152128"/>
            </a:xfrm>
            <a:custGeom>
              <a:avLst/>
              <a:gdLst/>
              <a:ahLst/>
              <a:cxnLst/>
              <a:rect l="l" t="t" r="r" b="b"/>
              <a:pathLst>
                <a:path w="576064" h="1152128">
                  <a:moveTo>
                    <a:pt x="0" y="0"/>
                  </a:moveTo>
                  <a:cubicBezTo>
                    <a:pt x="318151" y="0"/>
                    <a:pt x="576064" y="257913"/>
                    <a:pt x="576064" y="576064"/>
                  </a:cubicBezTo>
                  <a:cubicBezTo>
                    <a:pt x="576064" y="894215"/>
                    <a:pt x="318151" y="1152128"/>
                    <a:pt x="0" y="1152128"/>
                  </a:cubicBezTo>
                  <a:close/>
                </a:path>
              </a:pathLst>
            </a:custGeom>
            <a:solidFill>
              <a:srgbClr val="EAEAEA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3131840" y="2643758"/>
            <a:ext cx="997878" cy="1126749"/>
            <a:chOff x="1259632" y="1419622"/>
            <a:chExt cx="1152128" cy="1300919"/>
          </a:xfrm>
        </p:grpSpPr>
        <p:sp>
          <p:nvSpPr>
            <p:cNvPr id="8" name="椭圆 7"/>
            <p:cNvSpPr/>
            <p:nvPr/>
          </p:nvSpPr>
          <p:spPr>
            <a:xfrm>
              <a:off x="1259632" y="1419622"/>
              <a:ext cx="1152128" cy="1152128"/>
            </a:xfrm>
            <a:prstGeom prst="ellipse">
              <a:avLst/>
            </a:prstGeom>
            <a:solidFill>
              <a:srgbClr val="67D9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2"/>
            <p:cNvSpPr/>
            <p:nvPr/>
          </p:nvSpPr>
          <p:spPr>
            <a:xfrm rot="1761192">
              <a:off x="1806317" y="1568413"/>
              <a:ext cx="576064" cy="1152128"/>
            </a:xfrm>
            <a:custGeom>
              <a:avLst/>
              <a:gdLst/>
              <a:ahLst/>
              <a:cxnLst/>
              <a:rect l="l" t="t" r="r" b="b"/>
              <a:pathLst>
                <a:path w="576064" h="1152128">
                  <a:moveTo>
                    <a:pt x="0" y="0"/>
                  </a:moveTo>
                  <a:cubicBezTo>
                    <a:pt x="318151" y="0"/>
                    <a:pt x="576064" y="257913"/>
                    <a:pt x="576064" y="576064"/>
                  </a:cubicBezTo>
                  <a:cubicBezTo>
                    <a:pt x="576064" y="894215"/>
                    <a:pt x="318151" y="1152128"/>
                    <a:pt x="0" y="1152128"/>
                  </a:cubicBezTo>
                  <a:close/>
                </a:path>
              </a:pathLst>
            </a:custGeom>
            <a:solidFill>
              <a:srgbClr val="EAEAEA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5052053" y="2643758"/>
            <a:ext cx="997878" cy="1126749"/>
            <a:chOff x="1259632" y="1419622"/>
            <a:chExt cx="1152128" cy="1300919"/>
          </a:xfrm>
        </p:grpSpPr>
        <p:sp>
          <p:nvSpPr>
            <p:cNvPr id="11" name="椭圆 10"/>
            <p:cNvSpPr/>
            <p:nvPr/>
          </p:nvSpPr>
          <p:spPr>
            <a:xfrm>
              <a:off x="1259632" y="1419622"/>
              <a:ext cx="1152128" cy="115212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2"/>
            <p:cNvSpPr/>
            <p:nvPr/>
          </p:nvSpPr>
          <p:spPr>
            <a:xfrm rot="1761192">
              <a:off x="1806317" y="1568413"/>
              <a:ext cx="576064" cy="1152128"/>
            </a:xfrm>
            <a:custGeom>
              <a:avLst/>
              <a:gdLst/>
              <a:ahLst/>
              <a:cxnLst/>
              <a:rect l="l" t="t" r="r" b="b"/>
              <a:pathLst>
                <a:path w="576064" h="1152128">
                  <a:moveTo>
                    <a:pt x="0" y="0"/>
                  </a:moveTo>
                  <a:cubicBezTo>
                    <a:pt x="318151" y="0"/>
                    <a:pt x="576064" y="257913"/>
                    <a:pt x="576064" y="576064"/>
                  </a:cubicBezTo>
                  <a:cubicBezTo>
                    <a:pt x="576064" y="894215"/>
                    <a:pt x="318151" y="1152128"/>
                    <a:pt x="0" y="1152128"/>
                  </a:cubicBezTo>
                  <a:close/>
                </a:path>
              </a:pathLst>
            </a:custGeom>
            <a:solidFill>
              <a:srgbClr val="EAEAEA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3" name="图片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8252" y="2860676"/>
            <a:ext cx="439933" cy="439933"/>
          </a:xfrm>
          <a:prstGeom prst="rect">
            <a:avLst/>
          </a:prstGeom>
        </p:spPr>
      </p:pic>
      <p:grpSp>
        <p:nvGrpSpPr>
          <p:cNvPr id="14" name="组合 13"/>
          <p:cNvGrpSpPr/>
          <p:nvPr/>
        </p:nvGrpSpPr>
        <p:grpSpPr>
          <a:xfrm>
            <a:off x="6972267" y="2643758"/>
            <a:ext cx="997878" cy="1126749"/>
            <a:chOff x="1259632" y="1419622"/>
            <a:chExt cx="1152128" cy="1300919"/>
          </a:xfrm>
        </p:grpSpPr>
        <p:sp>
          <p:nvSpPr>
            <p:cNvPr id="15" name="椭圆 14"/>
            <p:cNvSpPr/>
            <p:nvPr/>
          </p:nvSpPr>
          <p:spPr>
            <a:xfrm>
              <a:off x="1259632" y="1419622"/>
              <a:ext cx="1152128" cy="1152128"/>
            </a:xfrm>
            <a:prstGeom prst="ellipse">
              <a:avLst/>
            </a:prstGeom>
            <a:solidFill>
              <a:srgbClr val="F2A8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2"/>
            <p:cNvSpPr/>
            <p:nvPr/>
          </p:nvSpPr>
          <p:spPr>
            <a:xfrm rot="1761192">
              <a:off x="1806317" y="1568413"/>
              <a:ext cx="576064" cy="1152128"/>
            </a:xfrm>
            <a:custGeom>
              <a:avLst/>
              <a:gdLst/>
              <a:ahLst/>
              <a:cxnLst/>
              <a:rect l="l" t="t" r="r" b="b"/>
              <a:pathLst>
                <a:path w="576064" h="1152128">
                  <a:moveTo>
                    <a:pt x="0" y="0"/>
                  </a:moveTo>
                  <a:cubicBezTo>
                    <a:pt x="318151" y="0"/>
                    <a:pt x="576064" y="257913"/>
                    <a:pt x="576064" y="576064"/>
                  </a:cubicBezTo>
                  <a:cubicBezTo>
                    <a:pt x="576064" y="894215"/>
                    <a:pt x="318151" y="1152128"/>
                    <a:pt x="0" y="1152128"/>
                  </a:cubicBezTo>
                  <a:close/>
                </a:path>
              </a:pathLst>
            </a:custGeom>
            <a:solidFill>
              <a:srgbClr val="EAEAEA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9" name="图片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3549" y="2860675"/>
            <a:ext cx="439933" cy="439933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721" y="2842981"/>
            <a:ext cx="455259" cy="455259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9364" y="2860676"/>
            <a:ext cx="439933" cy="439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150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1187624" y="1774887"/>
            <a:ext cx="1152128" cy="1300919"/>
            <a:chOff x="1259632" y="1419622"/>
            <a:chExt cx="1152128" cy="1300919"/>
          </a:xfrm>
        </p:grpSpPr>
        <p:sp>
          <p:nvSpPr>
            <p:cNvPr id="2" name="椭圆 1"/>
            <p:cNvSpPr/>
            <p:nvPr/>
          </p:nvSpPr>
          <p:spPr>
            <a:xfrm>
              <a:off x="1259632" y="1419622"/>
              <a:ext cx="1152128" cy="1152128"/>
            </a:xfrm>
            <a:prstGeom prst="ellipse">
              <a:avLst/>
            </a:prstGeom>
            <a:solidFill>
              <a:srgbClr val="F469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椭圆 2"/>
            <p:cNvSpPr/>
            <p:nvPr/>
          </p:nvSpPr>
          <p:spPr>
            <a:xfrm rot="1761192">
              <a:off x="1806317" y="1568413"/>
              <a:ext cx="576064" cy="1152128"/>
            </a:xfrm>
            <a:custGeom>
              <a:avLst/>
              <a:gdLst/>
              <a:ahLst/>
              <a:cxnLst/>
              <a:rect l="l" t="t" r="r" b="b"/>
              <a:pathLst>
                <a:path w="576064" h="1152128">
                  <a:moveTo>
                    <a:pt x="0" y="0"/>
                  </a:moveTo>
                  <a:cubicBezTo>
                    <a:pt x="318151" y="0"/>
                    <a:pt x="576064" y="257913"/>
                    <a:pt x="576064" y="576064"/>
                  </a:cubicBezTo>
                  <a:cubicBezTo>
                    <a:pt x="576064" y="894215"/>
                    <a:pt x="318151" y="1152128"/>
                    <a:pt x="0" y="1152128"/>
                  </a:cubicBezTo>
                  <a:close/>
                </a:path>
              </a:pathLst>
            </a:custGeom>
            <a:solidFill>
              <a:srgbClr val="EAEAEA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3107837" y="1774887"/>
            <a:ext cx="1152128" cy="1300919"/>
            <a:chOff x="1259632" y="1419622"/>
            <a:chExt cx="1152128" cy="1300919"/>
          </a:xfrm>
        </p:grpSpPr>
        <p:sp>
          <p:nvSpPr>
            <p:cNvPr id="7" name="椭圆 6"/>
            <p:cNvSpPr/>
            <p:nvPr/>
          </p:nvSpPr>
          <p:spPr>
            <a:xfrm>
              <a:off x="1259632" y="1419622"/>
              <a:ext cx="1152128" cy="1152128"/>
            </a:xfrm>
            <a:prstGeom prst="ellipse">
              <a:avLst/>
            </a:prstGeom>
            <a:solidFill>
              <a:srgbClr val="67D9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2"/>
            <p:cNvSpPr/>
            <p:nvPr/>
          </p:nvSpPr>
          <p:spPr>
            <a:xfrm rot="1761192">
              <a:off x="1806317" y="1568413"/>
              <a:ext cx="576064" cy="1152128"/>
            </a:xfrm>
            <a:custGeom>
              <a:avLst/>
              <a:gdLst/>
              <a:ahLst/>
              <a:cxnLst/>
              <a:rect l="l" t="t" r="r" b="b"/>
              <a:pathLst>
                <a:path w="576064" h="1152128">
                  <a:moveTo>
                    <a:pt x="0" y="0"/>
                  </a:moveTo>
                  <a:cubicBezTo>
                    <a:pt x="318151" y="0"/>
                    <a:pt x="576064" y="257913"/>
                    <a:pt x="576064" y="576064"/>
                  </a:cubicBezTo>
                  <a:cubicBezTo>
                    <a:pt x="576064" y="894215"/>
                    <a:pt x="318151" y="1152128"/>
                    <a:pt x="0" y="1152128"/>
                  </a:cubicBezTo>
                  <a:close/>
                </a:path>
              </a:pathLst>
            </a:custGeom>
            <a:solidFill>
              <a:srgbClr val="EAEAEA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5028050" y="1774887"/>
            <a:ext cx="1152128" cy="1300919"/>
            <a:chOff x="1259632" y="1419622"/>
            <a:chExt cx="1152128" cy="1300919"/>
          </a:xfrm>
        </p:grpSpPr>
        <p:sp>
          <p:nvSpPr>
            <p:cNvPr id="10" name="椭圆 9"/>
            <p:cNvSpPr/>
            <p:nvPr/>
          </p:nvSpPr>
          <p:spPr>
            <a:xfrm>
              <a:off x="1259632" y="1419622"/>
              <a:ext cx="1152128" cy="115212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2"/>
            <p:cNvSpPr/>
            <p:nvPr/>
          </p:nvSpPr>
          <p:spPr>
            <a:xfrm rot="1761192">
              <a:off x="1806317" y="1568413"/>
              <a:ext cx="576064" cy="1152128"/>
            </a:xfrm>
            <a:custGeom>
              <a:avLst/>
              <a:gdLst/>
              <a:ahLst/>
              <a:cxnLst/>
              <a:rect l="l" t="t" r="r" b="b"/>
              <a:pathLst>
                <a:path w="576064" h="1152128">
                  <a:moveTo>
                    <a:pt x="0" y="0"/>
                  </a:moveTo>
                  <a:cubicBezTo>
                    <a:pt x="318151" y="0"/>
                    <a:pt x="576064" y="257913"/>
                    <a:pt x="576064" y="576064"/>
                  </a:cubicBezTo>
                  <a:cubicBezTo>
                    <a:pt x="576064" y="894215"/>
                    <a:pt x="318151" y="1152128"/>
                    <a:pt x="0" y="1152128"/>
                  </a:cubicBezTo>
                  <a:close/>
                </a:path>
              </a:pathLst>
            </a:custGeom>
            <a:solidFill>
              <a:srgbClr val="EAEAEA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9" name="图片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249" y="1991805"/>
            <a:ext cx="507937" cy="507937"/>
          </a:xfrm>
          <a:prstGeom prst="rect">
            <a:avLst/>
          </a:prstGeom>
        </p:spPr>
      </p:pic>
      <p:grpSp>
        <p:nvGrpSpPr>
          <p:cNvPr id="12" name="组合 11"/>
          <p:cNvGrpSpPr/>
          <p:nvPr/>
        </p:nvGrpSpPr>
        <p:grpSpPr>
          <a:xfrm>
            <a:off x="6948264" y="1774887"/>
            <a:ext cx="1152128" cy="1300919"/>
            <a:chOff x="1259632" y="1419622"/>
            <a:chExt cx="1152128" cy="1300919"/>
          </a:xfrm>
        </p:grpSpPr>
        <p:sp>
          <p:nvSpPr>
            <p:cNvPr id="13" name="椭圆 12"/>
            <p:cNvSpPr/>
            <p:nvPr/>
          </p:nvSpPr>
          <p:spPr>
            <a:xfrm>
              <a:off x="1259632" y="1419622"/>
              <a:ext cx="1152128" cy="1152128"/>
            </a:xfrm>
            <a:prstGeom prst="ellipse">
              <a:avLst/>
            </a:prstGeom>
            <a:solidFill>
              <a:srgbClr val="F2A8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2"/>
            <p:cNvSpPr/>
            <p:nvPr/>
          </p:nvSpPr>
          <p:spPr>
            <a:xfrm rot="1761192">
              <a:off x="1806317" y="1568413"/>
              <a:ext cx="576064" cy="1152128"/>
            </a:xfrm>
            <a:custGeom>
              <a:avLst/>
              <a:gdLst/>
              <a:ahLst/>
              <a:cxnLst/>
              <a:rect l="l" t="t" r="r" b="b"/>
              <a:pathLst>
                <a:path w="576064" h="1152128">
                  <a:moveTo>
                    <a:pt x="0" y="0"/>
                  </a:moveTo>
                  <a:cubicBezTo>
                    <a:pt x="318151" y="0"/>
                    <a:pt x="576064" y="257913"/>
                    <a:pt x="576064" y="576064"/>
                  </a:cubicBezTo>
                  <a:cubicBezTo>
                    <a:pt x="576064" y="894215"/>
                    <a:pt x="318151" y="1152128"/>
                    <a:pt x="0" y="1152128"/>
                  </a:cubicBezTo>
                  <a:close/>
                </a:path>
              </a:pathLst>
            </a:custGeom>
            <a:solidFill>
              <a:srgbClr val="EAEAEA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3365241" y="627534"/>
            <a:ext cx="22214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CONTEXT</a:t>
            </a:r>
            <a:endParaRPr lang="zh-CN" altLang="en-US" sz="4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72434" y="3179172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rgbClr val="F4697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实验选题</a:t>
            </a:r>
            <a:endParaRPr lang="zh-CN" altLang="en-US" dirty="0">
              <a:solidFill>
                <a:srgbClr val="F4697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963820" y="3189458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rgbClr val="67D9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文法设计</a:t>
            </a:r>
            <a:endParaRPr lang="en-US" altLang="zh-CN" dirty="0" smtClean="0">
              <a:solidFill>
                <a:srgbClr val="67D99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9546" y="1991804"/>
            <a:ext cx="507937" cy="507937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4698637" y="3188912"/>
            <a:ext cx="1776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具体实现</a:t>
            </a:r>
            <a:endParaRPr lang="zh-CN" altLang="en-US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966967" y="3188912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2A84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效果展示</a:t>
            </a:r>
            <a:endParaRPr lang="zh-CN" altLang="en-US" dirty="0">
              <a:solidFill>
                <a:srgbClr val="F2A84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1" name="图片 3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718" y="1974110"/>
            <a:ext cx="525632" cy="525632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5361" y="1991805"/>
            <a:ext cx="507937" cy="507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12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1331640" y="1419622"/>
            <a:ext cx="1785621" cy="2016224"/>
            <a:chOff x="1187624" y="1774887"/>
            <a:chExt cx="1152128" cy="1300919"/>
          </a:xfrm>
        </p:grpSpPr>
        <p:grpSp>
          <p:nvGrpSpPr>
            <p:cNvPr id="2" name="组合 1"/>
            <p:cNvGrpSpPr/>
            <p:nvPr/>
          </p:nvGrpSpPr>
          <p:grpSpPr>
            <a:xfrm>
              <a:off x="1187624" y="1774887"/>
              <a:ext cx="1152128" cy="1300919"/>
              <a:chOff x="1259632" y="1419622"/>
              <a:chExt cx="1152128" cy="1300919"/>
            </a:xfrm>
          </p:grpSpPr>
          <p:sp>
            <p:nvSpPr>
              <p:cNvPr id="3" name="椭圆 2"/>
              <p:cNvSpPr/>
              <p:nvPr/>
            </p:nvSpPr>
            <p:spPr>
              <a:xfrm>
                <a:off x="1259632" y="1419622"/>
                <a:ext cx="1152128" cy="1152128"/>
              </a:xfrm>
              <a:prstGeom prst="ellipse">
                <a:avLst/>
              </a:prstGeom>
              <a:solidFill>
                <a:srgbClr val="F4697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" name="椭圆 2"/>
              <p:cNvSpPr/>
              <p:nvPr/>
            </p:nvSpPr>
            <p:spPr>
              <a:xfrm rot="1761192">
                <a:off x="1806317" y="1568413"/>
                <a:ext cx="576064" cy="1152128"/>
              </a:xfrm>
              <a:custGeom>
                <a:avLst/>
                <a:gdLst/>
                <a:ahLst/>
                <a:cxnLst/>
                <a:rect l="l" t="t" r="r" b="b"/>
                <a:pathLst>
                  <a:path w="576064" h="1152128">
                    <a:moveTo>
                      <a:pt x="0" y="0"/>
                    </a:moveTo>
                    <a:cubicBezTo>
                      <a:pt x="318151" y="0"/>
                      <a:pt x="576064" y="257913"/>
                      <a:pt x="576064" y="576064"/>
                    </a:cubicBezTo>
                    <a:cubicBezTo>
                      <a:pt x="576064" y="894215"/>
                      <a:pt x="318151" y="1152128"/>
                      <a:pt x="0" y="1152128"/>
                    </a:cubicBezTo>
                    <a:close/>
                  </a:path>
                </a:pathLst>
              </a:custGeom>
              <a:solidFill>
                <a:srgbClr val="EAEAEA">
                  <a:alpha val="3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09718" y="1974110"/>
              <a:ext cx="525632" cy="525632"/>
            </a:xfrm>
            <a:prstGeom prst="rect">
              <a:avLst/>
            </a:prstGeom>
          </p:spPr>
        </p:pic>
      </p:grpSp>
      <p:sp>
        <p:nvSpPr>
          <p:cNvPr id="8" name="TextBox 7"/>
          <p:cNvSpPr txBox="1"/>
          <p:nvPr/>
        </p:nvSpPr>
        <p:spPr>
          <a:xfrm>
            <a:off x="4211960" y="987574"/>
            <a:ext cx="4392488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500" dirty="0" smtClean="0">
                <a:solidFill>
                  <a:srgbClr val="F46970"/>
                </a:solidFill>
                <a:latin typeface="Adobe Gothic Std B" pitchFamily="34" charset="-128"/>
                <a:ea typeface="Adobe Gothic Std B" pitchFamily="34" charset="-128"/>
              </a:rPr>
              <a:t>Part 1</a:t>
            </a:r>
            <a:endParaRPr lang="zh-CN" altLang="en-US" sz="11500" dirty="0">
              <a:solidFill>
                <a:srgbClr val="F46970"/>
              </a:solidFill>
              <a:latin typeface="Adobe Gothic Std B" pitchFamily="34" charset="-128"/>
            </a:endParaRPr>
          </a:p>
        </p:txBody>
      </p:sp>
      <p:sp>
        <p:nvSpPr>
          <p:cNvPr id="9" name="TextBox 7"/>
          <p:cNvSpPr txBox="1"/>
          <p:nvPr/>
        </p:nvSpPr>
        <p:spPr>
          <a:xfrm>
            <a:off x="4139952" y="2600143"/>
            <a:ext cx="43924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 smtClean="0">
                <a:solidFill>
                  <a:srgbClr val="F4697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实验选题</a:t>
            </a:r>
            <a:endParaRPr lang="zh-CN" altLang="en-US" sz="4400" dirty="0">
              <a:solidFill>
                <a:srgbClr val="F4697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71683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448022"/>
            <a:ext cx="611560" cy="611560"/>
          </a:xfrm>
          <a:prstGeom prst="rect">
            <a:avLst/>
          </a:prstGeom>
          <a:solidFill>
            <a:srgbClr val="F469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11560" y="469292"/>
            <a:ext cx="3240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F46970"/>
                </a:solidFill>
                <a:latin typeface="微软雅黑" pitchFamily="34" charset="-122"/>
                <a:ea typeface="微软雅黑" pitchFamily="34" charset="-122"/>
              </a:rPr>
              <a:t>C++ -&gt; </a:t>
            </a:r>
            <a:r>
              <a:rPr lang="en-US" altLang="zh-CN" sz="2800" dirty="0" err="1" smtClean="0">
                <a:solidFill>
                  <a:srgbClr val="F46970"/>
                </a:solidFill>
                <a:latin typeface="微软雅黑" pitchFamily="34" charset="-122"/>
                <a:ea typeface="微软雅黑" pitchFamily="34" charset="-122"/>
              </a:rPr>
              <a:t>javascript</a:t>
            </a:r>
            <a:endParaRPr lang="zh-CN" altLang="en-US" sz="2800" dirty="0">
              <a:solidFill>
                <a:srgbClr val="F4697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539553" y="1491630"/>
            <a:ext cx="78488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源语言：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目标语言：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测试程序：四则运算计算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50275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448022"/>
            <a:ext cx="611560" cy="611560"/>
          </a:xfrm>
          <a:prstGeom prst="rect">
            <a:avLst/>
          </a:prstGeom>
          <a:solidFill>
            <a:srgbClr val="F469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96493" y="448022"/>
            <a:ext cx="43343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F46970"/>
                </a:solidFill>
                <a:latin typeface="微软雅黑" pitchFamily="34" charset="-122"/>
                <a:ea typeface="微软雅黑" pitchFamily="34" charset="-122"/>
              </a:rPr>
              <a:t>C++</a:t>
            </a:r>
            <a:r>
              <a:rPr lang="zh-CN" altLang="en-US" sz="2800" dirty="0" smtClean="0">
                <a:solidFill>
                  <a:srgbClr val="F46970"/>
                </a:solidFill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en-US" altLang="zh-CN" sz="2800" dirty="0" err="1" smtClean="0">
                <a:solidFill>
                  <a:srgbClr val="F46970"/>
                </a:solidFill>
                <a:latin typeface="微软雅黑" pitchFamily="34" charset="-122"/>
                <a:ea typeface="微软雅黑" pitchFamily="34" charset="-122"/>
              </a:rPr>
              <a:t>javascript</a:t>
            </a:r>
            <a:r>
              <a:rPr lang="zh-CN" altLang="en-US" sz="2800" dirty="0" smtClean="0">
                <a:solidFill>
                  <a:srgbClr val="F46970"/>
                </a:solidFill>
                <a:latin typeface="微软雅黑" pitchFamily="34" charset="-122"/>
                <a:ea typeface="微软雅黑" pitchFamily="34" charset="-122"/>
              </a:rPr>
              <a:t>语法对比</a:t>
            </a:r>
            <a:endParaRPr lang="zh-CN" altLang="en-US" sz="2800" dirty="0">
              <a:solidFill>
                <a:srgbClr val="F4697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8691719"/>
              </p:ext>
            </p:extLst>
          </p:nvPr>
        </p:nvGraphicFramePr>
        <p:xfrm>
          <a:off x="683568" y="1059583"/>
          <a:ext cx="8064896" cy="3869758"/>
        </p:xfrm>
        <a:graphic>
          <a:graphicData uri="http://schemas.openxmlformats.org/drawingml/2006/table">
            <a:tbl>
              <a:tblPr firstRow="1" bandRow="1">
                <a:solidFill>
                  <a:srgbClr val="FF7C80"/>
                </a:solidFill>
                <a:tableStyleId>{21E4AEA4-8DFA-4A89-87EB-49C32662AFE0}</a:tableStyleId>
              </a:tblPr>
              <a:tblGrid>
                <a:gridCol w="1141932"/>
                <a:gridCol w="3354426"/>
                <a:gridCol w="3568538"/>
              </a:tblGrid>
              <a:tr h="327415">
                <a:tc>
                  <a:txBody>
                    <a:bodyPr/>
                    <a:lstStyle/>
                    <a:p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C++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javascript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FF7C80"/>
                    </a:solidFill>
                  </a:tcPr>
                </a:tc>
              </a:tr>
              <a:tr h="818537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函数声明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kern="1200" dirty="0" err="1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returnType</a:t>
                      </a:r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en-US" altLang="zh-CN" sz="1600" kern="1200" dirty="0" err="1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functionID</a:t>
                      </a:r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(</a:t>
                      </a:r>
                      <a:r>
                        <a:rPr lang="en-US" altLang="zh-CN" sz="1600" kern="1200" dirty="0" err="1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paraType</a:t>
                      </a:r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para, …, </a:t>
                      </a:r>
                      <a:r>
                        <a:rPr lang="en-US" altLang="zh-CN" sz="1600" kern="1200" dirty="0" err="1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paraType</a:t>
                      </a:r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para){}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kern="1200" dirty="0" err="1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functionID</a:t>
                      </a:r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= function(para list){}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572976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函数传参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需要传递参数类型，支持引用类型</a:t>
                      </a:r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&amp;</a:t>
                      </a: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。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无需传递参数的类型，除对</a:t>
                      </a:r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object </a:t>
                      </a: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类型之外不支持引用类型。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572976">
                <a:tc>
                  <a:txBody>
                    <a:bodyPr/>
                    <a:lstStyle/>
                    <a:p>
                      <a:r>
                        <a:rPr lang="zh-CN" altLang="en-US" sz="160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变量类型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明确区分数据类型。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除了对数组是</a:t>
                      </a:r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array </a:t>
                      </a: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类型之外基本不区分数据类型，都为</a:t>
                      </a:r>
                      <a:r>
                        <a:rPr lang="en-US" altLang="zh-CN" sz="16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var</a:t>
                      </a:r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类型。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460421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数组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arrayType</a:t>
                      </a:r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16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arrayID</a:t>
                      </a:r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[] = {para}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var</a:t>
                      </a:r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16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arrayID</a:t>
                      </a:r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= new Array(para)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1064099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整体结构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main </a:t>
                      </a: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函数作为程序的入口，对语法规则限制更多，更加规范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无特定的</a:t>
                      </a:r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main </a:t>
                      </a: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函数作为程序的起始地址，整个程序布局由</a:t>
                      </a:r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function </a:t>
                      </a: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定义语句块作为分界，相对来说限制较少，语言更灵活。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3423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1147087" y="1413893"/>
            <a:ext cx="6881298" cy="2303711"/>
            <a:chOff x="3107837" y="1774887"/>
            <a:chExt cx="3885908" cy="1300919"/>
          </a:xfrm>
        </p:grpSpPr>
        <p:grpSp>
          <p:nvGrpSpPr>
            <p:cNvPr id="2" name="组合 1"/>
            <p:cNvGrpSpPr/>
            <p:nvPr/>
          </p:nvGrpSpPr>
          <p:grpSpPr>
            <a:xfrm>
              <a:off x="3107837" y="1774887"/>
              <a:ext cx="1152128" cy="1300919"/>
              <a:chOff x="1259632" y="1419622"/>
              <a:chExt cx="1152128" cy="1300919"/>
            </a:xfrm>
          </p:grpSpPr>
          <p:sp>
            <p:nvSpPr>
              <p:cNvPr id="3" name="椭圆 2"/>
              <p:cNvSpPr/>
              <p:nvPr/>
            </p:nvSpPr>
            <p:spPr>
              <a:xfrm>
                <a:off x="1259632" y="1419622"/>
                <a:ext cx="1152128" cy="1152128"/>
              </a:xfrm>
              <a:prstGeom prst="ellipse">
                <a:avLst/>
              </a:prstGeom>
              <a:solidFill>
                <a:srgbClr val="67D99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" name="椭圆 2"/>
              <p:cNvSpPr/>
              <p:nvPr/>
            </p:nvSpPr>
            <p:spPr>
              <a:xfrm rot="1761192">
                <a:off x="1806317" y="1568413"/>
                <a:ext cx="576064" cy="1152128"/>
              </a:xfrm>
              <a:custGeom>
                <a:avLst/>
                <a:gdLst/>
                <a:ahLst/>
                <a:cxnLst/>
                <a:rect l="l" t="t" r="r" b="b"/>
                <a:pathLst>
                  <a:path w="576064" h="1152128">
                    <a:moveTo>
                      <a:pt x="0" y="0"/>
                    </a:moveTo>
                    <a:cubicBezTo>
                      <a:pt x="318151" y="0"/>
                      <a:pt x="576064" y="257913"/>
                      <a:pt x="576064" y="576064"/>
                    </a:cubicBezTo>
                    <a:cubicBezTo>
                      <a:pt x="576064" y="894215"/>
                      <a:pt x="318151" y="1152128"/>
                      <a:pt x="0" y="1152128"/>
                    </a:cubicBezTo>
                    <a:close/>
                  </a:path>
                </a:pathLst>
              </a:custGeom>
              <a:solidFill>
                <a:srgbClr val="EAEAEA">
                  <a:alpha val="3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" name="TextBox 4"/>
            <p:cNvSpPr txBox="1"/>
            <p:nvPr/>
          </p:nvSpPr>
          <p:spPr>
            <a:xfrm>
              <a:off x="4879252" y="2503119"/>
              <a:ext cx="2114493" cy="4345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400" dirty="0">
                  <a:solidFill>
                    <a:srgbClr val="67D99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</a:t>
              </a:r>
              <a:r>
                <a:rPr lang="zh-CN" altLang="en-US" sz="4400" dirty="0" smtClean="0">
                  <a:solidFill>
                    <a:srgbClr val="67D99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法设计</a:t>
              </a:r>
              <a:endParaRPr lang="zh-CN" altLang="en-US" sz="4400" dirty="0">
                <a:solidFill>
                  <a:srgbClr val="67D993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35361" y="1991805"/>
              <a:ext cx="507937" cy="507937"/>
            </a:xfrm>
            <a:prstGeom prst="rect">
              <a:avLst/>
            </a:prstGeom>
          </p:spPr>
        </p:pic>
      </p:grpSp>
      <p:sp>
        <p:nvSpPr>
          <p:cNvPr id="8" name="TextBox 7"/>
          <p:cNvSpPr txBox="1"/>
          <p:nvPr/>
        </p:nvSpPr>
        <p:spPr>
          <a:xfrm>
            <a:off x="4211960" y="1101446"/>
            <a:ext cx="4392488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500" dirty="0" smtClean="0">
                <a:solidFill>
                  <a:srgbClr val="67D993"/>
                </a:solidFill>
                <a:latin typeface="Adobe Gothic Std B" pitchFamily="34" charset="-128"/>
                <a:ea typeface="Adobe Gothic Std B" pitchFamily="34" charset="-128"/>
              </a:rPr>
              <a:t>Part 2</a:t>
            </a:r>
            <a:endParaRPr lang="zh-CN" altLang="en-US" sz="11500" dirty="0">
              <a:solidFill>
                <a:srgbClr val="67D993"/>
              </a:solidFill>
              <a:latin typeface="Adobe Gothic Std B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77958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448022"/>
            <a:ext cx="611560" cy="611560"/>
          </a:xfrm>
          <a:prstGeom prst="rect">
            <a:avLst/>
          </a:prstGeom>
          <a:solidFill>
            <a:srgbClr val="67D9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67D993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469292"/>
            <a:ext cx="3240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67D993"/>
                </a:solidFill>
                <a:latin typeface="微软雅黑" pitchFamily="34" charset="-122"/>
                <a:ea typeface="微软雅黑" pitchFamily="34" charset="-122"/>
              </a:rPr>
              <a:t>设计原则</a:t>
            </a:r>
            <a:endParaRPr lang="zh-CN" altLang="en-US" sz="2800" dirty="0">
              <a:solidFill>
                <a:srgbClr val="67D99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611560" y="1707654"/>
            <a:ext cx="82089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以代码嵌套进行分层，以代码作用进行模块划分。</a:t>
            </a:r>
            <a:endParaRPr lang="en-US" altLang="zh-CN" sz="2400" dirty="0"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endParaRPr lang="en-US" altLang="zh-CN" sz="2400" dirty="0"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zh-CN" altLang="en-US" sz="2400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利用消除左递归，合并左公因子等方法生成</a:t>
            </a:r>
            <a:r>
              <a:rPr lang="en-US" altLang="zh-CN" sz="2400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LL</a:t>
            </a:r>
            <a:r>
              <a:rPr lang="en-US" altLang="zh-CN" sz="2400" dirty="0"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zh-CN" altLang="en-US" sz="2400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*</a:t>
            </a:r>
            <a:r>
              <a:rPr lang="en-US" altLang="zh-CN" sz="2400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文法。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768392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448022"/>
            <a:ext cx="611560" cy="611560"/>
          </a:xfrm>
          <a:prstGeom prst="rect">
            <a:avLst/>
          </a:prstGeom>
          <a:solidFill>
            <a:srgbClr val="67D9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67D993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469292"/>
            <a:ext cx="3240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67D993"/>
                </a:solidFill>
                <a:latin typeface="微软雅黑" pitchFamily="34" charset="-122"/>
                <a:ea typeface="微软雅黑" pitchFamily="34" charset="-122"/>
              </a:rPr>
              <a:t>语句群</a:t>
            </a:r>
            <a:endParaRPr lang="zh-CN" altLang="en-US" sz="2800" dirty="0">
              <a:solidFill>
                <a:srgbClr val="67D99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611560" y="1347614"/>
            <a:ext cx="820891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program(</a:t>
            </a:r>
            <a:r>
              <a:rPr lang="zh-CN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 -&gt; statements(</a:t>
            </a:r>
            <a:r>
              <a:rPr lang="zh-CN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语句群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statements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（语句群）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-&gt; statement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（语句）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statements(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语句群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| e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statement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（语句）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-&gt; type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func_or_var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函数或者变量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|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"#include&lt;" ID "&gt;" 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|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'using' 'namespace' ID ';'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|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COMMENT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（注释）</a:t>
            </a:r>
          </a:p>
          <a:p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func_or_var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-&gt;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dec_func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|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dec_var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（变量）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61929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448022"/>
            <a:ext cx="611560" cy="611560"/>
          </a:xfrm>
          <a:prstGeom prst="rect">
            <a:avLst/>
          </a:prstGeom>
          <a:solidFill>
            <a:srgbClr val="67D9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67D993"/>
              </a:solidFill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611560" y="3003798"/>
            <a:ext cx="568863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dec_var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-&gt; 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ID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dec_array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';' (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数组定义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 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|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ID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dec_array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'='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array_value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';'(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数组定义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赋值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 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|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ID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dec_expression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dec_var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（正常变量）</a:t>
            </a:r>
          </a:p>
          <a:p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dec_array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-&gt; [ INT ]</a:t>
            </a:r>
            <a:endParaRPr lang="zh-CN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array_value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-&gt; { INT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ints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}</a:t>
            </a:r>
            <a:endParaRPr lang="zh-CN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dec_var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_ -&gt; ';' | ','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dec_var</a:t>
            </a:r>
            <a:endParaRPr lang="zh-CN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dec_expression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-&gt; 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expr_value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| e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17011" y="1063976"/>
            <a:ext cx="8280920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1400" kern="100" dirty="0" err="1">
                <a:latin typeface="微软雅黑" panose="020B0503020204020204" pitchFamily="34" charset="-122"/>
                <a:cs typeface="Times New Roman" panose="02020603050405020304" pitchFamily="18" charset="0"/>
              </a:rPr>
              <a:t>dec_fun</a:t>
            </a:r>
            <a:r>
              <a:rPr lang="en-US" altLang="zh-CN" sz="1400" kern="100" dirty="0">
                <a:latin typeface="微软雅黑" panose="020B0503020204020204" pitchFamily="34" charset="-122"/>
                <a:cs typeface="Times New Roman" panose="02020603050405020304" pitchFamily="18" charset="0"/>
              </a:rPr>
              <a:t> -&gt; </a:t>
            </a:r>
            <a:r>
              <a:rPr lang="en-US" altLang="zh-CN" sz="1400" kern="100" dirty="0" err="1">
                <a:latin typeface="微软雅黑" panose="020B0503020204020204" pitchFamily="34" charset="-122"/>
                <a:cs typeface="Times New Roman" panose="02020603050405020304" pitchFamily="18" charset="0"/>
              </a:rPr>
              <a:t>dec_func_name</a:t>
            </a:r>
            <a:r>
              <a:rPr lang="en-US" altLang="zh-CN" sz="1400" kern="100" dirty="0">
                <a:latin typeface="微软雅黑" panose="020B0503020204020204" pitchFamily="34" charset="-122"/>
                <a:cs typeface="Times New Roman" panose="02020603050405020304" pitchFamily="18" charset="0"/>
              </a:rPr>
              <a:t> '{' </a:t>
            </a:r>
            <a:r>
              <a:rPr lang="en-US" altLang="zh-CN" sz="1400" kern="100" dirty="0" err="1">
                <a:latin typeface="微软雅黑" panose="020B0503020204020204" pitchFamily="34" charset="-122"/>
                <a:cs typeface="Times New Roman" panose="02020603050405020304" pitchFamily="18" charset="0"/>
              </a:rPr>
              <a:t>func_implement</a:t>
            </a:r>
            <a:r>
              <a:rPr lang="zh-CN" altLang="zh-CN" sz="1400" kern="100" dirty="0">
                <a:latin typeface="Calibri" panose="020F050202020403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（函数实现）</a:t>
            </a:r>
            <a:r>
              <a:rPr lang="en-US" altLang="zh-CN" sz="1400" kern="100" dirty="0">
                <a:latin typeface="Calibri" panose="020F050202020403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 '}' </a:t>
            </a:r>
            <a:r>
              <a:rPr lang="en-US" altLang="zh-CN" sz="1400" kern="100" dirty="0" err="1">
                <a:latin typeface="Calibri" panose="020F050202020403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semi_colon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400" kern="100" dirty="0" err="1">
                <a:latin typeface="微软雅黑" panose="020B0503020204020204" pitchFamily="34" charset="-122"/>
                <a:cs typeface="Times New Roman" panose="02020603050405020304" pitchFamily="18" charset="0"/>
              </a:rPr>
              <a:t>dec_func_name</a:t>
            </a:r>
            <a:r>
              <a:rPr lang="en-US" altLang="zh-CN" sz="1400" kern="100" dirty="0">
                <a:latin typeface="微软雅黑" panose="020B0503020204020204" pitchFamily="34" charset="-122"/>
                <a:cs typeface="Times New Roman" panose="02020603050405020304" pitchFamily="18" charset="0"/>
              </a:rPr>
              <a:t> -&gt; ID '(' </a:t>
            </a:r>
            <a:r>
              <a:rPr lang="en-US" altLang="zh-CN" sz="1400" kern="100" dirty="0" err="1">
                <a:latin typeface="微软雅黑" panose="020B0503020204020204" pitchFamily="34" charset="-122"/>
                <a:cs typeface="Times New Roman" panose="02020603050405020304" pitchFamily="18" charset="0"/>
              </a:rPr>
              <a:t>dec_param</a:t>
            </a:r>
            <a:r>
              <a:rPr lang="en-US" altLang="zh-CN" sz="1400" kern="100" dirty="0">
                <a:latin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zh-CN" altLang="zh-CN" sz="1400" kern="100" dirty="0">
                <a:latin typeface="Calibri" panose="020F050202020403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参数们</a:t>
            </a:r>
            <a:r>
              <a:rPr lang="en-US" altLang="zh-CN" sz="1400" kern="100" dirty="0">
                <a:latin typeface="Calibri" panose="020F050202020403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')</a:t>
            </a:r>
            <a:r>
              <a:rPr lang="zh-CN" altLang="zh-CN" sz="1400" kern="100" dirty="0">
                <a:latin typeface="Calibri" panose="020F050202020403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’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en-US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400" kern="100" dirty="0" err="1" smtClean="0">
                <a:latin typeface="微软雅黑" panose="020B0503020204020204" pitchFamily="34" charset="-122"/>
                <a:cs typeface="Times New Roman" panose="02020603050405020304" pitchFamily="18" charset="0"/>
              </a:rPr>
              <a:t>dec_param</a:t>
            </a:r>
            <a:r>
              <a:rPr lang="zh-CN" altLang="zh-CN" sz="1400" kern="100" dirty="0">
                <a:latin typeface="Calibri" panose="020F050202020403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（参数们）</a:t>
            </a:r>
            <a:r>
              <a:rPr lang="en-US" altLang="zh-CN" sz="1400" kern="100" dirty="0">
                <a:latin typeface="Calibri" panose="020F050202020403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 -&gt; type ID </a:t>
            </a:r>
            <a:r>
              <a:rPr lang="en-US" altLang="zh-CN" sz="1400" kern="100" dirty="0" err="1">
                <a:latin typeface="Calibri" panose="020F050202020403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dec_param</a:t>
            </a:r>
            <a:r>
              <a:rPr lang="en-US" altLang="zh-CN" sz="1400" kern="100" dirty="0">
                <a:latin typeface="Calibri" panose="020F050202020403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_(</a:t>
            </a:r>
            <a:r>
              <a:rPr lang="zh-CN" altLang="zh-CN" sz="1400" kern="100" dirty="0">
                <a:latin typeface="Calibri" panose="020F050202020403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参数递归</a:t>
            </a:r>
            <a:r>
              <a:rPr lang="en-US" altLang="zh-CN" sz="1400" kern="100" dirty="0">
                <a:latin typeface="Calibri" panose="020F050202020403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| e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400" kern="100" dirty="0" err="1">
                <a:latin typeface="微软雅黑" panose="020B0503020204020204" pitchFamily="34" charset="-122"/>
                <a:cs typeface="Times New Roman" panose="02020603050405020304" pitchFamily="18" charset="0"/>
              </a:rPr>
              <a:t>dec_param</a:t>
            </a:r>
            <a:r>
              <a:rPr lang="en-US" altLang="zh-CN" sz="1400" kern="100" dirty="0">
                <a:latin typeface="微软雅黑" panose="020B0503020204020204" pitchFamily="34" charset="-122"/>
                <a:cs typeface="Times New Roman" panose="02020603050405020304" pitchFamily="18" charset="0"/>
              </a:rPr>
              <a:t>_ </a:t>
            </a:r>
            <a:r>
              <a:rPr lang="zh-CN" altLang="zh-CN" sz="1400" kern="100" dirty="0">
                <a:latin typeface="Calibri" panose="020F050202020403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（参数递归）</a:t>
            </a:r>
            <a:r>
              <a:rPr lang="en-US" altLang="zh-CN" sz="1400" kern="100" dirty="0">
                <a:latin typeface="Calibri" panose="020F050202020403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-&gt; , </a:t>
            </a:r>
            <a:r>
              <a:rPr lang="en-US" altLang="zh-CN" sz="1400" kern="100" dirty="0" err="1">
                <a:latin typeface="Calibri" panose="020F050202020403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dec_param</a:t>
            </a:r>
            <a:r>
              <a:rPr lang="en-US" altLang="zh-CN" sz="1400" kern="100" dirty="0">
                <a:latin typeface="Calibri" panose="020F050202020403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 | e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400" kern="100" dirty="0" err="1">
                <a:latin typeface="微软雅黑" panose="020B0503020204020204" pitchFamily="34" charset="-122"/>
                <a:cs typeface="Times New Roman" panose="02020603050405020304" pitchFamily="18" charset="0"/>
              </a:rPr>
              <a:t>func_implement</a:t>
            </a:r>
            <a:r>
              <a:rPr lang="en-US" altLang="zh-CN" sz="1400" kern="100" dirty="0">
                <a:latin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zh-CN" altLang="zh-CN" sz="1400" kern="100" dirty="0">
                <a:latin typeface="Calibri" panose="020F050202020403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函数实现</a:t>
            </a:r>
            <a:r>
              <a:rPr lang="en-US" altLang="zh-CN" sz="1400" kern="100" dirty="0">
                <a:latin typeface="Calibri" panose="020F050202020403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-&gt; block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3"/>
          <p:cNvSpPr txBox="1"/>
          <p:nvPr/>
        </p:nvSpPr>
        <p:spPr>
          <a:xfrm>
            <a:off x="664975" y="536362"/>
            <a:ext cx="3240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67D993"/>
                </a:solidFill>
                <a:latin typeface="微软雅黑" pitchFamily="34" charset="-122"/>
                <a:ea typeface="微软雅黑" pitchFamily="34" charset="-122"/>
              </a:rPr>
              <a:t>函数</a:t>
            </a:r>
            <a:r>
              <a:rPr lang="en-US" altLang="zh-CN" sz="2800" dirty="0" smtClean="0">
                <a:solidFill>
                  <a:srgbClr val="67D993"/>
                </a:solidFill>
                <a:latin typeface="微软雅黑" pitchFamily="34" charset="-122"/>
                <a:ea typeface="微软雅黑" pitchFamily="34" charset="-122"/>
              </a:rPr>
              <a:t>&amp;</a:t>
            </a:r>
            <a:r>
              <a:rPr lang="zh-CN" altLang="en-US" sz="2800" dirty="0" smtClean="0">
                <a:solidFill>
                  <a:srgbClr val="67D993"/>
                </a:solidFill>
                <a:latin typeface="微软雅黑" pitchFamily="34" charset="-122"/>
                <a:ea typeface="微软雅黑" pitchFamily="34" charset="-122"/>
              </a:rPr>
              <a:t>变量</a:t>
            </a:r>
            <a:endParaRPr lang="zh-CN" altLang="en-US" sz="2800" dirty="0">
              <a:solidFill>
                <a:srgbClr val="67D993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95013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000"/>
                            </p:stCondLst>
                            <p:childTnLst>
                              <p:par>
                                <p:cTn id="5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000"/>
                            </p:stCondLst>
                            <p:childTnLst>
                              <p:par>
                                <p:cTn id="6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0"/>
                            </p:stCondLst>
                            <p:childTnLst>
                              <p:par>
                                <p:cTn id="6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6000"/>
                            </p:stCondLst>
                            <p:childTnLst>
                              <p:par>
                                <p:cTn id="7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build="p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936</TotalTime>
  <Words>506</Words>
  <Application>Microsoft Office PowerPoint</Application>
  <PresentationFormat>全屏显示(16:9)</PresentationFormat>
  <Paragraphs>108</Paragraphs>
  <Slides>18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5" baseType="lpstr">
      <vt:lpstr>Adobe Gothic Std B</vt:lpstr>
      <vt:lpstr>宋体</vt:lpstr>
      <vt:lpstr>微软雅黑</vt:lpstr>
      <vt:lpstr>Arial</vt:lpstr>
      <vt:lpstr>Calibri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heqing</dc:creator>
  <cp:lastModifiedBy>Windows 用户</cp:lastModifiedBy>
  <cp:revision>108</cp:revision>
  <dcterms:created xsi:type="dcterms:W3CDTF">2014-07-22T07:42:39Z</dcterms:created>
  <dcterms:modified xsi:type="dcterms:W3CDTF">2015-06-30T02:35:13Z</dcterms:modified>
</cp:coreProperties>
</file>