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4523-B1C3-42F3-B299-8946B5CE3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8A79EA-A282-46BB-90DF-44F534E4C9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406FC9-E641-47EB-ABA9-3F2988F10F33}"/>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5" name="Footer Placeholder 4">
            <a:extLst>
              <a:ext uri="{FF2B5EF4-FFF2-40B4-BE49-F238E27FC236}">
                <a16:creationId xmlns:a16="http://schemas.microsoft.com/office/drawing/2014/main" id="{61ACEA32-3794-4F1A-A9F1-507803CB8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47D06-3082-4815-A2CE-FD063C2C9F58}"/>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154546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9957-DB03-423D-9788-4F3C8A755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CB2F89-9CF5-42A3-B364-645ECB23F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84561-03A0-4E94-8830-7E1291D8D1EA}"/>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5" name="Footer Placeholder 4">
            <a:extLst>
              <a:ext uri="{FF2B5EF4-FFF2-40B4-BE49-F238E27FC236}">
                <a16:creationId xmlns:a16="http://schemas.microsoft.com/office/drawing/2014/main" id="{34DC0B05-B84F-46F4-B3B8-05B3D2318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F8CEE-A20E-4413-BC5D-E49865926E3F}"/>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316782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BD7A4-F600-43C0-8D33-284294F899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9B7DA-47FD-4ABC-A76A-E315E7A72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94A42-8A7F-4305-8775-63ACA6B29800}"/>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5" name="Footer Placeholder 4">
            <a:extLst>
              <a:ext uri="{FF2B5EF4-FFF2-40B4-BE49-F238E27FC236}">
                <a16:creationId xmlns:a16="http://schemas.microsoft.com/office/drawing/2014/main" id="{3726EE2E-4197-4041-8A88-9FA0F4210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B8A8A-E46E-4389-A57C-7D8DB1156102}"/>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324703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D2C4-2733-4349-92C5-A07CCA3E4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21157-8405-481C-9563-298CC729A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1CF1-0DCD-4BB3-9C0D-3715CFF2CDBE}"/>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5" name="Footer Placeholder 4">
            <a:extLst>
              <a:ext uri="{FF2B5EF4-FFF2-40B4-BE49-F238E27FC236}">
                <a16:creationId xmlns:a16="http://schemas.microsoft.com/office/drawing/2014/main" id="{107BA8A2-27F7-466E-9F35-9A0C59F66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9C799-A4A8-471A-9C01-7ACC2CD024D7}"/>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213334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85C7-F637-4507-BE62-62ACB4F94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014C4E-9A60-4F71-88F4-E3FF29B73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CCD8A-D55B-4F57-8FD5-24B7CF113EF8}"/>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5" name="Footer Placeholder 4">
            <a:extLst>
              <a:ext uri="{FF2B5EF4-FFF2-40B4-BE49-F238E27FC236}">
                <a16:creationId xmlns:a16="http://schemas.microsoft.com/office/drawing/2014/main" id="{04283996-FC7E-4070-903C-DE7CCB897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589B-678C-4FA6-AD04-949DEA749A8D}"/>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308596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3DE6-3739-4AE5-B1A8-00F6BC7DF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ADC4C-C738-45CA-AA5B-B504286A2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7CFF7A-E740-435F-9942-8B1B7BDA3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E2F1C3-8EA6-4646-B2A9-DF14684020D2}"/>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6" name="Footer Placeholder 5">
            <a:extLst>
              <a:ext uri="{FF2B5EF4-FFF2-40B4-BE49-F238E27FC236}">
                <a16:creationId xmlns:a16="http://schemas.microsoft.com/office/drawing/2014/main" id="{1A8D5E4E-B6B1-4259-99F2-531F03F27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F0AC3-139D-4FF0-A071-2E4DC3C8CD72}"/>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220289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124D-C9C0-4ABB-919E-D39FACDFA2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C79E32-029E-4703-BB9E-6F6EFD997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D2F8D-ECCD-4A46-B77A-7417F7999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FB0668-0633-4391-BC54-4B7465C7B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C13F8-52FC-4383-BCC4-9E955F87C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588DD2-1E10-4DA5-B0F9-07C7140EA9EC}"/>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8" name="Footer Placeholder 7">
            <a:extLst>
              <a:ext uri="{FF2B5EF4-FFF2-40B4-BE49-F238E27FC236}">
                <a16:creationId xmlns:a16="http://schemas.microsoft.com/office/drawing/2014/main" id="{F29A4A1C-1011-4C11-A63D-476E6DF21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213BB-DA40-44E5-8EDE-DCBE94DBA8AE}"/>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69312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7211-7E18-46D4-B507-3D2632744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5CCE-23C1-4AFE-95A5-1A20AB7B3E89}"/>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4" name="Footer Placeholder 3">
            <a:extLst>
              <a:ext uri="{FF2B5EF4-FFF2-40B4-BE49-F238E27FC236}">
                <a16:creationId xmlns:a16="http://schemas.microsoft.com/office/drawing/2014/main" id="{2A17C7F2-3682-43C5-8965-893047097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3D55A-0A7E-4D3B-9E0F-8571F303D1F1}"/>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143491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20A6B-11F5-4302-A230-28E1A66E3B81}"/>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3" name="Footer Placeholder 2">
            <a:extLst>
              <a:ext uri="{FF2B5EF4-FFF2-40B4-BE49-F238E27FC236}">
                <a16:creationId xmlns:a16="http://schemas.microsoft.com/office/drawing/2014/main" id="{80FB7254-011A-4A10-B8A3-A6D25E5D75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F3BB4A-4649-4A5F-87E2-38F18D3AEC25}"/>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370613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BA50-1C18-4FB4-AE50-465494D80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1FECEE-88B8-482F-AEF0-D70820BB8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1CAE54-A746-4261-ADB0-9134DF5A1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988B3-9621-489D-BAB2-8A53C6B70CB7}"/>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6" name="Footer Placeholder 5">
            <a:extLst>
              <a:ext uri="{FF2B5EF4-FFF2-40B4-BE49-F238E27FC236}">
                <a16:creationId xmlns:a16="http://schemas.microsoft.com/office/drawing/2014/main" id="{D54A51B7-1B9C-4E2A-B896-A85ED058A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E81D0-199A-4873-96CA-0933C82D8A77}"/>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304076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7EED-FB3D-4BA2-8F08-15719DE20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31D83-0938-4166-9CA2-9DD0CC8BC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4A13C-6A46-4BF9-8288-A34497DBD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0F8C4-F899-4123-ACEA-79F2C941200F}"/>
              </a:ext>
            </a:extLst>
          </p:cNvPr>
          <p:cNvSpPr>
            <a:spLocks noGrp="1"/>
          </p:cNvSpPr>
          <p:nvPr>
            <p:ph type="dt" sz="half" idx="10"/>
          </p:nvPr>
        </p:nvSpPr>
        <p:spPr/>
        <p:txBody>
          <a:bodyPr/>
          <a:lstStyle/>
          <a:p>
            <a:fld id="{E18D0BB2-C42C-49AD-AB20-55B33F689C04}" type="datetimeFigureOut">
              <a:rPr lang="en-US" smtClean="0"/>
              <a:t>4/19/2021</a:t>
            </a:fld>
            <a:endParaRPr lang="en-US"/>
          </a:p>
        </p:txBody>
      </p:sp>
      <p:sp>
        <p:nvSpPr>
          <p:cNvPr id="6" name="Footer Placeholder 5">
            <a:extLst>
              <a:ext uri="{FF2B5EF4-FFF2-40B4-BE49-F238E27FC236}">
                <a16:creationId xmlns:a16="http://schemas.microsoft.com/office/drawing/2014/main" id="{4B191B8A-CC3B-4484-B224-D9B4596EF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EC11C-72D0-42E1-9C89-9A271EDD814A}"/>
              </a:ext>
            </a:extLst>
          </p:cNvPr>
          <p:cNvSpPr>
            <a:spLocks noGrp="1"/>
          </p:cNvSpPr>
          <p:nvPr>
            <p:ph type="sldNum" sz="quarter" idx="12"/>
          </p:nvPr>
        </p:nvSpPr>
        <p:spPr/>
        <p:txBody>
          <a:bodyPr/>
          <a:lstStyle/>
          <a:p>
            <a:fld id="{16A24AB2-39D8-4F0C-85BC-43917FA7A380}" type="slidenum">
              <a:rPr lang="en-US" smtClean="0"/>
              <a:t>‹#›</a:t>
            </a:fld>
            <a:endParaRPr lang="en-US"/>
          </a:p>
        </p:txBody>
      </p:sp>
    </p:spTree>
    <p:extLst>
      <p:ext uri="{BB962C8B-B14F-4D97-AF65-F5344CB8AC3E}">
        <p14:creationId xmlns:p14="http://schemas.microsoft.com/office/powerpoint/2010/main" val="338039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38000">
              <a:schemeClr val="tx2">
                <a:lumMod val="40000"/>
                <a:lumOff val="60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C4536-BD2A-4702-B3CA-39C5C8FCF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1893B-5CB3-4381-AC54-C3DA2F74D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FB634-5005-4CE3-A3FF-F17F6C359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D0BB2-C42C-49AD-AB20-55B33F689C04}" type="datetimeFigureOut">
              <a:rPr lang="en-US" smtClean="0"/>
              <a:t>4/19/2021</a:t>
            </a:fld>
            <a:endParaRPr lang="en-US"/>
          </a:p>
        </p:txBody>
      </p:sp>
      <p:sp>
        <p:nvSpPr>
          <p:cNvPr id="5" name="Footer Placeholder 4">
            <a:extLst>
              <a:ext uri="{FF2B5EF4-FFF2-40B4-BE49-F238E27FC236}">
                <a16:creationId xmlns:a16="http://schemas.microsoft.com/office/drawing/2014/main" id="{48B22D65-8712-47F4-99A7-2A4394484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0FA223-7F61-44AE-B681-DD95DD020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24AB2-39D8-4F0C-85BC-43917FA7A380}" type="slidenum">
              <a:rPr lang="en-US" smtClean="0"/>
              <a:t>‹#›</a:t>
            </a:fld>
            <a:endParaRPr lang="en-US"/>
          </a:p>
        </p:txBody>
      </p:sp>
    </p:spTree>
    <p:extLst>
      <p:ext uri="{BB962C8B-B14F-4D97-AF65-F5344CB8AC3E}">
        <p14:creationId xmlns:p14="http://schemas.microsoft.com/office/powerpoint/2010/main" val="1055029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F67D-369C-4850-B5BC-65315A6F0D30}"/>
              </a:ext>
            </a:extLst>
          </p:cNvPr>
          <p:cNvSpPr>
            <a:spLocks noGrp="1"/>
          </p:cNvSpPr>
          <p:nvPr>
            <p:ph type="title"/>
          </p:nvPr>
        </p:nvSpPr>
        <p:spPr/>
        <p:txBody>
          <a:bodyPr>
            <a:normAutofit/>
          </a:bodyPr>
          <a:lstStyle/>
          <a:p>
            <a:r>
              <a:rPr lang="en-US" sz="4000" b="1" dirty="0">
                <a:latin typeface="+mn-lt"/>
              </a:rPr>
              <a:t>Ecommerce problem - Mobile App or Website</a:t>
            </a:r>
          </a:p>
        </p:txBody>
      </p:sp>
      <p:sp>
        <p:nvSpPr>
          <p:cNvPr id="3" name="Subtitle 2">
            <a:extLst>
              <a:ext uri="{FF2B5EF4-FFF2-40B4-BE49-F238E27FC236}">
                <a16:creationId xmlns:a16="http://schemas.microsoft.com/office/drawing/2014/main" id="{00A74CCB-C0CE-4B9D-B34B-853D03F5EE34}"/>
              </a:ext>
            </a:extLst>
          </p:cNvPr>
          <p:cNvSpPr>
            <a:spLocks noGrp="1"/>
          </p:cNvSpPr>
          <p:nvPr>
            <p:ph idx="1"/>
          </p:nvPr>
        </p:nvSpPr>
        <p:spPr>
          <a:xfrm>
            <a:off x="838200" y="1825625"/>
            <a:ext cx="9850120" cy="3264535"/>
          </a:xfrm>
        </p:spPr>
        <p:txBody>
          <a:bodyPr/>
          <a:lstStyle/>
          <a:p>
            <a:pPr marL="0" indent="0">
              <a:buNone/>
            </a:pPr>
            <a:r>
              <a:rPr lang="en-US" b="1" dirty="0"/>
              <a:t>Problem statement  </a:t>
            </a:r>
            <a:r>
              <a:rPr lang="en-US" dirty="0"/>
              <a:t>- </a:t>
            </a:r>
          </a:p>
          <a:p>
            <a:pPr marL="0" indent="0">
              <a:buNone/>
            </a:pPr>
            <a:r>
              <a:rPr lang="en-US" sz="2400" dirty="0">
                <a:effectLst/>
              </a:rPr>
              <a:t>Ecommerce company based in New York City that sells clothing online but they also have in-store style and clothing advice sessions. Customers come in to the store, have sessions/meetings with a personal stylist, then they can go home and order either on a mobile app or website for the clothes they want. The company is trying to decide whether to focus their efforts/expenses on their mobile app experience or their website</a:t>
            </a:r>
            <a:r>
              <a:rPr lang="en-US" dirty="0">
                <a:effectLst/>
              </a:rPr>
              <a:t>.</a:t>
            </a:r>
          </a:p>
          <a:p>
            <a:pPr marL="0" indent="0">
              <a:buNone/>
            </a:pPr>
            <a:r>
              <a:rPr lang="en-US" dirty="0"/>
              <a:t> </a:t>
            </a:r>
          </a:p>
        </p:txBody>
      </p:sp>
    </p:spTree>
    <p:extLst>
      <p:ext uri="{BB962C8B-B14F-4D97-AF65-F5344CB8AC3E}">
        <p14:creationId xmlns:p14="http://schemas.microsoft.com/office/powerpoint/2010/main" val="4783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7BB9DAE-3BBB-46AE-9FC9-C624F9EBB3BF}"/>
              </a:ext>
            </a:extLst>
          </p:cNvPr>
          <p:cNvSpPr>
            <a:spLocks noGrp="1"/>
          </p:cNvSpPr>
          <p:nvPr>
            <p:ph type="body" idx="1"/>
          </p:nvPr>
        </p:nvSpPr>
        <p:spPr>
          <a:xfrm>
            <a:off x="831850" y="741681"/>
            <a:ext cx="10515600" cy="5347970"/>
          </a:xfrm>
        </p:spPr>
        <p:txBody>
          <a:bodyPr>
            <a:normAutofit/>
          </a:bodyPr>
          <a:lstStyle/>
          <a:p>
            <a:r>
              <a:rPr lang="en-US" dirty="0">
                <a:solidFill>
                  <a:schemeClr val="tx1"/>
                </a:solidFill>
              </a:rPr>
              <a:t>We did confirm first that  there is no need for Data Wrangling as the data is pretty much clean also there are no null values to clean .</a:t>
            </a:r>
          </a:p>
          <a:p>
            <a:r>
              <a:rPr lang="en-US" dirty="0">
                <a:solidFill>
                  <a:schemeClr val="tx1"/>
                </a:solidFill>
              </a:rPr>
              <a:t>Out of all the columns we decided to go with the numerical columns as FEATURES to predict Target value of Yearly amount spend by the customer . </a:t>
            </a:r>
          </a:p>
          <a:p>
            <a:r>
              <a:rPr lang="en-US" dirty="0">
                <a:solidFill>
                  <a:schemeClr val="tx1"/>
                </a:solidFill>
              </a:rPr>
              <a:t>We decided to use the Linear regression algorithm . </a:t>
            </a:r>
          </a:p>
          <a:p>
            <a:endParaRPr lang="en-US" dirty="0">
              <a:solidFill>
                <a:schemeClr val="tx1"/>
              </a:solidFill>
            </a:endParaRPr>
          </a:p>
          <a:p>
            <a:r>
              <a:rPr lang="en-US" dirty="0">
                <a:solidFill>
                  <a:schemeClr val="tx1"/>
                </a:solidFill>
                <a:highlight>
                  <a:srgbClr val="FFFF00"/>
                </a:highlight>
              </a:rPr>
              <a:t>EDA results : </a:t>
            </a:r>
          </a:p>
          <a:p>
            <a:r>
              <a:rPr lang="en-US" dirty="0">
                <a:solidFill>
                  <a:schemeClr val="tx1"/>
                </a:solidFill>
              </a:rPr>
              <a:t>The Correlation coefficient between Length of membership and yearly amount spend is .81.However it does not provide any new information also rest of the features do not hold much values as well .  </a:t>
            </a:r>
          </a:p>
          <a:p>
            <a:endParaRPr lang="en-US" dirty="0">
              <a:solidFill>
                <a:schemeClr val="tx1"/>
              </a:solidFill>
            </a:endParaRPr>
          </a:p>
          <a:p>
            <a:r>
              <a:rPr lang="en-US" dirty="0">
                <a:solidFill>
                  <a:schemeClr val="tx1"/>
                </a:solidFill>
              </a:rPr>
              <a:t>As next step now we would train and test split the data . </a:t>
            </a:r>
          </a:p>
        </p:txBody>
      </p:sp>
    </p:spTree>
    <p:extLst>
      <p:ext uri="{BB962C8B-B14F-4D97-AF65-F5344CB8AC3E}">
        <p14:creationId xmlns:p14="http://schemas.microsoft.com/office/powerpoint/2010/main" val="23389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7A0EF70-284F-45D2-A969-B26E951931AF}"/>
              </a:ext>
            </a:extLst>
          </p:cNvPr>
          <p:cNvSpPr>
            <a:spLocks noGrp="1"/>
          </p:cNvSpPr>
          <p:nvPr>
            <p:ph type="title"/>
          </p:nvPr>
        </p:nvSpPr>
        <p:spPr/>
        <p:txBody>
          <a:bodyPr/>
          <a:lstStyle/>
          <a:p>
            <a:r>
              <a:rPr lang="en-US" dirty="0"/>
              <a:t>Linear regression for multiple variables </a:t>
            </a:r>
          </a:p>
        </p:txBody>
      </p:sp>
      <p:sp>
        <p:nvSpPr>
          <p:cNvPr id="3" name="Text Placeholder 2">
            <a:extLst>
              <a:ext uri="{FF2B5EF4-FFF2-40B4-BE49-F238E27FC236}">
                <a16:creationId xmlns:a16="http://schemas.microsoft.com/office/drawing/2014/main" id="{72878154-9ED7-4FE8-8300-C3D3D23B3DC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pic>
        <p:nvPicPr>
          <p:cNvPr id="15" name="Picture 14">
            <a:extLst>
              <a:ext uri="{FF2B5EF4-FFF2-40B4-BE49-F238E27FC236}">
                <a16:creationId xmlns:a16="http://schemas.microsoft.com/office/drawing/2014/main" id="{0BEBAE68-88F5-4A64-A7FB-FB582BBA7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5" y="2052637"/>
            <a:ext cx="9734550" cy="2519363"/>
          </a:xfrm>
          <a:prstGeom prst="rect">
            <a:avLst/>
          </a:prstGeom>
        </p:spPr>
      </p:pic>
    </p:spTree>
    <p:extLst>
      <p:ext uri="{BB962C8B-B14F-4D97-AF65-F5344CB8AC3E}">
        <p14:creationId xmlns:p14="http://schemas.microsoft.com/office/powerpoint/2010/main" val="273228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01A5A-641B-43E2-973C-778F9AE4A242}"/>
              </a:ext>
            </a:extLst>
          </p:cNvPr>
          <p:cNvSpPr>
            <a:spLocks noGrp="1"/>
          </p:cNvSpPr>
          <p:nvPr>
            <p:ph idx="1"/>
          </p:nvPr>
        </p:nvSpPr>
        <p:spPr>
          <a:xfrm>
            <a:off x="838200" y="792480"/>
            <a:ext cx="10515600" cy="5669280"/>
          </a:xfrm>
        </p:spPr>
        <p:txBody>
          <a:bodyPr>
            <a:normAutofit/>
          </a:bodyPr>
          <a:lstStyle/>
          <a:p>
            <a:pPr marL="0" indent="0">
              <a:buNone/>
            </a:pPr>
            <a:r>
              <a:rPr lang="en-US" sz="2400" dirty="0">
                <a:effectLst/>
              </a:rPr>
              <a:t>Y is the target - amount spend in an year , X as multiple features we have used and Beta 0 ,1 etc. are the coefficient which provides the final target , once you plug the rest of the features </a:t>
            </a:r>
            <a:r>
              <a:rPr lang="en-US" dirty="0">
                <a:effectLst/>
              </a:rPr>
              <a:t>. </a:t>
            </a:r>
          </a:p>
          <a:p>
            <a:pPr marL="0" indent="0">
              <a:buNone/>
            </a:pPr>
            <a:endParaRPr lang="en-US" dirty="0">
              <a:effectLst/>
            </a:endParaRPr>
          </a:p>
          <a:p>
            <a:pPr marL="0" indent="0">
              <a:buNone/>
            </a:pPr>
            <a:endParaRPr lang="en-US" dirty="0"/>
          </a:p>
          <a:p>
            <a:pPr marL="0" indent="0">
              <a:buNone/>
            </a:pPr>
            <a:endParaRPr lang="en-US" dirty="0">
              <a:effectLst/>
            </a:endParaRPr>
          </a:p>
          <a:p>
            <a:pPr marL="0" indent="0">
              <a:buNone/>
            </a:pPr>
            <a:endParaRPr lang="en-US" dirty="0"/>
          </a:p>
          <a:p>
            <a:pPr marL="0" indent="0">
              <a:buNone/>
            </a:pPr>
            <a:endParaRPr lang="en-US" sz="2400" dirty="0">
              <a:effectLst/>
            </a:endParaRPr>
          </a:p>
          <a:p>
            <a:pPr marL="0" indent="0">
              <a:buNone/>
            </a:pPr>
            <a:r>
              <a:rPr lang="en-US" sz="2400" dirty="0">
                <a:effectLst/>
              </a:rPr>
              <a:t>Since the weight factor or the coefficient value is higher for Time on APP compare to Time on website and when we predict the target value or try to predict </a:t>
            </a:r>
            <a:r>
              <a:rPr lang="en-US" sz="2400" dirty="0" err="1">
                <a:effectLst/>
              </a:rPr>
              <a:t>i.e</a:t>
            </a:r>
            <a:r>
              <a:rPr lang="en-US" sz="2400" dirty="0">
                <a:effectLst/>
              </a:rPr>
              <a:t> how much a customer spent on any given year ,along with Length of membership, Time on App will have greater say and hence should be given priority . </a:t>
            </a:r>
            <a:endParaRPr lang="en-US" sz="2400" dirty="0"/>
          </a:p>
        </p:txBody>
      </p:sp>
      <p:pic>
        <p:nvPicPr>
          <p:cNvPr id="4" name="Picture 3">
            <a:extLst>
              <a:ext uri="{FF2B5EF4-FFF2-40B4-BE49-F238E27FC236}">
                <a16:creationId xmlns:a16="http://schemas.microsoft.com/office/drawing/2014/main" id="{7FAB0D37-FF06-4718-8A06-DB68C8B7C7B0}"/>
              </a:ext>
            </a:extLst>
          </p:cNvPr>
          <p:cNvPicPr>
            <a:picLocks noChangeAspect="1"/>
          </p:cNvPicPr>
          <p:nvPr/>
        </p:nvPicPr>
        <p:blipFill>
          <a:blip r:embed="rId2"/>
          <a:stretch>
            <a:fillRect/>
          </a:stretch>
        </p:blipFill>
        <p:spPr>
          <a:xfrm>
            <a:off x="767080" y="2255520"/>
            <a:ext cx="4963160" cy="1741099"/>
          </a:xfrm>
          <a:prstGeom prst="rect">
            <a:avLst/>
          </a:prstGeom>
        </p:spPr>
      </p:pic>
    </p:spTree>
    <p:extLst>
      <p:ext uri="{BB962C8B-B14F-4D97-AF65-F5344CB8AC3E}">
        <p14:creationId xmlns:p14="http://schemas.microsoft.com/office/powerpoint/2010/main" val="354199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318</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Ecommerce problem - Mobile App or Website</vt:lpstr>
      <vt:lpstr>PowerPoint Presentation</vt:lpstr>
      <vt:lpstr>Linear regression for multiple variables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problem - Mobile App or Website</dc:title>
  <dc:creator>Pathak, Deepak</dc:creator>
  <cp:lastModifiedBy>Pathak, Deepak</cp:lastModifiedBy>
  <cp:revision>3</cp:revision>
  <dcterms:created xsi:type="dcterms:W3CDTF">2021-04-19T10:39:39Z</dcterms:created>
  <dcterms:modified xsi:type="dcterms:W3CDTF">2021-04-19T11:03:23Z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111c4b-49e3-4225-99d5-171502db0107_Enabled">
    <vt:lpwstr>true</vt:lpwstr>
  </property>
  <property fmtid="{D5CDD505-2E9C-101B-9397-08002B2CF9AE}" pid="3" name="MSIP_Label_0d111c4b-49e3-4225-99d5-171502db0107_SetDate">
    <vt:lpwstr>2021-04-19T10:39:49Z</vt:lpwstr>
  </property>
  <property fmtid="{D5CDD505-2E9C-101B-9397-08002B2CF9AE}" pid="4" name="MSIP_Label_0d111c4b-49e3-4225-99d5-171502db0107_Method">
    <vt:lpwstr>Standard</vt:lpwstr>
  </property>
  <property fmtid="{D5CDD505-2E9C-101B-9397-08002B2CF9AE}" pid="5" name="MSIP_Label_0d111c4b-49e3-4225-99d5-171502db0107_Name">
    <vt:lpwstr>Authorized Use</vt:lpwstr>
  </property>
  <property fmtid="{D5CDD505-2E9C-101B-9397-08002B2CF9AE}" pid="6" name="MSIP_Label_0d111c4b-49e3-4225-99d5-171502db0107_SiteId">
    <vt:lpwstr>bcfa3e87-841e-48c7-983b-584159dd1a69</vt:lpwstr>
  </property>
  <property fmtid="{D5CDD505-2E9C-101B-9397-08002B2CF9AE}" pid="7" name="MSIP_Label_0d111c4b-49e3-4225-99d5-171502db0107_ActionId">
    <vt:lpwstr>ba7b6523-94fc-4500-8fca-a37d5ed402b2</vt:lpwstr>
  </property>
  <property fmtid="{D5CDD505-2E9C-101B-9397-08002B2CF9AE}" pid="8" name="MSIP_Label_0d111c4b-49e3-4225-99d5-171502db0107_ContentBits">
    <vt:lpwstr>0</vt:lpwstr>
  </property>
</Properties>
</file>