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6" r:id="rId10"/>
    <p:sldId id="268" r:id="rId11"/>
    <p:sldId id="269" r:id="rId12"/>
    <p:sldId id="265" r:id="rId13"/>
    <p:sldId id="271" r:id="rId14"/>
    <p:sldId id="276" r:id="rId15"/>
    <p:sldId id="273" r:id="rId16"/>
    <p:sldId id="275" r:id="rId17"/>
    <p:sldId id="272" r:id="rId18"/>
    <p:sldId id="274" r:id="rId19"/>
    <p:sldId id="277" r:id="rId20"/>
    <p:sldId id="27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67FE5-4889-485D-8373-48F769F35EF8}" type="doc">
      <dgm:prSet loTypeId="urn:microsoft.com/office/officeart/2005/8/layout/process1" loCatId="process" qsTypeId="urn:microsoft.com/office/officeart/2005/8/quickstyle/3d1" qsCatId="3D" csTypeId="urn:microsoft.com/office/officeart/2005/8/colors/accent1_2" csCatId="accent1" phldr="1"/>
      <dgm:spPr/>
      <dgm:t>
        <a:bodyPr/>
        <a:lstStyle/>
        <a:p>
          <a:endParaRPr lang="en-IN"/>
        </a:p>
      </dgm:t>
    </dgm:pt>
    <dgm:pt modelId="{B8FF0B5C-95A4-4FC4-86FF-5E464A72C5B5}">
      <dgm:prSet phldrT="[Text]" custT="1"/>
      <dgm:spPr/>
      <dgm:t>
        <a:bodyPr/>
        <a:lstStyle/>
        <a:p>
          <a:r>
            <a:rPr lang="en-IN" sz="3200" kern="1200" cap="all" spc="400" baseline="0" dirty="0">
              <a:solidFill>
                <a:schemeClr val="bg2">
                  <a:lumMod val="20000"/>
                  <a:lumOff val="80000"/>
                </a:schemeClr>
              </a:solidFill>
              <a:latin typeface="Verdana" panose="020B0604030504040204" pitchFamily="34" charset="0"/>
              <a:ea typeface="+mj-ea"/>
              <a:cs typeface="+mj-cs"/>
            </a:rPr>
            <a:t>Base</a:t>
          </a:r>
        </a:p>
        <a:p>
          <a:r>
            <a:rPr lang="en-IN" sz="3200" kern="1200" cap="all" spc="400" baseline="0" dirty="0">
              <a:solidFill>
                <a:schemeClr val="bg2">
                  <a:lumMod val="20000"/>
                  <a:lumOff val="80000"/>
                </a:schemeClr>
              </a:solidFill>
              <a:latin typeface="Verdana" panose="020B0604030504040204" pitchFamily="34" charset="0"/>
              <a:ea typeface="+mj-ea"/>
              <a:cs typeface="+mj-cs"/>
            </a:rPr>
            <a:t>Model</a:t>
          </a:r>
        </a:p>
      </dgm:t>
    </dgm:pt>
    <dgm:pt modelId="{9C242D79-BCE4-418D-A535-3C11E5DA545D}" type="parTrans" cxnId="{4E3DA871-0B3E-4070-99CE-B9D403756FDB}">
      <dgm:prSet/>
      <dgm:spPr/>
      <dgm:t>
        <a:bodyPr/>
        <a:lstStyle/>
        <a:p>
          <a:endParaRPr lang="en-IN"/>
        </a:p>
      </dgm:t>
    </dgm:pt>
    <dgm:pt modelId="{DCA81570-9208-455A-A3FE-E2C0172AFC94}" type="sibTrans" cxnId="{4E3DA871-0B3E-4070-99CE-B9D403756FDB}">
      <dgm:prSet/>
      <dgm:spPr/>
      <dgm:t>
        <a:bodyPr/>
        <a:lstStyle/>
        <a:p>
          <a:endParaRPr lang="en-IN"/>
        </a:p>
      </dgm:t>
    </dgm:pt>
    <dgm:pt modelId="{9E680CEF-413E-4EA4-ACE6-45BFFD047BB3}">
      <dgm:prSet phldrT="[Text]" custT="1"/>
      <dgm:spPr/>
      <dgm:t>
        <a:bodyPr/>
        <a:lstStyle/>
        <a:p>
          <a:r>
            <a:rPr lang="en-IN" sz="3200" kern="1200" cap="all" spc="400" baseline="0" dirty="0">
              <a:solidFill>
                <a:srgbClr val="732124">
                  <a:lumMod val="20000"/>
                  <a:lumOff val="80000"/>
                </a:srgbClr>
              </a:solidFill>
              <a:latin typeface="Verdana" panose="020B0604030504040204" pitchFamily="34" charset="0"/>
              <a:ea typeface="+mn-ea"/>
              <a:cs typeface="+mn-cs"/>
            </a:rPr>
            <a:t>Hyper Tuning</a:t>
          </a:r>
        </a:p>
      </dgm:t>
    </dgm:pt>
    <dgm:pt modelId="{8AF59F5A-2557-431F-BB8B-31127A8338D0}" type="parTrans" cxnId="{8FCFDBAB-6565-4D98-814C-E6F76521667A}">
      <dgm:prSet/>
      <dgm:spPr/>
      <dgm:t>
        <a:bodyPr/>
        <a:lstStyle/>
        <a:p>
          <a:endParaRPr lang="en-IN"/>
        </a:p>
      </dgm:t>
    </dgm:pt>
    <dgm:pt modelId="{2EDA3B46-E61B-49CC-BDCD-CB9F06978477}" type="sibTrans" cxnId="{8FCFDBAB-6565-4D98-814C-E6F76521667A}">
      <dgm:prSet/>
      <dgm:spPr/>
      <dgm:t>
        <a:bodyPr/>
        <a:lstStyle/>
        <a:p>
          <a:endParaRPr lang="en-IN"/>
        </a:p>
      </dgm:t>
    </dgm:pt>
    <dgm:pt modelId="{6491F644-DDA7-4DC6-B18B-C8AA294CAE52}">
      <dgm:prSet phldrT="[Text]" custT="1"/>
      <dgm:spPr/>
      <dgm:t>
        <a:bodyPr/>
        <a:lstStyle/>
        <a:p>
          <a:pPr marL="0" lvl="0" indent="0" algn="ctr" defTabSz="1600200">
            <a:lnSpc>
              <a:spcPct val="90000"/>
            </a:lnSpc>
            <a:spcBef>
              <a:spcPct val="0"/>
            </a:spcBef>
            <a:spcAft>
              <a:spcPct val="35000"/>
            </a:spcAft>
            <a:buNone/>
          </a:pPr>
          <a:r>
            <a:rPr lang="en-IN" sz="3200" kern="1200" cap="all" spc="400" baseline="0" dirty="0">
              <a:solidFill>
                <a:srgbClr val="732124">
                  <a:lumMod val="20000"/>
                  <a:lumOff val="80000"/>
                </a:srgbClr>
              </a:solidFill>
              <a:latin typeface="Verdana" panose="020B0604030504040204" pitchFamily="34" charset="0"/>
              <a:ea typeface="+mn-ea"/>
              <a:cs typeface="+mn-cs"/>
            </a:rPr>
            <a:t>SMOTE</a:t>
          </a:r>
        </a:p>
      </dgm:t>
    </dgm:pt>
    <dgm:pt modelId="{1506AFE7-F482-4306-AAAF-EABC7A28C869}" type="parTrans" cxnId="{C089D82E-49D1-4ABE-B52A-207EB8C31480}">
      <dgm:prSet/>
      <dgm:spPr/>
      <dgm:t>
        <a:bodyPr/>
        <a:lstStyle/>
        <a:p>
          <a:endParaRPr lang="en-IN"/>
        </a:p>
      </dgm:t>
    </dgm:pt>
    <dgm:pt modelId="{36627B26-61A1-4281-8057-EC2E87312F14}" type="sibTrans" cxnId="{C089D82E-49D1-4ABE-B52A-207EB8C31480}">
      <dgm:prSet/>
      <dgm:spPr/>
      <dgm:t>
        <a:bodyPr/>
        <a:lstStyle/>
        <a:p>
          <a:endParaRPr lang="en-IN"/>
        </a:p>
      </dgm:t>
    </dgm:pt>
    <dgm:pt modelId="{540E9627-F6A9-4FF7-8EAF-538F9BE20E3D}" type="pres">
      <dgm:prSet presAssocID="{98F67FE5-4889-485D-8373-48F769F35EF8}" presName="Name0" presStyleCnt="0">
        <dgm:presLayoutVars>
          <dgm:dir/>
          <dgm:resizeHandles val="exact"/>
        </dgm:presLayoutVars>
      </dgm:prSet>
      <dgm:spPr/>
    </dgm:pt>
    <dgm:pt modelId="{6C412115-AB9B-41B4-9EEA-2B6C219DA335}" type="pres">
      <dgm:prSet presAssocID="{B8FF0B5C-95A4-4FC4-86FF-5E464A72C5B5}" presName="node" presStyleLbl="node1" presStyleIdx="0" presStyleCnt="3" custScaleX="97178" custScaleY="75375">
        <dgm:presLayoutVars>
          <dgm:bulletEnabled val="1"/>
        </dgm:presLayoutVars>
      </dgm:prSet>
      <dgm:spPr/>
    </dgm:pt>
    <dgm:pt modelId="{81E139EA-B523-4BF5-9D3A-39F7E2657E70}" type="pres">
      <dgm:prSet presAssocID="{DCA81570-9208-455A-A3FE-E2C0172AFC94}" presName="sibTrans" presStyleLbl="sibTrans2D1" presStyleIdx="0" presStyleCnt="2"/>
      <dgm:spPr/>
    </dgm:pt>
    <dgm:pt modelId="{144A2F35-DCC7-4965-9ADE-063DFE1B1684}" type="pres">
      <dgm:prSet presAssocID="{DCA81570-9208-455A-A3FE-E2C0172AFC94}" presName="connectorText" presStyleLbl="sibTrans2D1" presStyleIdx="0" presStyleCnt="2"/>
      <dgm:spPr/>
    </dgm:pt>
    <dgm:pt modelId="{A3D9154F-645F-49AE-A088-03802EBDE317}" type="pres">
      <dgm:prSet presAssocID="{9E680CEF-413E-4EA4-ACE6-45BFFD047BB3}" presName="node" presStyleLbl="node1" presStyleIdx="1" presStyleCnt="3" custScaleX="96291" custScaleY="75375" custLinFactNeighborX="-317" custLinFactNeighborY="37347">
        <dgm:presLayoutVars>
          <dgm:bulletEnabled val="1"/>
        </dgm:presLayoutVars>
      </dgm:prSet>
      <dgm:spPr/>
    </dgm:pt>
    <dgm:pt modelId="{599CB29B-5214-44F8-946B-AC92744CC264}" type="pres">
      <dgm:prSet presAssocID="{2EDA3B46-E61B-49CC-BDCD-CB9F06978477}" presName="sibTrans" presStyleLbl="sibTrans2D1" presStyleIdx="1" presStyleCnt="2"/>
      <dgm:spPr/>
    </dgm:pt>
    <dgm:pt modelId="{EA71563B-6FDD-4AAF-A5B5-E794F531F550}" type="pres">
      <dgm:prSet presAssocID="{2EDA3B46-E61B-49CC-BDCD-CB9F06978477}" presName="connectorText" presStyleLbl="sibTrans2D1" presStyleIdx="1" presStyleCnt="2"/>
      <dgm:spPr/>
    </dgm:pt>
    <dgm:pt modelId="{3B944011-2C63-475B-842C-4482AC5573AF}" type="pres">
      <dgm:prSet presAssocID="{6491F644-DDA7-4DC6-B18B-C8AA294CAE52}" presName="node" presStyleLbl="node1" presStyleIdx="2" presStyleCnt="3" custScaleX="94906" custScaleY="75375" custLinFactNeighborX="-3785" custLinFactNeighborY="71582">
        <dgm:presLayoutVars>
          <dgm:bulletEnabled val="1"/>
        </dgm:presLayoutVars>
      </dgm:prSet>
      <dgm:spPr/>
    </dgm:pt>
  </dgm:ptLst>
  <dgm:cxnLst>
    <dgm:cxn modelId="{05380A19-3D89-4654-A6E4-2B5334EDB500}" type="presOf" srcId="{2EDA3B46-E61B-49CC-BDCD-CB9F06978477}" destId="{599CB29B-5214-44F8-946B-AC92744CC264}" srcOrd="0" destOrd="0" presId="urn:microsoft.com/office/officeart/2005/8/layout/process1"/>
    <dgm:cxn modelId="{C089D82E-49D1-4ABE-B52A-207EB8C31480}" srcId="{98F67FE5-4889-485D-8373-48F769F35EF8}" destId="{6491F644-DDA7-4DC6-B18B-C8AA294CAE52}" srcOrd="2" destOrd="0" parTransId="{1506AFE7-F482-4306-AAAF-EABC7A28C869}" sibTransId="{36627B26-61A1-4281-8057-EC2E87312F14}"/>
    <dgm:cxn modelId="{6CB4BA3F-E351-421C-842C-DBFE459EE0AE}" type="presOf" srcId="{DCA81570-9208-455A-A3FE-E2C0172AFC94}" destId="{144A2F35-DCC7-4965-9ADE-063DFE1B1684}" srcOrd="1" destOrd="0" presId="urn:microsoft.com/office/officeart/2005/8/layout/process1"/>
    <dgm:cxn modelId="{4E3DA871-0B3E-4070-99CE-B9D403756FDB}" srcId="{98F67FE5-4889-485D-8373-48F769F35EF8}" destId="{B8FF0B5C-95A4-4FC4-86FF-5E464A72C5B5}" srcOrd="0" destOrd="0" parTransId="{9C242D79-BCE4-418D-A535-3C11E5DA545D}" sibTransId="{DCA81570-9208-455A-A3FE-E2C0172AFC94}"/>
    <dgm:cxn modelId="{C1E86673-E87C-4562-A49D-FEB8D6BB7C20}" type="presOf" srcId="{DCA81570-9208-455A-A3FE-E2C0172AFC94}" destId="{81E139EA-B523-4BF5-9D3A-39F7E2657E70}" srcOrd="0" destOrd="0" presId="urn:microsoft.com/office/officeart/2005/8/layout/process1"/>
    <dgm:cxn modelId="{9A960985-A43B-428E-95B5-B3C5AD08B4D3}" type="presOf" srcId="{2EDA3B46-E61B-49CC-BDCD-CB9F06978477}" destId="{EA71563B-6FDD-4AAF-A5B5-E794F531F550}" srcOrd="1" destOrd="0" presId="urn:microsoft.com/office/officeart/2005/8/layout/process1"/>
    <dgm:cxn modelId="{FF282D9C-CA9A-4AFE-B6BB-34A0935F1258}" type="presOf" srcId="{98F67FE5-4889-485D-8373-48F769F35EF8}" destId="{540E9627-F6A9-4FF7-8EAF-538F9BE20E3D}" srcOrd="0" destOrd="0" presId="urn:microsoft.com/office/officeart/2005/8/layout/process1"/>
    <dgm:cxn modelId="{EF3D8B9D-2FB3-4F21-9388-9CFAA9E34444}" type="presOf" srcId="{B8FF0B5C-95A4-4FC4-86FF-5E464A72C5B5}" destId="{6C412115-AB9B-41B4-9EEA-2B6C219DA335}" srcOrd="0" destOrd="0" presId="urn:microsoft.com/office/officeart/2005/8/layout/process1"/>
    <dgm:cxn modelId="{8FCFDBAB-6565-4D98-814C-E6F76521667A}" srcId="{98F67FE5-4889-485D-8373-48F769F35EF8}" destId="{9E680CEF-413E-4EA4-ACE6-45BFFD047BB3}" srcOrd="1" destOrd="0" parTransId="{8AF59F5A-2557-431F-BB8B-31127A8338D0}" sibTransId="{2EDA3B46-E61B-49CC-BDCD-CB9F06978477}"/>
    <dgm:cxn modelId="{C296D3C5-9EFC-489A-960B-786140C4FBD3}" type="presOf" srcId="{9E680CEF-413E-4EA4-ACE6-45BFFD047BB3}" destId="{A3D9154F-645F-49AE-A088-03802EBDE317}" srcOrd="0" destOrd="0" presId="urn:microsoft.com/office/officeart/2005/8/layout/process1"/>
    <dgm:cxn modelId="{EEB3E3EF-C035-478B-BE2D-85D0F41DE54D}" type="presOf" srcId="{6491F644-DDA7-4DC6-B18B-C8AA294CAE52}" destId="{3B944011-2C63-475B-842C-4482AC5573AF}" srcOrd="0" destOrd="0" presId="urn:microsoft.com/office/officeart/2005/8/layout/process1"/>
    <dgm:cxn modelId="{FBF753C7-B339-4352-870F-96218C106B1E}" type="presParOf" srcId="{540E9627-F6A9-4FF7-8EAF-538F9BE20E3D}" destId="{6C412115-AB9B-41B4-9EEA-2B6C219DA335}" srcOrd="0" destOrd="0" presId="urn:microsoft.com/office/officeart/2005/8/layout/process1"/>
    <dgm:cxn modelId="{CE29413A-8D06-4CB3-A0ED-FE5089FD76F2}" type="presParOf" srcId="{540E9627-F6A9-4FF7-8EAF-538F9BE20E3D}" destId="{81E139EA-B523-4BF5-9D3A-39F7E2657E70}" srcOrd="1" destOrd="0" presId="urn:microsoft.com/office/officeart/2005/8/layout/process1"/>
    <dgm:cxn modelId="{F3E73712-1341-4E18-80A9-D9D4B19F46EC}" type="presParOf" srcId="{81E139EA-B523-4BF5-9D3A-39F7E2657E70}" destId="{144A2F35-DCC7-4965-9ADE-063DFE1B1684}" srcOrd="0" destOrd="0" presId="urn:microsoft.com/office/officeart/2005/8/layout/process1"/>
    <dgm:cxn modelId="{18FF2E05-D0A8-4582-A95C-0142F3622F40}" type="presParOf" srcId="{540E9627-F6A9-4FF7-8EAF-538F9BE20E3D}" destId="{A3D9154F-645F-49AE-A088-03802EBDE317}" srcOrd="2" destOrd="0" presId="urn:microsoft.com/office/officeart/2005/8/layout/process1"/>
    <dgm:cxn modelId="{F3878B98-80E3-4877-B05A-A735EF46C5BD}" type="presParOf" srcId="{540E9627-F6A9-4FF7-8EAF-538F9BE20E3D}" destId="{599CB29B-5214-44F8-946B-AC92744CC264}" srcOrd="3" destOrd="0" presId="urn:microsoft.com/office/officeart/2005/8/layout/process1"/>
    <dgm:cxn modelId="{8F2F834A-9807-4C23-B976-1CC1CC5778B2}" type="presParOf" srcId="{599CB29B-5214-44F8-946B-AC92744CC264}" destId="{EA71563B-6FDD-4AAF-A5B5-E794F531F550}" srcOrd="0" destOrd="0" presId="urn:microsoft.com/office/officeart/2005/8/layout/process1"/>
    <dgm:cxn modelId="{F97A6660-C205-4ABD-A5A0-8DE5FF351227}" type="presParOf" srcId="{540E9627-F6A9-4FF7-8EAF-538F9BE20E3D}" destId="{3B944011-2C63-475B-842C-4482AC5573A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12115-AB9B-41B4-9EEA-2B6C219DA335}">
      <dsp:nvSpPr>
        <dsp:cNvPr id="0" name=""/>
        <dsp:cNvSpPr/>
      </dsp:nvSpPr>
      <dsp:spPr>
        <a:xfrm>
          <a:off x="13061" y="1206779"/>
          <a:ext cx="2552142" cy="1283798"/>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cap="all" spc="400" baseline="0" dirty="0">
              <a:solidFill>
                <a:schemeClr val="bg2">
                  <a:lumMod val="20000"/>
                  <a:lumOff val="80000"/>
                </a:schemeClr>
              </a:solidFill>
              <a:latin typeface="Verdana" panose="020B0604030504040204" pitchFamily="34" charset="0"/>
              <a:ea typeface="+mj-ea"/>
              <a:cs typeface="+mj-cs"/>
            </a:rPr>
            <a:t>Base</a:t>
          </a:r>
        </a:p>
        <a:p>
          <a:pPr marL="0" lvl="0" indent="0" algn="ctr" defTabSz="1422400">
            <a:lnSpc>
              <a:spcPct val="90000"/>
            </a:lnSpc>
            <a:spcBef>
              <a:spcPct val="0"/>
            </a:spcBef>
            <a:spcAft>
              <a:spcPct val="35000"/>
            </a:spcAft>
            <a:buNone/>
          </a:pPr>
          <a:r>
            <a:rPr lang="en-IN" sz="3200" kern="1200" cap="all" spc="400" baseline="0" dirty="0">
              <a:solidFill>
                <a:schemeClr val="bg2">
                  <a:lumMod val="20000"/>
                  <a:lumOff val="80000"/>
                </a:schemeClr>
              </a:solidFill>
              <a:latin typeface="Verdana" panose="020B0604030504040204" pitchFamily="34" charset="0"/>
              <a:ea typeface="+mj-ea"/>
              <a:cs typeface="+mj-cs"/>
            </a:rPr>
            <a:t>Model</a:t>
          </a:r>
        </a:p>
      </dsp:txBody>
      <dsp:txXfrm>
        <a:off x="50662" y="1244380"/>
        <a:ext cx="2476940" cy="1208596"/>
      </dsp:txXfrm>
    </dsp:sp>
    <dsp:sp modelId="{81E139EA-B523-4BF5-9D3A-39F7E2657E70}">
      <dsp:nvSpPr>
        <dsp:cNvPr id="0" name=""/>
        <dsp:cNvSpPr/>
      </dsp:nvSpPr>
      <dsp:spPr>
        <a:xfrm rot="603250">
          <a:off x="2822669" y="1844890"/>
          <a:ext cx="563657" cy="65131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2823967" y="1960392"/>
        <a:ext cx="394560" cy="390787"/>
      </dsp:txXfrm>
    </dsp:sp>
    <dsp:sp modelId="{A3D9154F-645F-49AE-A088-03802EBDE317}">
      <dsp:nvSpPr>
        <dsp:cNvPr id="0" name=""/>
        <dsp:cNvSpPr/>
      </dsp:nvSpPr>
      <dsp:spPr>
        <a:xfrm>
          <a:off x="3612376" y="1842879"/>
          <a:ext cx="2528847" cy="1283798"/>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cap="all" spc="400" baseline="0" dirty="0">
              <a:solidFill>
                <a:srgbClr val="732124">
                  <a:lumMod val="20000"/>
                  <a:lumOff val="80000"/>
                </a:srgbClr>
              </a:solidFill>
              <a:latin typeface="Verdana" panose="020B0604030504040204" pitchFamily="34" charset="0"/>
              <a:ea typeface="+mn-ea"/>
              <a:cs typeface="+mn-cs"/>
            </a:rPr>
            <a:t>Hyper Tuning</a:t>
          </a:r>
        </a:p>
      </dsp:txBody>
      <dsp:txXfrm>
        <a:off x="3649977" y="1880480"/>
        <a:ext cx="2453645" cy="1208596"/>
      </dsp:txXfrm>
    </dsp:sp>
    <dsp:sp modelId="{599CB29B-5214-44F8-946B-AC92744CC264}">
      <dsp:nvSpPr>
        <dsp:cNvPr id="0" name=""/>
        <dsp:cNvSpPr/>
      </dsp:nvSpPr>
      <dsp:spPr>
        <a:xfrm rot="551808">
          <a:off x="6391242" y="2448398"/>
          <a:ext cx="544456" cy="65131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6392292" y="2565607"/>
        <a:ext cx="381119" cy="390787"/>
      </dsp:txXfrm>
    </dsp:sp>
    <dsp:sp modelId="{3B944011-2C63-475B-842C-4482AC5573AF}">
      <dsp:nvSpPr>
        <dsp:cNvPr id="0" name=""/>
        <dsp:cNvSpPr/>
      </dsp:nvSpPr>
      <dsp:spPr>
        <a:xfrm>
          <a:off x="7155294" y="2413559"/>
          <a:ext cx="2492473" cy="1283798"/>
        </a:xfrm>
        <a:prstGeom prst="roundRect">
          <a:avLst>
            <a:gd name="adj" fmla="val 1000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600200">
            <a:lnSpc>
              <a:spcPct val="90000"/>
            </a:lnSpc>
            <a:spcBef>
              <a:spcPct val="0"/>
            </a:spcBef>
            <a:spcAft>
              <a:spcPct val="35000"/>
            </a:spcAft>
            <a:buNone/>
          </a:pPr>
          <a:r>
            <a:rPr lang="en-IN" sz="3200" kern="1200" cap="all" spc="400" baseline="0" dirty="0">
              <a:solidFill>
                <a:srgbClr val="732124">
                  <a:lumMod val="20000"/>
                  <a:lumOff val="80000"/>
                </a:srgbClr>
              </a:solidFill>
              <a:latin typeface="Verdana" panose="020B0604030504040204" pitchFamily="34" charset="0"/>
              <a:ea typeface="+mn-ea"/>
              <a:cs typeface="+mn-cs"/>
            </a:rPr>
            <a:t>SMOTE</a:t>
          </a:r>
        </a:p>
      </dsp:txBody>
      <dsp:txXfrm>
        <a:off x="7192895" y="2451160"/>
        <a:ext cx="2417271" cy="120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8506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676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1350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1/30/2023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D77F-2DA8-C05F-2886-975058812DE8}"/>
              </a:ext>
            </a:extLst>
          </p:cNvPr>
          <p:cNvSpPr>
            <a:spLocks noGrp="1"/>
          </p:cNvSpPr>
          <p:nvPr>
            <p:ph type="ctrTitle"/>
          </p:nvPr>
        </p:nvSpPr>
        <p:spPr>
          <a:xfrm>
            <a:off x="1868556" y="1793009"/>
            <a:ext cx="8454887" cy="792752"/>
          </a:xfrm>
        </p:spPr>
        <p:txBody>
          <a:bodyPr>
            <a:normAutofit/>
          </a:bodyPr>
          <a:lstStyle/>
          <a:p>
            <a:r>
              <a:rPr lang="en-IN" sz="4000" cap="none" dirty="0">
                <a:solidFill>
                  <a:schemeClr val="bg2">
                    <a:lumMod val="20000"/>
                    <a:lumOff val="80000"/>
                  </a:schemeClr>
                </a:solidFill>
                <a:latin typeface="Verdana" panose="020B0604030504040204" pitchFamily="34" charset="0"/>
                <a:ea typeface="Verdana" panose="020B0604030504040204" pitchFamily="34" charset="0"/>
              </a:rPr>
              <a:t>Capstone</a:t>
            </a:r>
            <a:r>
              <a:rPr lang="en-IN" sz="4000" dirty="0">
                <a:solidFill>
                  <a:schemeClr val="bg2">
                    <a:lumMod val="20000"/>
                    <a:lumOff val="80000"/>
                  </a:schemeClr>
                </a:solidFill>
                <a:latin typeface="Verdana" panose="020B0604030504040204" pitchFamily="34" charset="0"/>
                <a:ea typeface="Verdana" panose="020B0604030504040204" pitchFamily="34" charset="0"/>
              </a:rPr>
              <a:t> </a:t>
            </a:r>
            <a:r>
              <a:rPr lang="en-IN" sz="4000" cap="none" dirty="0">
                <a:solidFill>
                  <a:schemeClr val="bg2">
                    <a:lumMod val="20000"/>
                    <a:lumOff val="80000"/>
                  </a:schemeClr>
                </a:solidFill>
                <a:latin typeface="Verdana" panose="020B0604030504040204" pitchFamily="34" charset="0"/>
                <a:ea typeface="Verdana" panose="020B0604030504040204" pitchFamily="34" charset="0"/>
              </a:rPr>
              <a:t>Presentation</a:t>
            </a:r>
          </a:p>
        </p:txBody>
      </p:sp>
      <p:sp>
        <p:nvSpPr>
          <p:cNvPr id="3" name="Subtitle 2">
            <a:extLst>
              <a:ext uri="{FF2B5EF4-FFF2-40B4-BE49-F238E27FC236}">
                <a16:creationId xmlns:a16="http://schemas.microsoft.com/office/drawing/2014/main" id="{F1B62BE2-B839-C4C3-6483-2C57460225E0}"/>
              </a:ext>
            </a:extLst>
          </p:cNvPr>
          <p:cNvSpPr>
            <a:spLocks noGrp="1"/>
          </p:cNvSpPr>
          <p:nvPr>
            <p:ph type="subTitle" idx="1"/>
          </p:nvPr>
        </p:nvSpPr>
        <p:spPr>
          <a:xfrm>
            <a:off x="1497496" y="2774744"/>
            <a:ext cx="8825947" cy="525048"/>
          </a:xfrm>
        </p:spPr>
        <p:txBody>
          <a:bodyPr>
            <a:noAutofit/>
          </a:bodyPr>
          <a:lstStyle/>
          <a:p>
            <a:r>
              <a:rPr lang="en-IN" sz="3200" i="0" dirty="0">
                <a:latin typeface="Verdana" panose="020B0604030504040204" pitchFamily="34" charset="0"/>
                <a:ea typeface="Verdana" panose="020B0604030504040204" pitchFamily="34" charset="0"/>
              </a:rPr>
              <a:t>Customer Churn – E-Commerce Business</a:t>
            </a:r>
          </a:p>
        </p:txBody>
      </p:sp>
      <p:sp>
        <p:nvSpPr>
          <p:cNvPr id="4" name="Subtitle 2">
            <a:extLst>
              <a:ext uri="{FF2B5EF4-FFF2-40B4-BE49-F238E27FC236}">
                <a16:creationId xmlns:a16="http://schemas.microsoft.com/office/drawing/2014/main" id="{88AA92FD-0E52-FA50-7B82-22F2EF979CD1}"/>
              </a:ext>
            </a:extLst>
          </p:cNvPr>
          <p:cNvSpPr txBox="1">
            <a:spLocks/>
          </p:cNvSpPr>
          <p:nvPr/>
        </p:nvSpPr>
        <p:spPr>
          <a:xfrm>
            <a:off x="2551042" y="4272240"/>
            <a:ext cx="7089913" cy="525048"/>
          </a:xfrm>
          <a:prstGeom prst="rect">
            <a:avLst/>
          </a:prstGeom>
        </p:spPr>
        <p:txBody>
          <a:bodyPr vert="horz" lIns="0" tIns="0" rIns="0" bIns="0" rtlCol="0" anchor="t" anchorCtr="0">
            <a:noAutofit/>
          </a:bodyPr>
          <a:lstStyle>
            <a:lvl1pPr marL="0" indent="0" algn="ctr"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Clr>
                <a:schemeClr val="accent1">
                  <a:lumMod val="60000"/>
                  <a:lumOff val="40000"/>
                </a:schemeClr>
              </a:buClr>
              <a:buFontTx/>
              <a:buNone/>
              <a:defRPr sz="1600" i="1"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i="0" dirty="0">
                <a:latin typeface="Verdana" panose="020B0604030504040204" pitchFamily="34" charset="0"/>
                <a:ea typeface="Verdana" panose="020B0604030504040204" pitchFamily="34" charset="0"/>
              </a:rPr>
              <a:t>Presented By: Tejas Padekar </a:t>
            </a:r>
          </a:p>
        </p:txBody>
      </p:sp>
    </p:spTree>
    <p:extLst>
      <p:ext uri="{BB962C8B-B14F-4D97-AF65-F5344CB8AC3E}">
        <p14:creationId xmlns:p14="http://schemas.microsoft.com/office/powerpoint/2010/main" val="342448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CDF2094-207E-E6C1-36F4-7663347BBAA1}"/>
              </a:ext>
            </a:extLst>
          </p:cNvPr>
          <p:cNvSpPr>
            <a:spLocks noGrp="1"/>
          </p:cNvSpPr>
          <p:nvPr>
            <p:ph type="title"/>
          </p:nvPr>
        </p:nvSpPr>
        <p:spPr>
          <a:xfrm>
            <a:off x="895851" y="332590"/>
            <a:ext cx="10327448" cy="663277"/>
          </a:xfrm>
        </p:spPr>
        <p:txBody>
          <a:bodyPr wrap="square" anchor="ctr">
            <a:normAutofit/>
          </a:bodyPr>
          <a:lstStyle/>
          <a:p>
            <a:pPr algn="ctr"/>
            <a:r>
              <a:rPr lang="en-IN" sz="4000" cap="none" dirty="0">
                <a:solidFill>
                  <a:schemeClr val="bg2">
                    <a:lumMod val="20000"/>
                    <a:lumOff val="80000"/>
                  </a:schemeClr>
                </a:solidFill>
                <a:latin typeface="Verdana" panose="020B0604030504040204" pitchFamily="34" charset="0"/>
              </a:rPr>
              <a:t>Best Model Important Features</a:t>
            </a:r>
          </a:p>
        </p:txBody>
      </p:sp>
      <p:sp useBgFill="1">
        <p:nvSpPr>
          <p:cNvPr id="54" name="Rectangle 53">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9" name="Rectangle 5">
            <a:extLst>
              <a:ext uri="{FF2B5EF4-FFF2-40B4-BE49-F238E27FC236}">
                <a16:creationId xmlns:a16="http://schemas.microsoft.com/office/drawing/2014/main" id="{B9E5D36E-BD07-57AB-53E4-D0B612291F73}"/>
              </a:ext>
            </a:extLst>
          </p:cNvPr>
          <p:cNvSpPr>
            <a:spLocks noChangeArrowheads="1"/>
          </p:cNvSpPr>
          <p:nvPr/>
        </p:nvSpPr>
        <p:spPr bwMode="auto">
          <a:xfrm>
            <a:off x="0" y="13065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5A4EF694-88C8-28CF-305D-DF06076B0117}"/>
              </a:ext>
            </a:extLst>
          </p:cNvPr>
          <p:cNvPicPr>
            <a:picLocks noChangeAspect="1"/>
          </p:cNvPicPr>
          <p:nvPr/>
        </p:nvPicPr>
        <p:blipFill rotWithShape="1">
          <a:blip r:embed="rId2"/>
          <a:srcRect l="3417"/>
          <a:stretch/>
        </p:blipFill>
        <p:spPr>
          <a:xfrm>
            <a:off x="652686" y="1194085"/>
            <a:ext cx="5393637" cy="2520000"/>
          </a:xfrm>
          <a:prstGeom prst="rect">
            <a:avLst/>
          </a:prstGeom>
          <a:ln>
            <a:noFill/>
          </a:ln>
        </p:spPr>
      </p:pic>
      <p:pic>
        <p:nvPicPr>
          <p:cNvPr id="11" name="Picture 10">
            <a:extLst>
              <a:ext uri="{FF2B5EF4-FFF2-40B4-BE49-F238E27FC236}">
                <a16:creationId xmlns:a16="http://schemas.microsoft.com/office/drawing/2014/main" id="{C1BCB377-93C2-DD7D-57D0-FF6FFDCAB5D7}"/>
              </a:ext>
            </a:extLst>
          </p:cNvPr>
          <p:cNvPicPr>
            <a:picLocks noChangeAspect="1"/>
          </p:cNvPicPr>
          <p:nvPr/>
        </p:nvPicPr>
        <p:blipFill rotWithShape="1">
          <a:blip r:embed="rId3"/>
          <a:srcRect l="9104"/>
          <a:stretch/>
        </p:blipFill>
        <p:spPr>
          <a:xfrm>
            <a:off x="652685" y="3700608"/>
            <a:ext cx="5393637" cy="2160000"/>
          </a:xfrm>
          <a:prstGeom prst="rect">
            <a:avLst/>
          </a:prstGeom>
        </p:spPr>
      </p:pic>
      <p:pic>
        <p:nvPicPr>
          <p:cNvPr id="17" name="Picture 16">
            <a:extLst>
              <a:ext uri="{FF2B5EF4-FFF2-40B4-BE49-F238E27FC236}">
                <a16:creationId xmlns:a16="http://schemas.microsoft.com/office/drawing/2014/main" id="{01C67E2F-6ACB-4017-83A0-61A9E7B3FA44}"/>
              </a:ext>
            </a:extLst>
          </p:cNvPr>
          <p:cNvPicPr>
            <a:picLocks noChangeAspect="1"/>
          </p:cNvPicPr>
          <p:nvPr/>
        </p:nvPicPr>
        <p:blipFill rotWithShape="1">
          <a:blip r:embed="rId4"/>
          <a:srcRect l="7866"/>
          <a:stretch/>
        </p:blipFill>
        <p:spPr>
          <a:xfrm>
            <a:off x="652684" y="5860608"/>
            <a:ext cx="5393637" cy="764770"/>
          </a:xfrm>
          <a:prstGeom prst="rect">
            <a:avLst/>
          </a:prstGeom>
        </p:spPr>
      </p:pic>
      <p:sp>
        <p:nvSpPr>
          <p:cNvPr id="18" name="TextBox 17">
            <a:extLst>
              <a:ext uri="{FF2B5EF4-FFF2-40B4-BE49-F238E27FC236}">
                <a16:creationId xmlns:a16="http://schemas.microsoft.com/office/drawing/2014/main" id="{74DEDF2D-C751-BE6A-0B9A-8A59B5EC7CD3}"/>
              </a:ext>
            </a:extLst>
          </p:cNvPr>
          <p:cNvSpPr txBox="1"/>
          <p:nvPr/>
        </p:nvSpPr>
        <p:spPr>
          <a:xfrm>
            <a:off x="6248434" y="1194085"/>
            <a:ext cx="5797792" cy="51083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Tenure of the account.</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Complaints Raised in Last Year.</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Account Segment basis of spends.</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Marital Status of primary account holder.</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Customer Care Agent Score.</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City Tier of primary account holder.</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Days Since Last Customer Care Connect.</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Average Revenue Per Month for last year.</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Login Device preferred.</a:t>
            </a:r>
          </a:p>
          <a:p>
            <a:pPr marL="342900" indent="-342900" algn="just">
              <a:lnSpc>
                <a:spcPct val="150000"/>
              </a:lnSpc>
              <a:buFont typeface="Wingdings" panose="05000000000000000000" pitchFamily="2" charset="2"/>
              <a:buChar char="§"/>
            </a:pPr>
            <a:r>
              <a:rPr lang="en-IN" sz="2000" dirty="0">
                <a:solidFill>
                  <a:schemeClr val="bg2">
                    <a:lumMod val="20000"/>
                    <a:lumOff val="80000"/>
                  </a:schemeClr>
                </a:solidFill>
                <a:latin typeface="Verdana" panose="020B0604030504040204" pitchFamily="34" charset="0"/>
                <a:ea typeface="Verdana" panose="020B0604030504040204" pitchFamily="34" charset="0"/>
              </a:rPr>
              <a:t>Account Users Count.</a:t>
            </a:r>
          </a:p>
        </p:txBody>
      </p:sp>
    </p:spTree>
    <p:extLst>
      <p:ext uri="{BB962C8B-B14F-4D97-AF65-F5344CB8AC3E}">
        <p14:creationId xmlns:p14="http://schemas.microsoft.com/office/powerpoint/2010/main" val="317576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971C-E25F-3C61-CC91-932349128ADE}"/>
              </a:ext>
            </a:extLst>
          </p:cNvPr>
          <p:cNvSpPr>
            <a:spLocks noGrp="1"/>
          </p:cNvSpPr>
          <p:nvPr>
            <p:ph type="title"/>
          </p:nvPr>
        </p:nvSpPr>
        <p:spPr>
          <a:xfrm>
            <a:off x="669234" y="465465"/>
            <a:ext cx="10853530" cy="671788"/>
          </a:xfrm>
        </p:spPr>
        <p:txBody>
          <a:bodyPr>
            <a:normAutofit/>
          </a:bodyPr>
          <a:lstStyle/>
          <a:p>
            <a:pPr algn="ctr"/>
            <a:r>
              <a:rPr lang="en-IN" sz="4000" spc="400" dirty="0">
                <a:solidFill>
                  <a:schemeClr val="bg2">
                    <a:lumMod val="20000"/>
                    <a:lumOff val="80000"/>
                  </a:schemeClr>
                </a:solidFill>
                <a:latin typeface="Verdana" panose="020B0604030504040204" pitchFamily="34" charset="0"/>
                <a:ea typeface="+mj-ea"/>
                <a:cs typeface="+mj-cs"/>
              </a:rPr>
              <a:t>Insights &amp; Recommendations</a:t>
            </a:r>
          </a:p>
        </p:txBody>
      </p:sp>
      <p:sp>
        <p:nvSpPr>
          <p:cNvPr id="6" name="TextBox 5">
            <a:extLst>
              <a:ext uri="{FF2B5EF4-FFF2-40B4-BE49-F238E27FC236}">
                <a16:creationId xmlns:a16="http://schemas.microsoft.com/office/drawing/2014/main" id="{0AFF679E-CE46-BB84-9834-A36B98E92642}"/>
              </a:ext>
            </a:extLst>
          </p:cNvPr>
          <p:cNvSpPr txBox="1"/>
          <p:nvPr/>
        </p:nvSpPr>
        <p:spPr>
          <a:xfrm>
            <a:off x="480388" y="1527121"/>
            <a:ext cx="11231223" cy="435503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200" dirty="0">
                <a:solidFill>
                  <a:schemeClr val="bg2">
                    <a:lumMod val="20000"/>
                    <a:lumOff val="80000"/>
                  </a:schemeClr>
                </a:solidFill>
                <a:latin typeface="Verdana" panose="020B0604030504040204" pitchFamily="34" charset="0"/>
                <a:ea typeface="Verdana" panose="020B0604030504040204" pitchFamily="34" charset="0"/>
              </a:rPr>
              <a:t>Tenure was an important feature in all the models built.</a:t>
            </a:r>
            <a:endParaRPr lang="en-IN" sz="2200" b="1"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buFont typeface="Wingdings" panose="05000000000000000000" pitchFamily="2" charset="2"/>
              <a:buChar char="§"/>
            </a:pPr>
            <a:endParaRPr lang="en-IN" sz="2400" b="1"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
            </a:pPr>
            <a:r>
              <a:rPr lang="en-IN" sz="2200" dirty="0">
                <a:solidFill>
                  <a:schemeClr val="bg2">
                    <a:lumMod val="20000"/>
                    <a:lumOff val="80000"/>
                  </a:schemeClr>
                </a:solidFill>
                <a:latin typeface="Verdana" panose="020B0604030504040204" pitchFamily="34" charset="0"/>
                <a:ea typeface="Verdana" panose="020B0604030504040204" pitchFamily="34" charset="0"/>
              </a:rPr>
              <a:t>Maximum accounts were added in the last couple of months (</a:t>
            </a:r>
            <a:r>
              <a:rPr lang="en-IN" sz="2200" dirty="0" err="1">
                <a:solidFill>
                  <a:schemeClr val="bg2">
                    <a:lumMod val="20000"/>
                    <a:lumOff val="80000"/>
                  </a:schemeClr>
                </a:solidFill>
                <a:latin typeface="Verdana" panose="020B0604030504040204" pitchFamily="34" charset="0"/>
                <a:ea typeface="Verdana" panose="020B0604030504040204" pitchFamily="34" charset="0"/>
              </a:rPr>
              <a:t>approx</a:t>
            </a:r>
            <a:r>
              <a:rPr lang="en-IN" sz="2200" dirty="0">
                <a:solidFill>
                  <a:schemeClr val="bg2">
                    <a:lumMod val="20000"/>
                    <a:lumOff val="80000"/>
                  </a:schemeClr>
                </a:solidFill>
                <a:latin typeface="Verdana" panose="020B0604030504040204" pitchFamily="34" charset="0"/>
                <a:ea typeface="Verdana" panose="020B0604030504040204" pitchFamily="34" charset="0"/>
              </a:rPr>
              <a:t> 23%) and the concern is that customers who are churning also have low average tenure of </a:t>
            </a:r>
            <a:r>
              <a:rPr lang="en-IN" sz="2200" dirty="0" err="1">
                <a:solidFill>
                  <a:schemeClr val="bg2">
                    <a:lumMod val="20000"/>
                    <a:lumOff val="80000"/>
                  </a:schemeClr>
                </a:solidFill>
                <a:latin typeface="Verdana" panose="020B0604030504040204" pitchFamily="34" charset="0"/>
                <a:ea typeface="Verdana" panose="020B0604030504040204" pitchFamily="34" charset="0"/>
              </a:rPr>
              <a:t>approx</a:t>
            </a:r>
            <a:r>
              <a:rPr lang="en-IN" sz="2200" dirty="0">
                <a:solidFill>
                  <a:schemeClr val="bg2">
                    <a:lumMod val="20000"/>
                    <a:lumOff val="80000"/>
                  </a:schemeClr>
                </a:solidFill>
                <a:latin typeface="Verdana" panose="020B0604030504040204" pitchFamily="34" charset="0"/>
                <a:ea typeface="Verdana" panose="020B0604030504040204" pitchFamily="34" charset="0"/>
              </a:rPr>
              <a:t> 3 months. </a:t>
            </a:r>
          </a:p>
          <a:p>
            <a:pPr marL="342900" indent="-342900" algn="just">
              <a:buFont typeface="Wingdings" panose="05000000000000000000" pitchFamily="2" charset="2"/>
              <a:buChar char="§"/>
            </a:pPr>
            <a:endParaRPr lang="en-IN" sz="22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
            </a:pPr>
            <a:r>
              <a:rPr lang="en-IN" sz="2200" dirty="0">
                <a:solidFill>
                  <a:schemeClr val="bg2">
                    <a:lumMod val="20000"/>
                    <a:lumOff val="80000"/>
                  </a:schemeClr>
                </a:solidFill>
                <a:latin typeface="Verdana" panose="020B0604030504040204" pitchFamily="34" charset="0"/>
                <a:ea typeface="Verdana" panose="020B0604030504040204" pitchFamily="34" charset="0"/>
              </a:rPr>
              <a:t>The business can introduce loyalty programs rewarding customers with different tenure slabs starting from 3 months and above. </a:t>
            </a:r>
          </a:p>
          <a:p>
            <a:pPr marL="342900" indent="-342900" algn="just">
              <a:buFont typeface="Wingdings" panose="05000000000000000000" pitchFamily="2" charset="2"/>
              <a:buChar char="§"/>
            </a:pPr>
            <a:endParaRPr lang="en-IN" sz="2200" dirty="0">
              <a:solidFill>
                <a:schemeClr val="bg2">
                  <a:lumMod val="20000"/>
                  <a:lumOff val="80000"/>
                </a:schemeClr>
              </a:solidFill>
              <a:latin typeface="Verdana" panose="020B0604030504040204" pitchFamily="34" charset="0"/>
              <a:ea typeface="Verdana" panose="020B0604030504040204" pitchFamily="34" charset="0"/>
            </a:endParaRPr>
          </a:p>
          <a:p>
            <a:pPr marL="342900" lvl="0" indent="-342900" algn="just">
              <a:buFont typeface="Wingdings" panose="05000000000000000000" pitchFamily="2" charset="2"/>
              <a:buChar char="§"/>
            </a:pPr>
            <a:r>
              <a:rPr lang="en-IN" sz="2200" dirty="0">
                <a:solidFill>
                  <a:schemeClr val="bg2">
                    <a:lumMod val="20000"/>
                    <a:lumOff val="80000"/>
                  </a:schemeClr>
                </a:solidFill>
                <a:latin typeface="Verdana" panose="020B0604030504040204" pitchFamily="34" charset="0"/>
                <a:ea typeface="Verdana" panose="020B0604030504040204" pitchFamily="34" charset="0"/>
              </a:rPr>
              <a:t>Introduce referral benefits for tagging new users to the account or even offer redeem points to primary account holders on purchases made by the other users tagged to the account.</a:t>
            </a:r>
          </a:p>
        </p:txBody>
      </p:sp>
    </p:spTree>
    <p:extLst>
      <p:ext uri="{BB962C8B-B14F-4D97-AF65-F5344CB8AC3E}">
        <p14:creationId xmlns:p14="http://schemas.microsoft.com/office/powerpoint/2010/main" val="43882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679173" y="646044"/>
            <a:ext cx="10833653" cy="5794513"/>
          </a:xfrm>
        </p:spPr>
        <p:txBody>
          <a:bodyPr>
            <a:normAutofit fontScale="32500" lnSpcReduction="20000"/>
          </a:bodyPr>
          <a:lstStyle/>
          <a:p>
            <a:pPr algn="just">
              <a:lnSpc>
                <a:spcPct val="150000"/>
              </a:lnSpc>
              <a:buFont typeface="Wingdings" panose="05000000000000000000" pitchFamily="2" charset="2"/>
              <a:buChar char="§"/>
            </a:pPr>
            <a:r>
              <a:rPr lang="en-IN" sz="6800" dirty="0">
                <a:solidFill>
                  <a:schemeClr val="bg2">
                    <a:lumMod val="20000"/>
                    <a:lumOff val="80000"/>
                  </a:schemeClr>
                </a:solidFill>
                <a:latin typeface="Verdana" panose="020B0604030504040204" pitchFamily="34" charset="0"/>
                <a:ea typeface="Verdana" panose="020B0604030504040204" pitchFamily="34" charset="0"/>
              </a:rPr>
              <a:t>Complaint Raised in Last Year was an important feature in all the 7 models we selected to evaluate.</a:t>
            </a:r>
            <a:endParaRPr lang="en-IN" sz="6800" b="1"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endParaRPr lang="en-IN" sz="55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6800" dirty="0">
                <a:solidFill>
                  <a:schemeClr val="bg2">
                    <a:lumMod val="20000"/>
                    <a:lumOff val="80000"/>
                  </a:schemeClr>
                </a:solidFill>
                <a:latin typeface="Verdana" panose="020B0604030504040204" pitchFamily="34" charset="0"/>
                <a:ea typeface="Verdana" panose="020B0604030504040204" pitchFamily="34" charset="0"/>
              </a:rPr>
              <a:t>27.6% of accounts had raised complaints in the last one year (approx. 3000 accounts) and nearly 1/3rd of these had churned which is quite high. </a:t>
            </a:r>
          </a:p>
          <a:p>
            <a:pPr algn="just">
              <a:lnSpc>
                <a:spcPct val="120000"/>
              </a:lnSpc>
              <a:buFont typeface="Wingdings" panose="05000000000000000000" pitchFamily="2" charset="2"/>
              <a:buChar char="§"/>
            </a:pPr>
            <a:endParaRPr lang="en-IN" sz="55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6800" dirty="0">
                <a:solidFill>
                  <a:schemeClr val="bg2">
                    <a:lumMod val="20000"/>
                    <a:lumOff val="80000"/>
                  </a:schemeClr>
                </a:solidFill>
                <a:latin typeface="Verdana" panose="020B0604030504040204" pitchFamily="34" charset="0"/>
                <a:ea typeface="Verdana" panose="020B0604030504040204" pitchFamily="34" charset="0"/>
              </a:rPr>
              <a:t>Need to provide robust interface for seamless purchasing and transacting experience on their website and mobile application.</a:t>
            </a:r>
          </a:p>
          <a:p>
            <a:pPr algn="just">
              <a:lnSpc>
                <a:spcPct val="120000"/>
              </a:lnSpc>
              <a:buFont typeface="Wingdings" panose="05000000000000000000" pitchFamily="2" charset="2"/>
              <a:buChar char="§"/>
            </a:pPr>
            <a:endParaRPr lang="en-IN" sz="55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6800" dirty="0">
                <a:solidFill>
                  <a:schemeClr val="bg2">
                    <a:lumMod val="20000"/>
                    <a:lumOff val="80000"/>
                  </a:schemeClr>
                </a:solidFill>
                <a:latin typeface="Verdana" panose="020B0604030504040204" pitchFamily="34" charset="0"/>
                <a:ea typeface="Verdana" panose="020B0604030504040204" pitchFamily="34" charset="0"/>
              </a:rPr>
              <a:t>Arrange for feedback and surveys to understand customer sentiments and try and find areas which can create opportunity for complaints to tackle them beforehand. Dedicate a small team to exclusively handle customer, vendor and inter-company complaints.</a:t>
            </a:r>
          </a:p>
        </p:txBody>
      </p:sp>
    </p:spTree>
    <p:extLst>
      <p:ext uri="{BB962C8B-B14F-4D97-AF65-F5344CB8AC3E}">
        <p14:creationId xmlns:p14="http://schemas.microsoft.com/office/powerpoint/2010/main" val="301181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927652" y="725556"/>
            <a:ext cx="10124661" cy="5595731"/>
          </a:xfrm>
        </p:spPr>
        <p:txBody>
          <a:bodyPr>
            <a:normAutofit fontScale="25000" lnSpcReduction="20000"/>
          </a:bodyPr>
          <a:lstStyle/>
          <a:p>
            <a:pPr>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Account Segment basis of spends was an important feature in all the 7 models we selected to evaluate. </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Regular Plus, Super and HNI accounts are churning more than others. </a:t>
            </a:r>
          </a:p>
          <a:p>
            <a:pPr marL="0" indent="0" algn="just">
              <a:lnSpc>
                <a:spcPct val="120000"/>
              </a:lnSpc>
              <a:buNone/>
            </a:pPr>
            <a:endParaRPr lang="en-IN" sz="55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Specific targeted offers/combos can be designed to boost spends for the ‘Regular </a:t>
            </a:r>
            <a:r>
              <a:rPr lang="en-IN" sz="8800" dirty="0" err="1">
                <a:solidFill>
                  <a:schemeClr val="bg2">
                    <a:lumMod val="20000"/>
                    <a:lumOff val="80000"/>
                  </a:schemeClr>
                </a:solidFill>
                <a:latin typeface="Verdana" panose="020B0604030504040204" pitchFamily="34" charset="0"/>
                <a:ea typeface="Verdana" panose="020B0604030504040204" pitchFamily="34" charset="0"/>
              </a:rPr>
              <a:t>Plus’</a:t>
            </a:r>
            <a:r>
              <a:rPr lang="en-IN" sz="8800" dirty="0">
                <a:solidFill>
                  <a:schemeClr val="bg2">
                    <a:lumMod val="20000"/>
                    <a:lumOff val="80000"/>
                  </a:schemeClr>
                </a:solidFill>
                <a:latin typeface="Verdana" panose="020B0604030504040204" pitchFamily="34" charset="0"/>
                <a:ea typeface="Verdana" panose="020B0604030504040204" pitchFamily="34" charset="0"/>
              </a:rPr>
              <a:t> accounts which can move them to ‘Super’. Similar strategies can be formed for accounts of ‘Super’ category to move them to ‘Super Plus’. </a:t>
            </a:r>
          </a:p>
          <a:p>
            <a:pPr marL="342900" indent="-342900" algn="just">
              <a:lnSpc>
                <a:spcPct val="120000"/>
              </a:lnSpc>
              <a:buFont typeface="Arial" panose="020B0604020202020204" pitchFamily="34" charset="0"/>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lnSpc>
                <a:spcPct val="120000"/>
              </a:lnSpc>
              <a:buFont typeface="Arial" panose="020B0604020202020204" pitchFamily="34" charset="0"/>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Similar products/supplementary products based on interests, past purchases can be run under product recommendations and shared via email, push notifications etc for these specific segments.</a:t>
            </a:r>
          </a:p>
        </p:txBody>
      </p:sp>
    </p:spTree>
    <p:extLst>
      <p:ext uri="{BB962C8B-B14F-4D97-AF65-F5344CB8AC3E}">
        <p14:creationId xmlns:p14="http://schemas.microsoft.com/office/powerpoint/2010/main" val="122169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735495" y="1032012"/>
            <a:ext cx="10721009" cy="6223553"/>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Average Revenue Per Month for last year was also an important feature in all the models built.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Accounts that have churned contributed the highest average revenue per month of 6800 units. Overall average is approx. 6300 units. </a:t>
            </a:r>
          </a:p>
          <a:p>
            <a:pPr algn="just">
              <a:lnSpc>
                <a:spcPct val="120000"/>
              </a:lnSpc>
              <a:buFont typeface="Wingdings" panose="05000000000000000000" pitchFamily="2" charset="2"/>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Need to analyse their reviews. Request for feedback to understand their pain points and reward them with discounted offers/feedback points/free coupons/free gifts for contributing to the feedback.</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Can consider upgrading them to a higher account segment and benefits that come with it to lure them back. </a:t>
            </a:r>
          </a:p>
        </p:txBody>
      </p:sp>
    </p:spTree>
    <p:extLst>
      <p:ext uri="{BB962C8B-B14F-4D97-AF65-F5344CB8AC3E}">
        <p14:creationId xmlns:p14="http://schemas.microsoft.com/office/powerpoint/2010/main" val="229447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08382" y="376029"/>
            <a:ext cx="10575235" cy="6250058"/>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Customer Care Agent Score was an important feature in 90% of all the models built.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Surprisingly, customers who are giving a higher rating of 3 and above are churning. </a:t>
            </a:r>
          </a:p>
          <a:p>
            <a:pPr algn="just">
              <a:lnSpc>
                <a:spcPct val="120000"/>
              </a:lnSpc>
              <a:buFont typeface="Wingdings" panose="05000000000000000000" pitchFamily="2" charset="2"/>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The lowest score of 1, is the second highest </a:t>
            </a:r>
            <a:r>
              <a:rPr lang="en-IN" sz="8800">
                <a:solidFill>
                  <a:schemeClr val="bg2">
                    <a:lumMod val="20000"/>
                    <a:lumOff val="80000"/>
                  </a:schemeClr>
                </a:solidFill>
                <a:latin typeface="Verdana" panose="020B0604030504040204" pitchFamily="34" charset="0"/>
                <a:ea typeface="Verdana" panose="020B0604030504040204" pitchFamily="34" charset="0"/>
              </a:rPr>
              <a:t>rating given </a:t>
            </a:r>
            <a:r>
              <a:rPr lang="en-IN" sz="8800" dirty="0">
                <a:solidFill>
                  <a:schemeClr val="bg2">
                    <a:lumMod val="20000"/>
                    <a:lumOff val="80000"/>
                  </a:schemeClr>
                </a:solidFill>
                <a:latin typeface="Verdana" panose="020B0604030504040204" pitchFamily="34" charset="0"/>
                <a:ea typeface="Verdana" panose="020B0604030504040204" pitchFamily="34" charset="0"/>
              </a:rPr>
              <a:t>by a huge 20% of total accounts which is concerning.</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lnSpc>
                <a:spcPct val="120000"/>
              </a:lnSpc>
              <a:buFont typeface="Arial" panose="020B0604020202020204" pitchFamily="34" charset="0"/>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Need to analyse how this data of satisfaction score is collected and if it is collected in a legitimate way to take necessary actions.</a:t>
            </a:r>
          </a:p>
          <a:p>
            <a:pPr marL="342900" indent="-342900" algn="just">
              <a:lnSpc>
                <a:spcPct val="120000"/>
              </a:lnSpc>
              <a:buFont typeface="Arial" panose="020B0604020202020204" pitchFamily="34" charset="0"/>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lnSpc>
                <a:spcPct val="120000"/>
              </a:lnSpc>
              <a:buFont typeface="Arial" panose="020B0604020202020204" pitchFamily="34" charset="0"/>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Track customer service performances and reward employees doing well. Special training sessions for customer service representatives can be arranged once in a while. </a:t>
            </a:r>
          </a:p>
        </p:txBody>
      </p:sp>
    </p:spTree>
    <p:extLst>
      <p:ext uri="{BB962C8B-B14F-4D97-AF65-F5344CB8AC3E}">
        <p14:creationId xmlns:p14="http://schemas.microsoft.com/office/powerpoint/2010/main" val="241361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08382" y="516006"/>
            <a:ext cx="10575235" cy="5825988"/>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Days Since Last Customer Care Connect was an as an important feature in all the models built.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Approx 50% customers have contacted customer care between 0 to 3 days. However, higher the gap better are the chances of retention.</a:t>
            </a:r>
          </a:p>
          <a:p>
            <a:pPr algn="just">
              <a:lnSpc>
                <a:spcPct val="120000"/>
              </a:lnSpc>
              <a:buFont typeface="Wingdings" panose="05000000000000000000" pitchFamily="2" charset="2"/>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It was observed that customers using coupons to make payments connected with customer care more. So, need to smoothen the process to use coupons reducing the need for assistance and train staff for seamless assistance when contacted. </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Make tutorials available to use the website and mobile application. Provide quick solutions through auto bots, show steps and suggestions to improve the purchase experience and can also hire more customer service staff to meet the demand.</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7043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08382" y="588064"/>
            <a:ext cx="10575235" cy="5825988"/>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Marital Status of primary account holder was an important feature in 5 of the 7 models we selected to evaluated.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Most of the primary customers are Married. However, maximum accounts churning are Single. Approx 28.5% of all Single primary customers have churned which is very high.</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lnSpc>
                <a:spcPct val="120000"/>
              </a:lnSpc>
              <a:buFont typeface="Arial" panose="020B0604020202020204" pitchFamily="34" charset="0"/>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Inventory should include more trending and in fashion/style products. Special greeting wishes and offers for birthdays/anniversaries/special days can be released.</a:t>
            </a:r>
          </a:p>
          <a:p>
            <a:pPr marL="342900" indent="-342900" algn="just">
              <a:lnSpc>
                <a:spcPct val="120000"/>
              </a:lnSpc>
              <a:buFont typeface="Arial" panose="020B0604020202020204" pitchFamily="34" charset="0"/>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indent="-342900" algn="just">
              <a:lnSpc>
                <a:spcPct val="120000"/>
              </a:lnSpc>
              <a:buFont typeface="Arial" panose="020B0604020202020204" pitchFamily="34" charset="0"/>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Can offer heavy discounts on select products as well to make it more attractive and affordable to youth. Can also run mega clearance sale on outdated and unsold inventory to try and trigger impulse buying.</a:t>
            </a:r>
          </a:p>
        </p:txBody>
      </p:sp>
    </p:spTree>
    <p:extLst>
      <p:ext uri="{BB962C8B-B14F-4D97-AF65-F5344CB8AC3E}">
        <p14:creationId xmlns:p14="http://schemas.microsoft.com/office/powerpoint/2010/main" val="2378025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08382" y="1032012"/>
            <a:ext cx="10575235" cy="5825988"/>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City Tier of primary account holder was an important feature in 5 of the 7 models we selected to evaluated.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Accounts from City Tier 3 are churning at a faster rate at 17.6% compared to other city tiers. </a:t>
            </a:r>
          </a:p>
          <a:p>
            <a:pPr algn="just">
              <a:lnSpc>
                <a:spcPct val="120000"/>
              </a:lnSpc>
              <a:buFont typeface="Wingdings" panose="05000000000000000000" pitchFamily="2" charset="2"/>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9600" dirty="0">
                <a:solidFill>
                  <a:schemeClr val="bg2">
                    <a:lumMod val="20000"/>
                    <a:lumOff val="80000"/>
                  </a:schemeClr>
                </a:solidFill>
                <a:latin typeface="Verdana" panose="020B0604030504040204" pitchFamily="34" charset="0"/>
                <a:ea typeface="Verdana" panose="020B0604030504040204" pitchFamily="34" charset="0"/>
              </a:rPr>
              <a:t>Overall accounts for City Tier 2 is extremely low of only 4.2%.</a:t>
            </a:r>
          </a:p>
          <a:p>
            <a:pPr marL="0" indent="0" algn="just">
              <a:lnSpc>
                <a:spcPct val="120000"/>
              </a:lnSpc>
              <a:buNone/>
            </a:pPr>
            <a:r>
              <a:rPr lang="en-IN" sz="9600" dirty="0">
                <a:solidFill>
                  <a:schemeClr val="bg2">
                    <a:lumMod val="20000"/>
                    <a:lumOff val="80000"/>
                  </a:schemeClr>
                </a:solidFill>
                <a:latin typeface="Verdana" panose="020B0604030504040204" pitchFamily="34" charset="0"/>
                <a:ea typeface="Verdana" panose="020B0604030504040204" pitchFamily="34" charset="0"/>
              </a:rPr>
              <a:t> </a:t>
            </a:r>
          </a:p>
          <a:p>
            <a:pPr algn="just">
              <a:lnSpc>
                <a:spcPct val="120000"/>
              </a:lnSpc>
              <a:buFont typeface="Wingdings" panose="05000000000000000000" pitchFamily="2" charset="2"/>
              <a:buChar char="§"/>
            </a:pPr>
            <a:r>
              <a:rPr lang="en-IN" sz="8900" dirty="0">
                <a:solidFill>
                  <a:schemeClr val="bg2">
                    <a:lumMod val="20000"/>
                    <a:lumOff val="80000"/>
                  </a:schemeClr>
                </a:solidFill>
                <a:latin typeface="Verdana" panose="020B0604030504040204" pitchFamily="34" charset="0"/>
                <a:ea typeface="Verdana" panose="020B0604030504040204" pitchFamily="34" charset="0"/>
              </a:rPr>
              <a:t>Frequency of reaching customers to these city tiers need to be improved by increasing partners/vendors/distributors. </a:t>
            </a:r>
            <a:r>
              <a:rPr lang="en-IN" sz="8800" dirty="0">
                <a:solidFill>
                  <a:schemeClr val="bg2">
                    <a:lumMod val="20000"/>
                    <a:lumOff val="80000"/>
                  </a:schemeClr>
                </a:solidFill>
                <a:latin typeface="Verdana" panose="020B0604030504040204" pitchFamily="34" charset="0"/>
                <a:ea typeface="Verdana" panose="020B0604030504040204" pitchFamily="34" charset="0"/>
              </a:rPr>
              <a:t>Choose them diligently and incentivise them for excellent service.</a:t>
            </a:r>
          </a:p>
        </p:txBody>
      </p:sp>
    </p:spTree>
    <p:extLst>
      <p:ext uri="{BB962C8B-B14F-4D97-AF65-F5344CB8AC3E}">
        <p14:creationId xmlns:p14="http://schemas.microsoft.com/office/powerpoint/2010/main" val="241244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61391" y="1369942"/>
            <a:ext cx="10469217" cy="4832074"/>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Login Device preferred was also observed as important feature in 6 of the 7 models we selected to evaluated.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73% accounts prefer using mobile to login. </a:t>
            </a:r>
          </a:p>
          <a:p>
            <a:pPr marL="0" indent="0" algn="just">
              <a:lnSpc>
                <a:spcPct val="120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lvl="0" indent="-342900" algn="just">
              <a:lnSpc>
                <a:spcPct val="107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Ensure that both the website as well as mobile application is maintained, up and running smoothly and invest in technology and software to make them stronger, robust and richer. </a:t>
            </a:r>
          </a:p>
          <a:p>
            <a:pPr marL="0" lvl="0" indent="0" algn="just">
              <a:lnSpc>
                <a:spcPct val="107000"/>
              </a:lnSpc>
              <a:buNone/>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marL="342900" lvl="0" indent="-342900" algn="just">
              <a:lnSpc>
                <a:spcPct val="107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Even signing up and subscriptions should be easy to execute.</a:t>
            </a:r>
          </a:p>
        </p:txBody>
      </p:sp>
    </p:spTree>
    <p:extLst>
      <p:ext uri="{BB962C8B-B14F-4D97-AF65-F5344CB8AC3E}">
        <p14:creationId xmlns:p14="http://schemas.microsoft.com/office/powerpoint/2010/main" val="127578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971C-E25F-3C61-CC91-932349128ADE}"/>
              </a:ext>
            </a:extLst>
          </p:cNvPr>
          <p:cNvSpPr>
            <a:spLocks noGrp="1"/>
          </p:cNvSpPr>
          <p:nvPr>
            <p:ph type="title"/>
          </p:nvPr>
        </p:nvSpPr>
        <p:spPr>
          <a:xfrm>
            <a:off x="1079500" y="613673"/>
            <a:ext cx="10026650" cy="655637"/>
          </a:xfrm>
        </p:spPr>
        <p:txBody>
          <a:bodyPr>
            <a:normAutofit/>
          </a:bodyPr>
          <a:lstStyle/>
          <a:p>
            <a:pPr algn="ctr"/>
            <a:r>
              <a:rPr lang="en-IN" sz="4000" cap="none" dirty="0">
                <a:solidFill>
                  <a:schemeClr val="bg2">
                    <a:lumMod val="20000"/>
                    <a:lumOff val="80000"/>
                  </a:schemeClr>
                </a:solidFill>
                <a:latin typeface="Verdana" panose="020B0604030504040204" pitchFamily="34" charset="0"/>
              </a:rPr>
              <a:t>Agenda</a:t>
            </a:r>
          </a:p>
        </p:txBody>
      </p:sp>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p:txBody>
          <a:bodyPr>
            <a:normAutofit/>
          </a:bodyPr>
          <a:lstStyle/>
          <a:p>
            <a:pPr>
              <a:buFont typeface="Wingdings" panose="05000000000000000000" pitchFamily="2" charset="2"/>
              <a:buChar char="§"/>
            </a:pPr>
            <a:endParaRPr lang="en-IN" sz="3200" spc="400" dirty="0">
              <a:solidFill>
                <a:schemeClr val="bg2">
                  <a:lumMod val="20000"/>
                  <a:lumOff val="80000"/>
                </a:schemeClr>
              </a:solidFill>
              <a:latin typeface="Verdana" panose="020B0604030504040204" pitchFamily="34" charset="0"/>
              <a:ea typeface="+mj-ea"/>
              <a:cs typeface="+mj-cs"/>
            </a:endParaRPr>
          </a:p>
          <a:p>
            <a:pPr>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Business Problem Understanding</a:t>
            </a:r>
          </a:p>
          <a:p>
            <a:pPr marL="0" indent="0">
              <a:buNone/>
            </a:pPr>
            <a:endParaRPr lang="en-IN" sz="2400" spc="400" dirty="0">
              <a:solidFill>
                <a:schemeClr val="bg2">
                  <a:lumMod val="20000"/>
                  <a:lumOff val="80000"/>
                </a:schemeClr>
              </a:solidFill>
              <a:latin typeface="Verdana" panose="020B0604030504040204" pitchFamily="34" charset="0"/>
              <a:ea typeface="+mj-ea"/>
              <a:cs typeface="+mj-cs"/>
            </a:endParaRPr>
          </a:p>
          <a:p>
            <a:pPr>
              <a:buFont typeface="Wingdings" panose="05000000000000000000" pitchFamily="2" charset="2"/>
              <a:buChar char="§"/>
            </a:pPr>
            <a:r>
              <a:rPr lang="en-IN" sz="2400" spc="400" dirty="0" err="1">
                <a:solidFill>
                  <a:schemeClr val="bg2">
                    <a:lumMod val="20000"/>
                    <a:lumOff val="80000"/>
                  </a:schemeClr>
                </a:solidFill>
                <a:latin typeface="Verdana" panose="020B0604030504040204" pitchFamily="34" charset="0"/>
                <a:ea typeface="+mj-ea"/>
                <a:cs typeface="+mj-cs"/>
              </a:rPr>
              <a:t>Modeling</a:t>
            </a:r>
            <a:r>
              <a:rPr lang="en-IN" sz="2400" spc="400" dirty="0">
                <a:solidFill>
                  <a:schemeClr val="bg2">
                    <a:lumMod val="20000"/>
                    <a:lumOff val="80000"/>
                  </a:schemeClr>
                </a:solidFill>
                <a:latin typeface="Verdana" panose="020B0604030504040204" pitchFamily="34" charset="0"/>
                <a:ea typeface="+mj-ea"/>
                <a:cs typeface="+mj-cs"/>
              </a:rPr>
              <a:t> Approach Used &amp; Why</a:t>
            </a:r>
          </a:p>
          <a:p>
            <a:pPr marL="0" indent="0">
              <a:buNone/>
            </a:pPr>
            <a:endParaRPr lang="en-IN" sz="2400" spc="400" dirty="0">
              <a:solidFill>
                <a:schemeClr val="bg2">
                  <a:lumMod val="20000"/>
                  <a:lumOff val="80000"/>
                </a:schemeClr>
              </a:solidFill>
              <a:latin typeface="Verdana" panose="020B0604030504040204" pitchFamily="34" charset="0"/>
              <a:ea typeface="+mj-ea"/>
              <a:cs typeface="+mj-cs"/>
            </a:endParaRPr>
          </a:p>
          <a:p>
            <a:pPr>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Insights &amp; Recommendations</a:t>
            </a:r>
          </a:p>
          <a:p>
            <a:pPr>
              <a:buFont typeface="Wingdings" panose="05000000000000000000" pitchFamily="2" charset="2"/>
              <a:buChar char="§"/>
            </a:pPr>
            <a:endParaRPr lang="en-IN" sz="3200" dirty="0">
              <a:solidFill>
                <a:schemeClr val="bg2">
                  <a:lumMod val="20000"/>
                  <a:lumOff val="80000"/>
                  <a:alpha val="70000"/>
                </a:schemeClr>
              </a:solidFill>
              <a:latin typeface="Verdana" panose="020B0604030504040204" pitchFamily="34" charset="0"/>
            </a:endParaRPr>
          </a:p>
        </p:txBody>
      </p:sp>
    </p:spTree>
    <p:extLst>
      <p:ext uri="{BB962C8B-B14F-4D97-AF65-F5344CB8AC3E}">
        <p14:creationId xmlns:p14="http://schemas.microsoft.com/office/powerpoint/2010/main" val="2910462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08382" y="1364145"/>
            <a:ext cx="10575235" cy="4977848"/>
          </a:xfrm>
        </p:spPr>
        <p:txBody>
          <a:bodyPr>
            <a:normAutofit fontScale="25000" lnSpcReduction="20000"/>
          </a:bodyPr>
          <a:lstStyle/>
          <a:p>
            <a:pPr algn="just">
              <a:lnSpc>
                <a:spcPct val="15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Account Users Count was an important feature in 70% of all the models we built. </a:t>
            </a:r>
          </a:p>
          <a:p>
            <a:pPr marL="0" indent="0" algn="just">
              <a:lnSpc>
                <a:spcPct val="120000"/>
              </a:lnSpc>
              <a:buNone/>
            </a:pPr>
            <a:endParaRPr lang="en-IN" sz="6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Accounts that have churned had an average of 4 users per account and most accounts have minimum 4 users itself. </a:t>
            </a:r>
          </a:p>
          <a:p>
            <a:pPr algn="just">
              <a:lnSpc>
                <a:spcPct val="120000"/>
              </a:lnSpc>
              <a:buFont typeface="Wingdings" panose="05000000000000000000" pitchFamily="2" charset="2"/>
              <a:buChar char="§"/>
            </a:pPr>
            <a:endParaRPr lang="en-IN" sz="8800" dirty="0">
              <a:solidFill>
                <a:schemeClr val="bg2">
                  <a:lumMod val="20000"/>
                  <a:lumOff val="80000"/>
                </a:schemeClr>
              </a:solidFill>
              <a:latin typeface="Verdana" panose="020B0604030504040204" pitchFamily="34" charset="0"/>
              <a:ea typeface="Verdana" panose="020B0604030504040204" pitchFamily="34" charset="0"/>
            </a:endParaRPr>
          </a:p>
          <a:p>
            <a:pPr algn="just">
              <a:lnSpc>
                <a:spcPct val="120000"/>
              </a:lnSpc>
              <a:buFont typeface="Wingdings" panose="05000000000000000000" pitchFamily="2" charset="2"/>
              <a:buChar char="§"/>
            </a:pPr>
            <a:r>
              <a:rPr lang="en-IN" sz="8800" dirty="0">
                <a:solidFill>
                  <a:schemeClr val="bg2">
                    <a:lumMod val="20000"/>
                    <a:lumOff val="80000"/>
                  </a:schemeClr>
                </a:solidFill>
                <a:latin typeface="Verdana" panose="020B0604030504040204" pitchFamily="34" charset="0"/>
                <a:ea typeface="Verdana" panose="020B0604030504040204" pitchFamily="34" charset="0"/>
              </a:rPr>
              <a:t>Too many users in an account can also be a problem. Hence, it is advisable to limit users per account or avoid having multiple users tagged to one account completely.</a:t>
            </a:r>
          </a:p>
        </p:txBody>
      </p:sp>
    </p:spTree>
    <p:extLst>
      <p:ext uri="{BB962C8B-B14F-4D97-AF65-F5344CB8AC3E}">
        <p14:creationId xmlns:p14="http://schemas.microsoft.com/office/powerpoint/2010/main" val="216762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960231" y="1044437"/>
            <a:ext cx="10026650" cy="4769126"/>
          </a:xfrm>
        </p:spPr>
        <p:txBody>
          <a:bodyPr anchor="ctr">
            <a:normAutofit/>
          </a:bodyPr>
          <a:lstStyle/>
          <a:p>
            <a:pPr marL="0" indent="0" algn="ctr">
              <a:lnSpc>
                <a:spcPct val="150000"/>
              </a:lnSpc>
              <a:buNone/>
            </a:pPr>
            <a:r>
              <a:rPr lang="en-IN" sz="4000" dirty="0">
                <a:solidFill>
                  <a:schemeClr val="bg2">
                    <a:lumMod val="20000"/>
                    <a:lumOff val="80000"/>
                  </a:schemeClr>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71750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971C-E25F-3C61-CC91-932349128ADE}"/>
              </a:ext>
            </a:extLst>
          </p:cNvPr>
          <p:cNvSpPr>
            <a:spLocks noGrp="1"/>
          </p:cNvSpPr>
          <p:nvPr>
            <p:ph type="title"/>
          </p:nvPr>
        </p:nvSpPr>
        <p:spPr>
          <a:xfrm>
            <a:off x="666060" y="753131"/>
            <a:ext cx="10853530" cy="671788"/>
          </a:xfrm>
        </p:spPr>
        <p:txBody>
          <a:bodyPr>
            <a:normAutofit/>
          </a:bodyPr>
          <a:lstStyle/>
          <a:p>
            <a:pPr algn="ctr"/>
            <a:r>
              <a:rPr lang="en-IN" sz="4000" cap="none" spc="400" dirty="0">
                <a:solidFill>
                  <a:schemeClr val="bg2">
                    <a:lumMod val="20000"/>
                    <a:lumOff val="80000"/>
                  </a:schemeClr>
                </a:solidFill>
                <a:latin typeface="Verdana" panose="020B0604030504040204" pitchFamily="34" charset="0"/>
                <a:ea typeface="+mj-ea"/>
                <a:cs typeface="+mj-cs"/>
              </a:rPr>
              <a:t>Business Problem </a:t>
            </a:r>
            <a:r>
              <a:rPr lang="en-IN" sz="4000" cap="none" dirty="0">
                <a:solidFill>
                  <a:schemeClr val="bg2">
                    <a:lumMod val="20000"/>
                    <a:lumOff val="80000"/>
                  </a:schemeClr>
                </a:solidFill>
                <a:latin typeface="Verdana" panose="020B0604030504040204" pitchFamily="34" charset="0"/>
              </a:rPr>
              <a:t>U</a:t>
            </a:r>
            <a:r>
              <a:rPr lang="en-IN" sz="4000" cap="none" spc="400" dirty="0">
                <a:solidFill>
                  <a:schemeClr val="bg2">
                    <a:lumMod val="20000"/>
                    <a:lumOff val="80000"/>
                  </a:schemeClr>
                </a:solidFill>
                <a:latin typeface="Verdana" panose="020B0604030504040204" pitchFamily="34" charset="0"/>
                <a:ea typeface="+mj-ea"/>
                <a:cs typeface="+mj-cs"/>
              </a:rPr>
              <a:t>nderstanding</a:t>
            </a:r>
          </a:p>
        </p:txBody>
      </p:sp>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1007165" y="1790700"/>
            <a:ext cx="10098985" cy="4543839"/>
          </a:xfrm>
        </p:spPr>
        <p:txBody>
          <a:bodyPr>
            <a:normAutofit fontScale="85000" lnSpcReduction="20000"/>
          </a:bodyPr>
          <a:lstStyle/>
          <a:p>
            <a:pPr algn="just">
              <a:buFont typeface="Wingdings" panose="05000000000000000000" pitchFamily="2" charset="2"/>
              <a:buChar char="§"/>
            </a:pPr>
            <a:r>
              <a:rPr lang="en-IN" sz="2800" spc="400" dirty="0">
                <a:solidFill>
                  <a:schemeClr val="bg2">
                    <a:lumMod val="20000"/>
                    <a:lumOff val="80000"/>
                  </a:schemeClr>
                </a:solidFill>
                <a:latin typeface="Verdana" panose="020B0604030504040204" pitchFamily="34" charset="0"/>
                <a:ea typeface="+mj-ea"/>
                <a:cs typeface="+mj-cs"/>
              </a:rPr>
              <a:t>The company is facing ‘Customer Churn’ problem.</a:t>
            </a:r>
            <a:r>
              <a:rPr lang="en-IN" sz="1800" dirty="0">
                <a:solidFill>
                  <a:srgbClr val="000000"/>
                </a:solidFill>
                <a:effectLst/>
                <a:latin typeface="Calibri" panose="020F0502020204030204" pitchFamily="34" charset="0"/>
                <a:ea typeface="Times New Roman" panose="02020603050405020304" pitchFamily="18" charset="0"/>
              </a:rPr>
              <a:t> </a:t>
            </a:r>
            <a:r>
              <a:rPr lang="en-IN" sz="2800" spc="400" dirty="0">
                <a:solidFill>
                  <a:schemeClr val="bg2">
                    <a:lumMod val="20000"/>
                    <a:lumOff val="80000"/>
                  </a:schemeClr>
                </a:solidFill>
                <a:latin typeface="Verdana" panose="020B0604030504040204" pitchFamily="34" charset="0"/>
                <a:ea typeface="+mj-ea"/>
                <a:cs typeface="+mj-cs"/>
              </a:rPr>
              <a:t>About 17 percent customers have churned so far. </a:t>
            </a:r>
          </a:p>
          <a:p>
            <a:pPr marL="0" indent="0" algn="just">
              <a:buNone/>
            </a:pPr>
            <a:endParaRPr lang="en-IN" sz="31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2800" spc="400" dirty="0">
                <a:solidFill>
                  <a:schemeClr val="bg2">
                    <a:lumMod val="20000"/>
                    <a:lumOff val="80000"/>
                  </a:schemeClr>
                </a:solidFill>
                <a:latin typeface="Verdana" panose="020B0604030504040204" pitchFamily="34" charset="0"/>
                <a:ea typeface="+mj-ea"/>
                <a:cs typeface="+mj-cs"/>
              </a:rPr>
              <a:t>Customer Churn is one of the biggest global problem faced across all industries.</a:t>
            </a:r>
          </a:p>
          <a:p>
            <a:pPr marL="0" indent="0" algn="just">
              <a:buNone/>
            </a:pPr>
            <a:endParaRPr lang="en-IN" sz="26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2800" spc="400" dirty="0">
                <a:solidFill>
                  <a:schemeClr val="bg2">
                    <a:lumMod val="20000"/>
                    <a:lumOff val="80000"/>
                  </a:schemeClr>
                </a:solidFill>
                <a:latin typeface="Verdana" panose="020B0604030504040204" pitchFamily="34" charset="0"/>
                <a:ea typeface="+mj-ea"/>
                <a:cs typeface="+mj-cs"/>
              </a:rPr>
              <a:t>Extremely difficult problem to tackle due to intense competition in the E-commerce industry.</a:t>
            </a:r>
            <a:endParaRPr lang="en-IN" sz="32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endParaRPr lang="en-IN" sz="3200" dirty="0">
              <a:solidFill>
                <a:schemeClr val="bg2">
                  <a:lumMod val="20000"/>
                  <a:lumOff val="80000"/>
                  <a:alpha val="70000"/>
                </a:schemeClr>
              </a:solidFill>
              <a:latin typeface="Verdana" panose="020B0604030504040204" pitchFamily="34" charset="0"/>
            </a:endParaRPr>
          </a:p>
        </p:txBody>
      </p:sp>
    </p:spTree>
    <p:extLst>
      <p:ext uri="{BB962C8B-B14F-4D97-AF65-F5344CB8AC3E}">
        <p14:creationId xmlns:p14="http://schemas.microsoft.com/office/powerpoint/2010/main" val="122768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1073012" y="1258958"/>
            <a:ext cx="10045976" cy="4850294"/>
          </a:xfrm>
        </p:spPr>
        <p:txBody>
          <a:bodyPr>
            <a:normAutofit fontScale="62500" lnSpcReduction="20000"/>
          </a:bodyPr>
          <a:lstStyle/>
          <a:p>
            <a:pPr algn="just">
              <a:buFont typeface="Wingdings" panose="05000000000000000000" pitchFamily="2" charset="2"/>
              <a:buChar char="§"/>
            </a:pPr>
            <a:r>
              <a:rPr lang="en-IN" sz="3800" spc="400" dirty="0">
                <a:solidFill>
                  <a:schemeClr val="bg2">
                    <a:lumMod val="20000"/>
                    <a:lumOff val="80000"/>
                  </a:schemeClr>
                </a:solidFill>
                <a:latin typeface="Verdana" panose="020B0604030504040204" pitchFamily="34" charset="0"/>
                <a:ea typeface="+mj-ea"/>
                <a:cs typeface="+mj-cs"/>
              </a:rPr>
              <a:t>E-Commerce business has no entry barriers, works on a light business model, can be easily replicated and has a diverse customer base.</a:t>
            </a:r>
          </a:p>
          <a:p>
            <a:pPr algn="just">
              <a:buFont typeface="Wingdings" panose="05000000000000000000" pitchFamily="2" charset="2"/>
              <a:buChar char="§"/>
            </a:pPr>
            <a:endParaRPr lang="en-IN" sz="26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3800" spc="400" dirty="0">
                <a:solidFill>
                  <a:schemeClr val="bg2">
                    <a:lumMod val="20000"/>
                    <a:lumOff val="80000"/>
                  </a:schemeClr>
                </a:solidFill>
                <a:latin typeface="Verdana" panose="020B0604030504040204" pitchFamily="34" charset="0"/>
                <a:ea typeface="+mj-ea"/>
                <a:cs typeface="+mj-cs"/>
              </a:rPr>
              <a:t>It is a major issue for our company as one account could have multiple users, thus multiplying losses tremendously.</a:t>
            </a:r>
          </a:p>
          <a:p>
            <a:pPr marL="0" indent="0" algn="just">
              <a:buNone/>
            </a:pPr>
            <a:endParaRPr lang="en-IN" sz="38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3800" spc="400" dirty="0">
                <a:solidFill>
                  <a:schemeClr val="bg2">
                    <a:lumMod val="20000"/>
                    <a:lumOff val="80000"/>
                  </a:schemeClr>
                </a:solidFill>
                <a:latin typeface="Verdana" panose="020B0604030504040204" pitchFamily="34" charset="0"/>
                <a:ea typeface="+mj-ea"/>
                <a:cs typeface="+mj-cs"/>
              </a:rPr>
              <a:t>Need a reliable Customer Churn Prediction Model, Insights and Recommendations which can help retain its existing customers. </a:t>
            </a:r>
          </a:p>
        </p:txBody>
      </p:sp>
    </p:spTree>
    <p:extLst>
      <p:ext uri="{BB962C8B-B14F-4D97-AF65-F5344CB8AC3E}">
        <p14:creationId xmlns:p14="http://schemas.microsoft.com/office/powerpoint/2010/main" val="3442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897558" y="1225826"/>
            <a:ext cx="10390533" cy="5466522"/>
          </a:xfrm>
        </p:spPr>
        <p:txBody>
          <a:bodyPr>
            <a:normAutofit lnSpcReduction="10000"/>
          </a:bodyPr>
          <a:lstStyle/>
          <a:p>
            <a:pPr algn="just">
              <a:lnSpc>
                <a:spcPct val="100000"/>
              </a:lnSpc>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This Customer Churn prediction problem is a ‘Classification Problem’.</a:t>
            </a:r>
          </a:p>
          <a:p>
            <a:pPr algn="just">
              <a:lnSpc>
                <a:spcPct val="100000"/>
              </a:lnSpc>
              <a:buFont typeface="Wingdings" panose="05000000000000000000" pitchFamily="2" charset="2"/>
              <a:buChar char="§"/>
            </a:pPr>
            <a:endParaRPr lang="en-IN" sz="2400" spc="400" dirty="0">
              <a:solidFill>
                <a:schemeClr val="bg2">
                  <a:lumMod val="20000"/>
                  <a:lumOff val="80000"/>
                </a:schemeClr>
              </a:solidFill>
              <a:latin typeface="Verdana" panose="020B0604030504040204" pitchFamily="34" charset="0"/>
              <a:ea typeface="+mj-ea"/>
              <a:cs typeface="+mj-cs"/>
            </a:endParaRPr>
          </a:p>
          <a:p>
            <a:pPr algn="just">
              <a:lnSpc>
                <a:spcPct val="100000"/>
              </a:lnSpc>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Focus was to build models which can achieve high recall value on test datasets for class 1 observations (customers who have churned).</a:t>
            </a:r>
          </a:p>
          <a:p>
            <a:pPr algn="just">
              <a:lnSpc>
                <a:spcPct val="100000"/>
              </a:lnSpc>
              <a:buFont typeface="Wingdings" panose="05000000000000000000" pitchFamily="2" charset="2"/>
              <a:buChar char="§"/>
            </a:pPr>
            <a:endParaRPr lang="en-IN" sz="2400" spc="400" dirty="0">
              <a:solidFill>
                <a:schemeClr val="bg2">
                  <a:lumMod val="20000"/>
                  <a:lumOff val="80000"/>
                </a:schemeClr>
              </a:solidFill>
              <a:latin typeface="Verdana" panose="020B0604030504040204" pitchFamily="34" charset="0"/>
              <a:ea typeface="+mj-ea"/>
              <a:cs typeface="+mj-cs"/>
            </a:endParaRPr>
          </a:p>
          <a:p>
            <a:pPr algn="just">
              <a:lnSpc>
                <a:spcPct val="100000"/>
              </a:lnSpc>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Prominent Classification problem related modelling techniques were built and predicted on both train and test datasets. </a:t>
            </a:r>
          </a:p>
          <a:p>
            <a:pPr algn="just">
              <a:lnSpc>
                <a:spcPct val="100000"/>
              </a:lnSpc>
              <a:buFont typeface="Wingdings" panose="05000000000000000000" pitchFamily="2" charset="2"/>
              <a:buChar char="§"/>
            </a:pPr>
            <a:endParaRPr lang="en-IN" sz="2400" spc="400" dirty="0">
              <a:solidFill>
                <a:schemeClr val="bg2">
                  <a:lumMod val="20000"/>
                  <a:lumOff val="80000"/>
                </a:schemeClr>
              </a:solidFill>
              <a:latin typeface="Verdana" panose="020B0604030504040204" pitchFamily="34" charset="0"/>
              <a:ea typeface="+mj-ea"/>
              <a:cs typeface="+mj-cs"/>
            </a:endParaRPr>
          </a:p>
          <a:p>
            <a:pPr algn="just">
              <a:lnSpc>
                <a:spcPct val="100000"/>
              </a:lnSpc>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The performances were tabulated using necessary performance measures such as accuracy, recall, precision, f-1 score and AUC.</a:t>
            </a:r>
          </a:p>
        </p:txBody>
      </p:sp>
      <p:sp>
        <p:nvSpPr>
          <p:cNvPr id="4" name="Title 1">
            <a:extLst>
              <a:ext uri="{FF2B5EF4-FFF2-40B4-BE49-F238E27FC236}">
                <a16:creationId xmlns:a16="http://schemas.microsoft.com/office/drawing/2014/main" id="{E9C30743-532F-B4AD-0B2B-689C3045D98C}"/>
              </a:ext>
            </a:extLst>
          </p:cNvPr>
          <p:cNvSpPr>
            <a:spLocks noGrp="1"/>
          </p:cNvSpPr>
          <p:nvPr>
            <p:ph type="title"/>
          </p:nvPr>
        </p:nvSpPr>
        <p:spPr>
          <a:xfrm>
            <a:off x="666059" y="315809"/>
            <a:ext cx="10853530" cy="671788"/>
          </a:xfrm>
        </p:spPr>
        <p:txBody>
          <a:bodyPr>
            <a:normAutofit/>
          </a:bodyPr>
          <a:lstStyle/>
          <a:p>
            <a:pPr algn="ctr"/>
            <a:r>
              <a:rPr lang="en-IN" sz="4000" spc="400" dirty="0" err="1">
                <a:solidFill>
                  <a:schemeClr val="bg2">
                    <a:lumMod val="20000"/>
                    <a:lumOff val="80000"/>
                  </a:schemeClr>
                </a:solidFill>
                <a:latin typeface="Verdana" panose="020B0604030504040204" pitchFamily="34" charset="0"/>
                <a:ea typeface="+mj-ea"/>
                <a:cs typeface="+mj-cs"/>
              </a:rPr>
              <a:t>Modeling</a:t>
            </a:r>
            <a:r>
              <a:rPr lang="en-IN" sz="4000" spc="400" dirty="0">
                <a:solidFill>
                  <a:schemeClr val="bg2">
                    <a:lumMod val="20000"/>
                    <a:lumOff val="80000"/>
                  </a:schemeClr>
                </a:solidFill>
                <a:latin typeface="Verdana" panose="020B0604030504040204" pitchFamily="34" charset="0"/>
                <a:ea typeface="+mj-ea"/>
                <a:cs typeface="+mj-cs"/>
              </a:rPr>
              <a:t> Approach Used &amp; Why</a:t>
            </a:r>
          </a:p>
        </p:txBody>
      </p:sp>
    </p:spTree>
    <p:extLst>
      <p:ext uri="{BB962C8B-B14F-4D97-AF65-F5344CB8AC3E}">
        <p14:creationId xmlns:p14="http://schemas.microsoft.com/office/powerpoint/2010/main" val="179761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6254E386-F85B-A5DA-DCFD-77DA3F67F5D6}"/>
              </a:ext>
            </a:extLst>
          </p:cNvPr>
          <p:cNvGraphicFramePr/>
          <p:nvPr>
            <p:extLst>
              <p:ext uri="{D42A27DB-BD31-4B8C-83A1-F6EECF244321}">
                <p14:modId xmlns:p14="http://schemas.microsoft.com/office/powerpoint/2010/main" val="2648175454"/>
              </p:ext>
            </p:extLst>
          </p:nvPr>
        </p:nvGraphicFramePr>
        <p:xfrm>
          <a:off x="1245704" y="954155"/>
          <a:ext cx="9700592" cy="3697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35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74DA-E78A-A5C0-5CE0-2023632EB516}"/>
              </a:ext>
            </a:extLst>
          </p:cNvPr>
          <p:cNvSpPr>
            <a:spLocks noGrp="1"/>
          </p:cNvSpPr>
          <p:nvPr>
            <p:ph idx="1"/>
          </p:nvPr>
        </p:nvSpPr>
        <p:spPr>
          <a:xfrm>
            <a:off x="1241702" y="1302027"/>
            <a:ext cx="10026650" cy="4572000"/>
          </a:xfrm>
        </p:spPr>
        <p:txBody>
          <a:bodyPr>
            <a:normAutofit lnSpcReduction="10000"/>
          </a:bodyPr>
          <a:lstStyle/>
          <a:p>
            <a:pPr algn="just">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Followed up with extracting important features for models which performed well to find significant variables.</a:t>
            </a:r>
          </a:p>
          <a:p>
            <a:pPr algn="just">
              <a:lnSpc>
                <a:spcPct val="100000"/>
              </a:lnSpc>
              <a:buFont typeface="Wingdings" panose="05000000000000000000" pitchFamily="2" charset="2"/>
              <a:buChar char="§"/>
            </a:pPr>
            <a:endParaRPr lang="en-IN" sz="24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Performed 10 fold cross validation on these well performed models to check stability and consistency of the models.</a:t>
            </a:r>
          </a:p>
          <a:p>
            <a:pPr algn="just">
              <a:lnSpc>
                <a:spcPct val="100000"/>
              </a:lnSpc>
              <a:buFont typeface="Wingdings" panose="05000000000000000000" pitchFamily="2" charset="2"/>
              <a:buChar char="§"/>
            </a:pPr>
            <a:endParaRPr lang="en-IN" sz="2400" spc="400" dirty="0">
              <a:solidFill>
                <a:schemeClr val="bg2">
                  <a:lumMod val="20000"/>
                  <a:lumOff val="80000"/>
                </a:schemeClr>
              </a:solidFill>
              <a:latin typeface="Verdana" panose="020B0604030504040204" pitchFamily="34" charset="0"/>
              <a:ea typeface="+mj-ea"/>
              <a:cs typeface="+mj-cs"/>
            </a:endParaRPr>
          </a:p>
          <a:p>
            <a:pPr algn="just">
              <a:buFont typeface="Wingdings" panose="05000000000000000000" pitchFamily="2" charset="2"/>
              <a:buChar char="§"/>
            </a:pPr>
            <a:r>
              <a:rPr lang="en-IN" sz="2400" spc="400" dirty="0">
                <a:solidFill>
                  <a:schemeClr val="bg2">
                    <a:lumMod val="20000"/>
                    <a:lumOff val="80000"/>
                  </a:schemeClr>
                </a:solidFill>
                <a:latin typeface="Verdana" panose="020B0604030504040204" pitchFamily="34" charset="0"/>
                <a:ea typeface="+mj-ea"/>
                <a:cs typeface="+mj-cs"/>
              </a:rPr>
              <a:t>The above process was continued on ensemble techniques as well.</a:t>
            </a:r>
          </a:p>
        </p:txBody>
      </p:sp>
    </p:spTree>
    <p:extLst>
      <p:ext uri="{BB962C8B-B14F-4D97-AF65-F5344CB8AC3E}">
        <p14:creationId xmlns:p14="http://schemas.microsoft.com/office/powerpoint/2010/main" val="29843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CDF2094-207E-E6C1-36F4-7663347BBAA1}"/>
              </a:ext>
            </a:extLst>
          </p:cNvPr>
          <p:cNvSpPr>
            <a:spLocks noGrp="1"/>
          </p:cNvSpPr>
          <p:nvPr>
            <p:ph type="title"/>
          </p:nvPr>
        </p:nvSpPr>
        <p:spPr>
          <a:xfrm>
            <a:off x="1082675" y="463055"/>
            <a:ext cx="10026650" cy="663277"/>
          </a:xfrm>
        </p:spPr>
        <p:txBody>
          <a:bodyPr wrap="square" anchor="ctr">
            <a:normAutofit/>
          </a:bodyPr>
          <a:lstStyle/>
          <a:p>
            <a:pPr algn="ctr"/>
            <a:r>
              <a:rPr lang="en-IN" sz="4000" cap="none" dirty="0">
                <a:solidFill>
                  <a:schemeClr val="bg2">
                    <a:lumMod val="20000"/>
                    <a:lumOff val="80000"/>
                  </a:schemeClr>
                </a:solidFill>
                <a:latin typeface="Verdana" panose="020B0604030504040204" pitchFamily="34" charset="0"/>
              </a:rPr>
              <a:t>Models Built </a:t>
            </a:r>
          </a:p>
        </p:txBody>
      </p:sp>
      <p:sp useBgFill="1">
        <p:nvSpPr>
          <p:cNvPr id="54" name="Rectangle 53">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47" name="Content Placeholder 46">
            <a:extLst>
              <a:ext uri="{FF2B5EF4-FFF2-40B4-BE49-F238E27FC236}">
                <a16:creationId xmlns:a16="http://schemas.microsoft.com/office/drawing/2014/main" id="{08BC51A5-871F-EDF0-1C0E-5C7D3CA98107}"/>
              </a:ext>
            </a:extLst>
          </p:cNvPr>
          <p:cNvGraphicFramePr>
            <a:graphicFrameLocks noGrp="1"/>
          </p:cNvGraphicFramePr>
          <p:nvPr>
            <p:ph idx="1"/>
            <p:extLst>
              <p:ext uri="{D42A27DB-BD31-4B8C-83A1-F6EECF244321}">
                <p14:modId xmlns:p14="http://schemas.microsoft.com/office/powerpoint/2010/main" val="3145360077"/>
              </p:ext>
            </p:extLst>
          </p:nvPr>
        </p:nvGraphicFramePr>
        <p:xfrm>
          <a:off x="728870" y="1258082"/>
          <a:ext cx="10734260" cy="5290405"/>
        </p:xfrm>
        <a:graphic>
          <a:graphicData uri="http://schemas.openxmlformats.org/drawingml/2006/table">
            <a:tbl>
              <a:tblPr firstRow="1" firstCol="1" bandRow="1"/>
              <a:tblGrid>
                <a:gridCol w="4872666">
                  <a:extLst>
                    <a:ext uri="{9D8B030D-6E8A-4147-A177-3AD203B41FA5}">
                      <a16:colId xmlns:a16="http://schemas.microsoft.com/office/drawing/2014/main" val="4217743698"/>
                    </a:ext>
                  </a:extLst>
                </a:gridCol>
                <a:gridCol w="654980">
                  <a:extLst>
                    <a:ext uri="{9D8B030D-6E8A-4147-A177-3AD203B41FA5}">
                      <a16:colId xmlns:a16="http://schemas.microsoft.com/office/drawing/2014/main" val="2373511694"/>
                    </a:ext>
                  </a:extLst>
                </a:gridCol>
                <a:gridCol w="567678">
                  <a:extLst>
                    <a:ext uri="{9D8B030D-6E8A-4147-A177-3AD203B41FA5}">
                      <a16:colId xmlns:a16="http://schemas.microsoft.com/office/drawing/2014/main" val="2990076755"/>
                    </a:ext>
                  </a:extLst>
                </a:gridCol>
                <a:gridCol w="623519">
                  <a:extLst>
                    <a:ext uri="{9D8B030D-6E8A-4147-A177-3AD203B41FA5}">
                      <a16:colId xmlns:a16="http://schemas.microsoft.com/office/drawing/2014/main" val="3549466626"/>
                    </a:ext>
                  </a:extLst>
                </a:gridCol>
                <a:gridCol w="536215">
                  <a:extLst>
                    <a:ext uri="{9D8B030D-6E8A-4147-A177-3AD203B41FA5}">
                      <a16:colId xmlns:a16="http://schemas.microsoft.com/office/drawing/2014/main" val="1125981109"/>
                    </a:ext>
                  </a:extLst>
                </a:gridCol>
                <a:gridCol w="623519">
                  <a:extLst>
                    <a:ext uri="{9D8B030D-6E8A-4147-A177-3AD203B41FA5}">
                      <a16:colId xmlns:a16="http://schemas.microsoft.com/office/drawing/2014/main" val="1757621283"/>
                    </a:ext>
                  </a:extLst>
                </a:gridCol>
                <a:gridCol w="536215">
                  <a:extLst>
                    <a:ext uri="{9D8B030D-6E8A-4147-A177-3AD203B41FA5}">
                      <a16:colId xmlns:a16="http://schemas.microsoft.com/office/drawing/2014/main" val="732558219"/>
                    </a:ext>
                  </a:extLst>
                </a:gridCol>
                <a:gridCol w="623519">
                  <a:extLst>
                    <a:ext uri="{9D8B030D-6E8A-4147-A177-3AD203B41FA5}">
                      <a16:colId xmlns:a16="http://schemas.microsoft.com/office/drawing/2014/main" val="2812342811"/>
                    </a:ext>
                  </a:extLst>
                </a:gridCol>
                <a:gridCol w="536215">
                  <a:extLst>
                    <a:ext uri="{9D8B030D-6E8A-4147-A177-3AD203B41FA5}">
                      <a16:colId xmlns:a16="http://schemas.microsoft.com/office/drawing/2014/main" val="1147202076"/>
                    </a:ext>
                  </a:extLst>
                </a:gridCol>
                <a:gridCol w="623519">
                  <a:extLst>
                    <a:ext uri="{9D8B030D-6E8A-4147-A177-3AD203B41FA5}">
                      <a16:colId xmlns:a16="http://schemas.microsoft.com/office/drawing/2014/main" val="4226348777"/>
                    </a:ext>
                  </a:extLst>
                </a:gridCol>
                <a:gridCol w="536215">
                  <a:extLst>
                    <a:ext uri="{9D8B030D-6E8A-4147-A177-3AD203B41FA5}">
                      <a16:colId xmlns:a16="http://schemas.microsoft.com/office/drawing/2014/main" val="1701014007"/>
                    </a:ext>
                  </a:extLst>
                </a:gridCol>
              </a:tblGrid>
              <a:tr h="333922">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Model Name</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Accuracy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Recall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Precision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F1 %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AUC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extLst>
                  <a:ext uri="{0D108BD9-81ED-4DB2-BD59-A6C34878D82A}">
                    <a16:rowId xmlns:a16="http://schemas.microsoft.com/office/drawing/2014/main" val="3523478990"/>
                  </a:ext>
                </a:extLst>
              </a:tr>
              <a:tr h="333922">
                <a:tc>
                  <a:txBody>
                    <a:bodyPr/>
                    <a:lstStyle/>
                    <a:p>
                      <a:pPr algn="l" rtl="0" fontAlgn="ctr"/>
                      <a:r>
                        <a:rPr lang="en-IN" sz="1400" b="0" i="0" u="none" strike="noStrike" dirty="0">
                          <a:solidFill>
                            <a:srgbClr val="FFFFFF"/>
                          </a:solidFill>
                          <a:effectLst/>
                          <a:latin typeface="Verdana" panose="020B0604030504040204" pitchFamily="34" charset="0"/>
                          <a:ea typeface="Verdana" panose="020B0604030504040204" pitchFamily="34" charset="0"/>
                        </a:rPr>
                        <a:t>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extLst>
                  <a:ext uri="{0D108BD9-81ED-4DB2-BD59-A6C34878D82A}">
                    <a16:rowId xmlns:a16="http://schemas.microsoft.com/office/drawing/2014/main" val="2910210382"/>
                  </a:ext>
                </a:extLst>
              </a:tr>
              <a:tr h="333922">
                <a:tc>
                  <a:txBody>
                    <a:bodyPr/>
                    <a:lstStyle/>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CART Tuned </a:t>
                      </a:r>
                      <a:endParaRPr lang="en-IN" sz="16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endParaRP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(Unscaled Dataset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94</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78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81</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3093791135"/>
                  </a:ext>
                </a:extLst>
              </a:tr>
              <a:tr h="333922">
                <a:tc>
                  <a:txBody>
                    <a:bodyPr/>
                    <a:lstStyle/>
                    <a:p>
                      <a:pPr algn="just" rtl="0" fontAlgn="ctr"/>
                      <a:r>
                        <a:rPr lang="en-IN" sz="2000" b="0" i="0" u="none" strike="noStrike" cap="none" spc="0" dirty="0" err="1">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KNN_model</a:t>
                      </a: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(scaled data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84</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2404667190"/>
                  </a:ext>
                </a:extLst>
              </a:tr>
              <a:tr h="581049">
                <a:tc>
                  <a:txBody>
                    <a:bodyPr/>
                    <a:lstStyle/>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SVM with SMOTE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(scaled dataset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76</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79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1031655394"/>
                  </a:ext>
                </a:extLst>
              </a:tr>
              <a:tr h="705423">
                <a:tc>
                  <a:txBody>
                    <a:bodyPr/>
                    <a:lstStyle/>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Random </a:t>
                      </a:r>
                      <a:r>
                        <a:rPr lang="en-IN" sz="2000" b="0" i="0" u="none" strike="noStrike" cap="none" spc="0" dirty="0" err="1">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Forest_model</a:t>
                      </a: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 5 - Hyper Tuned with SMOTE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(unscaled data and with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96</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84</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3324703537"/>
                  </a:ext>
                </a:extLst>
              </a:tr>
              <a:tr h="612158">
                <a:tc>
                  <a:txBody>
                    <a:bodyPr/>
                    <a:lstStyle/>
                    <a:p>
                      <a:pPr algn="just" rtl="0" fontAlgn="ctr"/>
                      <a:r>
                        <a:rPr lang="en-IN" sz="2000" b="0" i="0" u="none" strike="noStrike" cap="none" spc="0" dirty="0" err="1">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XGBoost</a:t>
                      </a: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 Tuned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(unscaled data and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3910814938"/>
                  </a:ext>
                </a:extLst>
              </a:tr>
              <a:tr h="333922">
                <a:tc>
                  <a:txBody>
                    <a:bodyPr/>
                    <a:lstStyle/>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SVM Tuned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(scaled dataset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91</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1977277845"/>
                  </a:ext>
                </a:extLst>
              </a:tr>
              <a:tr h="612158">
                <a:tc>
                  <a:txBody>
                    <a:bodyPr/>
                    <a:lstStyle/>
                    <a:p>
                      <a:pPr algn="just" rtl="0" fontAlgn="ctr"/>
                      <a:r>
                        <a:rPr lang="en-IN" sz="2000" b="0" i="0" u="none" strike="noStrike" cap="none" spc="0" dirty="0" err="1">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KNN_model</a:t>
                      </a: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 with SMOTE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(scaled data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94</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93</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95</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76</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84</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1760962416"/>
                  </a:ext>
                </a:extLst>
              </a:tr>
            </a:tbl>
          </a:graphicData>
        </a:graphic>
      </p:graphicFrame>
    </p:spTree>
    <p:extLst>
      <p:ext uri="{BB962C8B-B14F-4D97-AF65-F5344CB8AC3E}">
        <p14:creationId xmlns:p14="http://schemas.microsoft.com/office/powerpoint/2010/main" val="119018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CDF2094-207E-E6C1-36F4-7663347BBAA1}"/>
              </a:ext>
            </a:extLst>
          </p:cNvPr>
          <p:cNvSpPr>
            <a:spLocks noGrp="1"/>
          </p:cNvSpPr>
          <p:nvPr>
            <p:ph type="title"/>
          </p:nvPr>
        </p:nvSpPr>
        <p:spPr>
          <a:xfrm>
            <a:off x="895851" y="332590"/>
            <a:ext cx="10327448" cy="663277"/>
          </a:xfrm>
        </p:spPr>
        <p:txBody>
          <a:bodyPr wrap="square" anchor="ctr">
            <a:normAutofit/>
          </a:bodyPr>
          <a:lstStyle/>
          <a:p>
            <a:pPr algn="ctr"/>
            <a:r>
              <a:rPr lang="en-IN" sz="4000" cap="none" dirty="0">
                <a:solidFill>
                  <a:schemeClr val="bg2">
                    <a:lumMod val="20000"/>
                    <a:lumOff val="80000"/>
                  </a:schemeClr>
                </a:solidFill>
                <a:latin typeface="Verdana" panose="020B0604030504040204" pitchFamily="34" charset="0"/>
              </a:rPr>
              <a:t>Best Model Performance</a:t>
            </a:r>
          </a:p>
        </p:txBody>
      </p:sp>
      <p:sp useBgFill="1">
        <p:nvSpPr>
          <p:cNvPr id="54" name="Rectangle 53">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2" descr="Table&#10;&#10;Description automatically generated">
            <a:extLst>
              <a:ext uri="{FF2B5EF4-FFF2-40B4-BE49-F238E27FC236}">
                <a16:creationId xmlns:a16="http://schemas.microsoft.com/office/drawing/2014/main" id="{5D37F6DB-6644-D6D8-6F87-3050EADE7BE5}"/>
              </a:ext>
            </a:extLst>
          </p:cNvPr>
          <p:cNvPicPr>
            <a:picLocks noChangeAspect="1"/>
          </p:cNvPicPr>
          <p:nvPr/>
        </p:nvPicPr>
        <p:blipFill>
          <a:blip r:embed="rId2"/>
          <a:stretch>
            <a:fillRect/>
          </a:stretch>
        </p:blipFill>
        <p:spPr>
          <a:xfrm>
            <a:off x="765295" y="3189483"/>
            <a:ext cx="5403555" cy="3103013"/>
          </a:xfrm>
          <a:prstGeom prst="rect">
            <a:avLst/>
          </a:prstGeom>
          <a:ln>
            <a:noFill/>
          </a:ln>
        </p:spPr>
      </p:pic>
      <p:pic>
        <p:nvPicPr>
          <p:cNvPr id="6" name="Picture 5" descr="Chart, line chart&#10;&#10;Description automatically generated">
            <a:extLst>
              <a:ext uri="{FF2B5EF4-FFF2-40B4-BE49-F238E27FC236}">
                <a16:creationId xmlns:a16="http://schemas.microsoft.com/office/drawing/2014/main" id="{E493A1A6-3288-5803-2855-A7FDEE9B6FAC}"/>
              </a:ext>
            </a:extLst>
          </p:cNvPr>
          <p:cNvPicPr>
            <a:picLocks noChangeAspect="1"/>
          </p:cNvPicPr>
          <p:nvPr/>
        </p:nvPicPr>
        <p:blipFill>
          <a:blip r:embed="rId3"/>
          <a:stretch>
            <a:fillRect/>
          </a:stretch>
        </p:blipFill>
        <p:spPr>
          <a:xfrm>
            <a:off x="6626087" y="3189483"/>
            <a:ext cx="4800618" cy="3103012"/>
          </a:xfrm>
          <a:prstGeom prst="rect">
            <a:avLst/>
          </a:prstGeom>
          <a:ln>
            <a:noFill/>
          </a:ln>
        </p:spPr>
      </p:pic>
      <p:sp>
        <p:nvSpPr>
          <p:cNvPr id="9" name="Rectangle 5">
            <a:extLst>
              <a:ext uri="{FF2B5EF4-FFF2-40B4-BE49-F238E27FC236}">
                <a16:creationId xmlns:a16="http://schemas.microsoft.com/office/drawing/2014/main" id="{B9E5D36E-BD07-57AB-53E4-D0B612291F73}"/>
              </a:ext>
            </a:extLst>
          </p:cNvPr>
          <p:cNvSpPr>
            <a:spLocks noChangeArrowheads="1"/>
          </p:cNvSpPr>
          <p:nvPr/>
        </p:nvSpPr>
        <p:spPr bwMode="auto">
          <a:xfrm>
            <a:off x="0" y="13065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6" name="Content Placeholder 15">
            <a:extLst>
              <a:ext uri="{FF2B5EF4-FFF2-40B4-BE49-F238E27FC236}">
                <a16:creationId xmlns:a16="http://schemas.microsoft.com/office/drawing/2014/main" id="{6BBDD727-3A28-A04A-B9B4-C0DC454F0EDA}"/>
              </a:ext>
            </a:extLst>
          </p:cNvPr>
          <p:cNvGraphicFramePr>
            <a:graphicFrameLocks noGrp="1"/>
          </p:cNvGraphicFramePr>
          <p:nvPr>
            <p:ph idx="1"/>
            <p:extLst>
              <p:ext uri="{D42A27DB-BD31-4B8C-83A1-F6EECF244321}">
                <p14:modId xmlns:p14="http://schemas.microsoft.com/office/powerpoint/2010/main" val="4152736552"/>
              </p:ext>
            </p:extLst>
          </p:nvPr>
        </p:nvGraphicFramePr>
        <p:xfrm>
          <a:off x="692445" y="1431775"/>
          <a:ext cx="10734260" cy="1284667"/>
        </p:xfrm>
        <a:graphic>
          <a:graphicData uri="http://schemas.openxmlformats.org/drawingml/2006/table">
            <a:tbl>
              <a:tblPr firstRow="1" firstCol="1" bandRow="1"/>
              <a:tblGrid>
                <a:gridCol w="4872666">
                  <a:extLst>
                    <a:ext uri="{9D8B030D-6E8A-4147-A177-3AD203B41FA5}">
                      <a16:colId xmlns:a16="http://schemas.microsoft.com/office/drawing/2014/main" val="221824765"/>
                    </a:ext>
                  </a:extLst>
                </a:gridCol>
                <a:gridCol w="654980">
                  <a:extLst>
                    <a:ext uri="{9D8B030D-6E8A-4147-A177-3AD203B41FA5}">
                      <a16:colId xmlns:a16="http://schemas.microsoft.com/office/drawing/2014/main" val="3192079805"/>
                    </a:ext>
                  </a:extLst>
                </a:gridCol>
                <a:gridCol w="567678">
                  <a:extLst>
                    <a:ext uri="{9D8B030D-6E8A-4147-A177-3AD203B41FA5}">
                      <a16:colId xmlns:a16="http://schemas.microsoft.com/office/drawing/2014/main" val="2758374186"/>
                    </a:ext>
                  </a:extLst>
                </a:gridCol>
                <a:gridCol w="623519">
                  <a:extLst>
                    <a:ext uri="{9D8B030D-6E8A-4147-A177-3AD203B41FA5}">
                      <a16:colId xmlns:a16="http://schemas.microsoft.com/office/drawing/2014/main" val="1123193680"/>
                    </a:ext>
                  </a:extLst>
                </a:gridCol>
                <a:gridCol w="536215">
                  <a:extLst>
                    <a:ext uri="{9D8B030D-6E8A-4147-A177-3AD203B41FA5}">
                      <a16:colId xmlns:a16="http://schemas.microsoft.com/office/drawing/2014/main" val="2144977565"/>
                    </a:ext>
                  </a:extLst>
                </a:gridCol>
                <a:gridCol w="623519">
                  <a:extLst>
                    <a:ext uri="{9D8B030D-6E8A-4147-A177-3AD203B41FA5}">
                      <a16:colId xmlns:a16="http://schemas.microsoft.com/office/drawing/2014/main" val="2905435245"/>
                    </a:ext>
                  </a:extLst>
                </a:gridCol>
                <a:gridCol w="536215">
                  <a:extLst>
                    <a:ext uri="{9D8B030D-6E8A-4147-A177-3AD203B41FA5}">
                      <a16:colId xmlns:a16="http://schemas.microsoft.com/office/drawing/2014/main" val="898799282"/>
                    </a:ext>
                  </a:extLst>
                </a:gridCol>
                <a:gridCol w="623519">
                  <a:extLst>
                    <a:ext uri="{9D8B030D-6E8A-4147-A177-3AD203B41FA5}">
                      <a16:colId xmlns:a16="http://schemas.microsoft.com/office/drawing/2014/main" val="1040584703"/>
                    </a:ext>
                  </a:extLst>
                </a:gridCol>
                <a:gridCol w="536215">
                  <a:extLst>
                    <a:ext uri="{9D8B030D-6E8A-4147-A177-3AD203B41FA5}">
                      <a16:colId xmlns:a16="http://schemas.microsoft.com/office/drawing/2014/main" val="2333073639"/>
                    </a:ext>
                  </a:extLst>
                </a:gridCol>
                <a:gridCol w="623519">
                  <a:extLst>
                    <a:ext uri="{9D8B030D-6E8A-4147-A177-3AD203B41FA5}">
                      <a16:colId xmlns:a16="http://schemas.microsoft.com/office/drawing/2014/main" val="2384520167"/>
                    </a:ext>
                  </a:extLst>
                </a:gridCol>
                <a:gridCol w="536215">
                  <a:extLst>
                    <a:ext uri="{9D8B030D-6E8A-4147-A177-3AD203B41FA5}">
                      <a16:colId xmlns:a16="http://schemas.microsoft.com/office/drawing/2014/main" val="3711251618"/>
                    </a:ext>
                  </a:extLst>
                </a:gridCol>
              </a:tblGrid>
              <a:tr h="333922">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Model Name</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Accuracy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Recall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Precision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F1 %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tc gridSpan="2">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AUC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hMerge="1">
                  <a:txBody>
                    <a:bodyPr/>
                    <a:lstStyle/>
                    <a:p>
                      <a:endParaRPr lang="en-IN"/>
                    </a:p>
                  </a:txBody>
                  <a:tcPr/>
                </a:tc>
                <a:extLst>
                  <a:ext uri="{0D108BD9-81ED-4DB2-BD59-A6C34878D82A}">
                    <a16:rowId xmlns:a16="http://schemas.microsoft.com/office/drawing/2014/main" val="991453184"/>
                  </a:ext>
                </a:extLst>
              </a:tr>
              <a:tr h="333922">
                <a:tc>
                  <a:txBody>
                    <a:bodyPr/>
                    <a:lstStyle/>
                    <a:p>
                      <a:pPr algn="l" rtl="0" fontAlgn="ctr"/>
                      <a:r>
                        <a:rPr lang="en-IN" sz="1400" b="0" i="0" u="none" strike="noStrike" dirty="0">
                          <a:solidFill>
                            <a:srgbClr val="FFFFFF"/>
                          </a:solidFill>
                          <a:effectLst/>
                          <a:latin typeface="Verdana" panose="020B0604030504040204" pitchFamily="34" charset="0"/>
                          <a:ea typeface="Verdana" panose="020B0604030504040204" pitchFamily="34" charset="0"/>
                        </a:rPr>
                        <a:t> </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Train</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tc>
                  <a:txBody>
                    <a:bodyPr/>
                    <a:lstStyle/>
                    <a:p>
                      <a:pPr algn="ctr" rtl="0" fontAlgn="ctr"/>
                      <a:r>
                        <a:rPr lang="en-IN" sz="1400" b="0" i="0" u="none" strike="noStrike" dirty="0">
                          <a:solidFill>
                            <a:srgbClr val="FFFFFF"/>
                          </a:solidFill>
                          <a:effectLst/>
                          <a:latin typeface="Verdana" panose="020B0604030504040204" pitchFamily="34" charset="0"/>
                          <a:ea typeface="Verdana" panose="020B0604030504040204" pitchFamily="34" charset="0"/>
                        </a:rPr>
                        <a:t>Test</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4817"/>
                    </a:solidFill>
                  </a:tcPr>
                </a:tc>
                <a:extLst>
                  <a:ext uri="{0D108BD9-81ED-4DB2-BD59-A6C34878D82A}">
                    <a16:rowId xmlns:a16="http://schemas.microsoft.com/office/drawing/2014/main" val="4078570770"/>
                  </a:ext>
                </a:extLst>
              </a:tr>
              <a:tr h="612158">
                <a:tc>
                  <a:txBody>
                    <a:bodyPr/>
                    <a:lstStyle/>
                    <a:p>
                      <a:pPr algn="just" rtl="0" fontAlgn="ctr"/>
                      <a:r>
                        <a:rPr lang="en-IN" sz="2000" b="0" i="0" u="none" strike="noStrike" cap="none" spc="0" dirty="0" err="1">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XGBoost</a:t>
                      </a: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 Tuned </a:t>
                      </a:r>
                    </a:p>
                    <a:p>
                      <a:pPr algn="just" rtl="0" fontAlgn="ctr"/>
                      <a:r>
                        <a:rPr lang="en-IN" sz="2000" b="0" i="0" u="none" strike="noStrike"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(unscaled data and without outliers)</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97</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88</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92</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100</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tc>
                  <a:txBody>
                    <a:bodyPr/>
                    <a:lstStyle/>
                    <a:p>
                      <a:pPr algn="ctr" rtl="0" fontAlgn="ctr"/>
                      <a:r>
                        <a:rPr lang="en-IN" sz="2000" b="0" i="0" u="none" strike="noStrike" kern="1200" cap="none" spc="0"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mn-cs"/>
                        </a:rPr>
                        <a:t>99</a:t>
                      </a:r>
                    </a:p>
                  </a:txBody>
                  <a:tcPr marL="7223" marR="7223" marT="72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9CD"/>
                    </a:solidFill>
                  </a:tcPr>
                </a:tc>
                <a:extLst>
                  <a:ext uri="{0D108BD9-81ED-4DB2-BD59-A6C34878D82A}">
                    <a16:rowId xmlns:a16="http://schemas.microsoft.com/office/drawing/2014/main" val="926744431"/>
                  </a:ext>
                </a:extLst>
              </a:tr>
            </a:tbl>
          </a:graphicData>
        </a:graphic>
      </p:graphicFrame>
    </p:spTree>
    <p:extLst>
      <p:ext uri="{BB962C8B-B14F-4D97-AF65-F5344CB8AC3E}">
        <p14:creationId xmlns:p14="http://schemas.microsoft.com/office/powerpoint/2010/main" val="561742332"/>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Leaf</Template>
  <TotalTime>7454</TotalTime>
  <Words>1527</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 Light</vt:lpstr>
      <vt:lpstr>Calibri</vt:lpstr>
      <vt:lpstr>Rockwell Nova Light</vt:lpstr>
      <vt:lpstr>Verdana</vt:lpstr>
      <vt:lpstr>Wingdings</vt:lpstr>
      <vt:lpstr>LeafVTI</vt:lpstr>
      <vt:lpstr>Capstone Presentation</vt:lpstr>
      <vt:lpstr>Agenda</vt:lpstr>
      <vt:lpstr>Business Problem Understanding</vt:lpstr>
      <vt:lpstr>PowerPoint Presentation</vt:lpstr>
      <vt:lpstr>Modeling Approach Used &amp; Why</vt:lpstr>
      <vt:lpstr>PowerPoint Presentation</vt:lpstr>
      <vt:lpstr>PowerPoint Presentation</vt:lpstr>
      <vt:lpstr>Models Built </vt:lpstr>
      <vt:lpstr>Best Model Performance</vt:lpstr>
      <vt:lpstr>Best Model Important Features</vt:lpstr>
      <vt:lpstr>Insights &amp;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Padekar</dc:creator>
  <cp:lastModifiedBy>Tejas Padekar</cp:lastModifiedBy>
  <cp:revision>299</cp:revision>
  <dcterms:created xsi:type="dcterms:W3CDTF">2023-01-24T07:05:14Z</dcterms:created>
  <dcterms:modified xsi:type="dcterms:W3CDTF">2023-02-01T11:07:04Z</dcterms:modified>
</cp:coreProperties>
</file>