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handoutMasterIdLst>
    <p:handoutMasterId r:id="rId33"/>
  </p:handoutMasterIdLst>
  <p:sldIdLst>
    <p:sldId id="261" r:id="rId2"/>
    <p:sldId id="257" r:id="rId3"/>
    <p:sldId id="262" r:id="rId4"/>
    <p:sldId id="263" r:id="rId5"/>
    <p:sldId id="274" r:id="rId6"/>
    <p:sldId id="273" r:id="rId7"/>
    <p:sldId id="314" r:id="rId8"/>
    <p:sldId id="289" r:id="rId9"/>
    <p:sldId id="284" r:id="rId10"/>
    <p:sldId id="285" r:id="rId11"/>
    <p:sldId id="282" r:id="rId12"/>
    <p:sldId id="315" r:id="rId13"/>
    <p:sldId id="316" r:id="rId14"/>
    <p:sldId id="317" r:id="rId15"/>
    <p:sldId id="298" r:id="rId16"/>
    <p:sldId id="296" r:id="rId17"/>
    <p:sldId id="318" r:id="rId18"/>
    <p:sldId id="297" r:id="rId19"/>
    <p:sldId id="308" r:id="rId20"/>
    <p:sldId id="309" r:id="rId21"/>
    <p:sldId id="300" r:id="rId22"/>
    <p:sldId id="299" r:id="rId23"/>
    <p:sldId id="310" r:id="rId24"/>
    <p:sldId id="311" r:id="rId25"/>
    <p:sldId id="312" r:id="rId26"/>
    <p:sldId id="319" r:id="rId27"/>
    <p:sldId id="320" r:id="rId28"/>
    <p:sldId id="321" r:id="rId29"/>
    <p:sldId id="322" r:id="rId30"/>
    <p:sldId id="30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4" autoAdjust="0"/>
    <p:restoredTop sz="94706" autoAdjust="0"/>
  </p:normalViewPr>
  <p:slideViewPr>
    <p:cSldViewPr snapToGrid="0">
      <p:cViewPr varScale="1">
        <p:scale>
          <a:sx n="72" d="100"/>
          <a:sy n="72" d="100"/>
        </p:scale>
        <p:origin x="660" y="66"/>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11/20/2022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11/20/2022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1980303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11/20/2022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11/20/2022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11/20/2022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11/20/2022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11/20/2022</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11/20/2022</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11/20/2022</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11/20/2022</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11/20/2022</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45" y="358842"/>
            <a:ext cx="9604310" cy="3383280"/>
          </a:xfrm>
        </p:spPr>
        <p:txBody>
          <a:bodyPr/>
          <a:lstStyle/>
          <a:p>
            <a:r>
              <a:rPr lang="en-US" dirty="0"/>
              <a:t>MRA Project  </a:t>
            </a:r>
            <a:br>
              <a:rPr lang="en-US" dirty="0"/>
            </a:br>
            <a:r>
              <a:rPr lang="en-US" sz="6000" dirty="0"/>
              <a:t>Milestone 2</a:t>
            </a:r>
            <a:endParaRPr lang="en-US" dirty="0"/>
          </a:p>
        </p:txBody>
      </p:sp>
      <p:sp>
        <p:nvSpPr>
          <p:cNvPr id="3" name="Subtitle 2"/>
          <p:cNvSpPr>
            <a:spLocks noGrp="1"/>
          </p:cNvSpPr>
          <p:nvPr>
            <p:ph type="subTitle" idx="1"/>
          </p:nvPr>
        </p:nvSpPr>
        <p:spPr>
          <a:xfrm>
            <a:off x="1293845" y="3921815"/>
            <a:ext cx="9604310" cy="703193"/>
          </a:xfrm>
        </p:spPr>
        <p:txBody>
          <a:bodyPr>
            <a:normAutofit fontScale="85000" lnSpcReduction="20000"/>
          </a:bodyPr>
          <a:lstStyle/>
          <a:p>
            <a:r>
              <a:rPr lang="en-US" dirty="0"/>
              <a:t>Presented By: Tejas Padekar</a:t>
            </a:r>
          </a:p>
          <a:p>
            <a:r>
              <a:rPr lang="en-US" dirty="0"/>
              <a:t>Batch: PGP DSBA – G1</a:t>
            </a:r>
          </a:p>
          <a:p>
            <a:r>
              <a:rPr lang="en-US" dirty="0"/>
              <a:t>Email: tnpadekar@gmail.com</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0AECE98-F17C-990B-C76D-5DB44D9F569A}"/>
              </a:ext>
            </a:extLst>
          </p:cNvPr>
          <p:cNvSpPr>
            <a:spLocks noGrp="1"/>
          </p:cNvSpPr>
          <p:nvPr>
            <p:ph type="title"/>
          </p:nvPr>
        </p:nvSpPr>
        <p:spPr>
          <a:xfrm>
            <a:off x="1295400" y="199053"/>
            <a:ext cx="9601200" cy="1142385"/>
          </a:xfrm>
        </p:spPr>
        <p:txBody>
          <a:bodyPr anchor="b">
            <a:normAutofit/>
          </a:bodyPr>
          <a:lstStyle/>
          <a:p>
            <a:r>
              <a:rPr lang="en-US" dirty="0"/>
              <a:t>QUARTERLY ORDERS AND TREND</a:t>
            </a:r>
          </a:p>
        </p:txBody>
      </p:sp>
      <p:sp>
        <p:nvSpPr>
          <p:cNvPr id="14" name="Content Placeholder 2">
            <a:extLst>
              <a:ext uri="{FF2B5EF4-FFF2-40B4-BE49-F238E27FC236}">
                <a16:creationId xmlns:a16="http://schemas.microsoft.com/office/drawing/2014/main" id="{6E56BFAE-F28D-5509-F1FB-4E42A9EA3B7E}"/>
              </a:ext>
            </a:extLst>
          </p:cNvPr>
          <p:cNvSpPr>
            <a:spLocks noGrp="1"/>
          </p:cNvSpPr>
          <p:nvPr>
            <p:ph sz="half" idx="1"/>
          </p:nvPr>
        </p:nvSpPr>
        <p:spPr>
          <a:xfrm>
            <a:off x="1295400" y="1536447"/>
            <a:ext cx="4572000" cy="4254754"/>
          </a:xfrm>
        </p:spPr>
        <p:txBody>
          <a:bodyPr>
            <a:normAutofit/>
          </a:bodyPr>
          <a:lstStyle/>
          <a:p>
            <a:r>
              <a:rPr lang="en-US" sz="1900" dirty="0"/>
              <a:t>In 2018, Q1 to Q3 order count has slightly increased with Q3 receiving the highest order for 180. </a:t>
            </a:r>
          </a:p>
          <a:p>
            <a:r>
              <a:rPr lang="en-US" sz="1900" dirty="0"/>
              <a:t>In contrast to 2018, Q1 to Q3 order count has decreased significantly with Q3 receiving the lowest orders for 157. </a:t>
            </a:r>
          </a:p>
          <a:p>
            <a:r>
              <a:rPr lang="en-US" sz="1900" dirty="0"/>
              <a:t>Data shows inconsistency of customer visits to the store.</a:t>
            </a:r>
          </a:p>
          <a:p>
            <a:r>
              <a:rPr lang="en-US" sz="1900" dirty="0"/>
              <a:t>No data available for Q4 for both 2018 and 2019.</a:t>
            </a:r>
          </a:p>
        </p:txBody>
      </p:sp>
      <p:pic>
        <p:nvPicPr>
          <p:cNvPr id="4" name="Picture 3">
            <a:extLst>
              <a:ext uri="{FF2B5EF4-FFF2-40B4-BE49-F238E27FC236}">
                <a16:creationId xmlns:a16="http://schemas.microsoft.com/office/drawing/2014/main" id="{84A42F88-0234-10DE-592C-2A22D70F0B8C}"/>
              </a:ext>
            </a:extLst>
          </p:cNvPr>
          <p:cNvPicPr>
            <a:picLocks noChangeAspect="1"/>
          </p:cNvPicPr>
          <p:nvPr/>
        </p:nvPicPr>
        <p:blipFill>
          <a:blip r:embed="rId2"/>
          <a:stretch>
            <a:fillRect/>
          </a:stretch>
        </p:blipFill>
        <p:spPr>
          <a:xfrm>
            <a:off x="6324602" y="1536447"/>
            <a:ext cx="4740963" cy="4254753"/>
          </a:xfrm>
          <a:prstGeom prst="rect">
            <a:avLst/>
          </a:prstGeom>
          <a:noFill/>
        </p:spPr>
      </p:pic>
    </p:spTree>
    <p:extLst>
      <p:ext uri="{BB962C8B-B14F-4D97-AF65-F5344CB8AC3E}">
        <p14:creationId xmlns:p14="http://schemas.microsoft.com/office/powerpoint/2010/main" val="418228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0AECE98-F17C-990B-C76D-5DB44D9F569A}"/>
              </a:ext>
            </a:extLst>
          </p:cNvPr>
          <p:cNvSpPr>
            <a:spLocks noGrp="1"/>
          </p:cNvSpPr>
          <p:nvPr>
            <p:ph type="title"/>
          </p:nvPr>
        </p:nvSpPr>
        <p:spPr>
          <a:xfrm>
            <a:off x="1295400" y="238539"/>
            <a:ext cx="9601200" cy="824333"/>
          </a:xfrm>
        </p:spPr>
        <p:txBody>
          <a:bodyPr anchor="b">
            <a:normAutofit/>
          </a:bodyPr>
          <a:lstStyle/>
          <a:p>
            <a:r>
              <a:rPr lang="en-US" dirty="0"/>
              <a:t>MONTHLY ORDERS</a:t>
            </a:r>
          </a:p>
        </p:txBody>
      </p:sp>
      <p:pic>
        <p:nvPicPr>
          <p:cNvPr id="3" name="Picture 2">
            <a:extLst>
              <a:ext uri="{FF2B5EF4-FFF2-40B4-BE49-F238E27FC236}">
                <a16:creationId xmlns:a16="http://schemas.microsoft.com/office/drawing/2014/main" id="{DDF10DFB-A574-C3DB-155A-F8CB22D01473}"/>
              </a:ext>
            </a:extLst>
          </p:cNvPr>
          <p:cNvPicPr>
            <a:picLocks noChangeAspect="1"/>
          </p:cNvPicPr>
          <p:nvPr/>
        </p:nvPicPr>
        <p:blipFill>
          <a:blip r:embed="rId2"/>
          <a:stretch>
            <a:fillRect/>
          </a:stretch>
        </p:blipFill>
        <p:spPr>
          <a:xfrm>
            <a:off x="1295400" y="1169092"/>
            <a:ext cx="9054548" cy="4837870"/>
          </a:xfrm>
          <a:prstGeom prst="rect">
            <a:avLst/>
          </a:prstGeom>
          <a:noFill/>
        </p:spPr>
      </p:pic>
      <p:sp>
        <p:nvSpPr>
          <p:cNvPr id="6" name="Content Placeholder 2">
            <a:extLst>
              <a:ext uri="{FF2B5EF4-FFF2-40B4-BE49-F238E27FC236}">
                <a16:creationId xmlns:a16="http://schemas.microsoft.com/office/drawing/2014/main" id="{B9391217-EC8F-54E1-F8AE-AEC44CA24942}"/>
              </a:ext>
            </a:extLst>
          </p:cNvPr>
          <p:cNvSpPr>
            <a:spLocks noGrp="1"/>
          </p:cNvSpPr>
          <p:nvPr>
            <p:ph sz="half" idx="1"/>
          </p:nvPr>
        </p:nvSpPr>
        <p:spPr>
          <a:xfrm>
            <a:off x="5141843" y="1169092"/>
            <a:ext cx="4147932" cy="1839151"/>
          </a:xfrm>
        </p:spPr>
        <p:txBody>
          <a:bodyPr>
            <a:normAutofit fontScale="85000" lnSpcReduction="20000"/>
          </a:bodyPr>
          <a:lstStyle/>
          <a:p>
            <a:r>
              <a:rPr lang="en-IN" sz="1900" dirty="0"/>
              <a:t>January has received highest orders due to the inclusion of 2020 data as well.</a:t>
            </a:r>
          </a:p>
          <a:p>
            <a:r>
              <a:rPr lang="en-IN" sz="1900" dirty="0"/>
              <a:t>May 2018 received the highest order of 67 and following year it received 66 orders.</a:t>
            </a:r>
          </a:p>
          <a:p>
            <a:r>
              <a:rPr lang="en-IN" sz="1900" dirty="0"/>
              <a:t>June followed by August and April received the lowest orders.  </a:t>
            </a:r>
          </a:p>
          <a:p>
            <a:endParaRPr lang="en-US" sz="1900" dirty="0"/>
          </a:p>
        </p:txBody>
      </p:sp>
    </p:spTree>
    <p:extLst>
      <p:ext uri="{BB962C8B-B14F-4D97-AF65-F5344CB8AC3E}">
        <p14:creationId xmlns:p14="http://schemas.microsoft.com/office/powerpoint/2010/main" val="423194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0AECE98-F17C-990B-C76D-5DB44D9F569A}"/>
              </a:ext>
            </a:extLst>
          </p:cNvPr>
          <p:cNvSpPr>
            <a:spLocks noGrp="1"/>
          </p:cNvSpPr>
          <p:nvPr>
            <p:ph type="title"/>
          </p:nvPr>
        </p:nvSpPr>
        <p:spPr>
          <a:xfrm>
            <a:off x="1295400" y="238539"/>
            <a:ext cx="9601200" cy="824333"/>
          </a:xfrm>
        </p:spPr>
        <p:txBody>
          <a:bodyPr anchor="b">
            <a:normAutofit/>
          </a:bodyPr>
          <a:lstStyle/>
          <a:p>
            <a:r>
              <a:rPr lang="en-US" dirty="0"/>
              <a:t>MONTHLY ORDERS EXCLUDING 2020</a:t>
            </a:r>
          </a:p>
        </p:txBody>
      </p:sp>
      <p:pic>
        <p:nvPicPr>
          <p:cNvPr id="4" name="Picture 3">
            <a:extLst>
              <a:ext uri="{FF2B5EF4-FFF2-40B4-BE49-F238E27FC236}">
                <a16:creationId xmlns:a16="http://schemas.microsoft.com/office/drawing/2014/main" id="{73C77B63-F6AC-9132-9B9E-9B94AC480533}"/>
              </a:ext>
            </a:extLst>
          </p:cNvPr>
          <p:cNvPicPr>
            <a:picLocks noChangeAspect="1"/>
          </p:cNvPicPr>
          <p:nvPr/>
        </p:nvPicPr>
        <p:blipFill>
          <a:blip r:embed="rId2"/>
          <a:stretch>
            <a:fillRect/>
          </a:stretch>
        </p:blipFill>
        <p:spPr>
          <a:xfrm>
            <a:off x="1577225" y="1318176"/>
            <a:ext cx="9037550" cy="4857750"/>
          </a:xfrm>
          <a:prstGeom prst="rect">
            <a:avLst/>
          </a:prstGeom>
        </p:spPr>
      </p:pic>
      <p:sp>
        <p:nvSpPr>
          <p:cNvPr id="8" name="Content Placeholder 2">
            <a:extLst>
              <a:ext uri="{FF2B5EF4-FFF2-40B4-BE49-F238E27FC236}">
                <a16:creationId xmlns:a16="http://schemas.microsoft.com/office/drawing/2014/main" id="{34CB51D4-8C3F-E75E-18AF-A7BC3AE725FD}"/>
              </a:ext>
            </a:extLst>
          </p:cNvPr>
          <p:cNvSpPr txBox="1">
            <a:spLocks/>
          </p:cNvSpPr>
          <p:nvPr/>
        </p:nvSpPr>
        <p:spPr>
          <a:xfrm>
            <a:off x="7580243" y="2827475"/>
            <a:ext cx="3034531" cy="3043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800" kern="1200">
                <a:solidFill>
                  <a:schemeClr val="tx1"/>
                </a:solidFill>
                <a:latin typeface="+mn-lt"/>
                <a:ea typeface="+mn-ea"/>
                <a:cs typeface="+mn-cs"/>
              </a:defRPr>
            </a:lvl9pPr>
          </a:lstStyle>
          <a:p>
            <a:r>
              <a:rPr lang="en-IN" sz="1900" dirty="0"/>
              <a:t>May month brings good orders followed by March and February.</a:t>
            </a:r>
          </a:p>
          <a:p>
            <a:r>
              <a:rPr lang="en-IN" sz="1900" dirty="0"/>
              <a:t>August 2019 had received the lowest order of 48.</a:t>
            </a:r>
          </a:p>
          <a:p>
            <a:r>
              <a:rPr lang="en-IN" sz="1900" dirty="0"/>
              <a:t>There is significant drop in orders between May - June and March – April.</a:t>
            </a:r>
          </a:p>
          <a:p>
            <a:endParaRPr lang="en-US" sz="1900" dirty="0"/>
          </a:p>
        </p:txBody>
      </p:sp>
    </p:spTree>
    <p:extLst>
      <p:ext uri="{BB962C8B-B14F-4D97-AF65-F5344CB8AC3E}">
        <p14:creationId xmlns:p14="http://schemas.microsoft.com/office/powerpoint/2010/main" val="11668304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0AECE98-F17C-990B-C76D-5DB44D9F569A}"/>
              </a:ext>
            </a:extLst>
          </p:cNvPr>
          <p:cNvSpPr>
            <a:spLocks noGrp="1"/>
          </p:cNvSpPr>
          <p:nvPr>
            <p:ph type="title"/>
          </p:nvPr>
        </p:nvSpPr>
        <p:spPr>
          <a:xfrm>
            <a:off x="1295400" y="292838"/>
            <a:ext cx="9601200" cy="562947"/>
          </a:xfrm>
        </p:spPr>
        <p:txBody>
          <a:bodyPr vert="horz" lIns="91440" tIns="45720" rIns="91440" bIns="45720" rtlCol="0" anchor="b">
            <a:normAutofit/>
          </a:bodyPr>
          <a:lstStyle/>
          <a:p>
            <a:r>
              <a:rPr lang="en-US" b="1" kern="1200" dirty="0">
                <a:latin typeface="+mj-lt"/>
                <a:ea typeface="+mj-ea"/>
                <a:cs typeface="+mj-cs"/>
              </a:rPr>
              <a:t>WEEK-WISE ORDERS TREND</a:t>
            </a:r>
          </a:p>
        </p:txBody>
      </p:sp>
      <p:pic>
        <p:nvPicPr>
          <p:cNvPr id="3" name="Picture 2">
            <a:extLst>
              <a:ext uri="{FF2B5EF4-FFF2-40B4-BE49-F238E27FC236}">
                <a16:creationId xmlns:a16="http://schemas.microsoft.com/office/drawing/2014/main" id="{4400822D-129E-A99F-B213-9743E330C420}"/>
              </a:ext>
            </a:extLst>
          </p:cNvPr>
          <p:cNvPicPr>
            <a:picLocks noChangeAspect="1"/>
          </p:cNvPicPr>
          <p:nvPr/>
        </p:nvPicPr>
        <p:blipFill>
          <a:blip r:embed="rId2"/>
          <a:stretch>
            <a:fillRect/>
          </a:stretch>
        </p:blipFill>
        <p:spPr>
          <a:xfrm>
            <a:off x="1295400" y="1123121"/>
            <a:ext cx="10254175" cy="4611757"/>
          </a:xfrm>
          <a:prstGeom prst="rect">
            <a:avLst/>
          </a:prstGeom>
          <a:noFill/>
        </p:spPr>
      </p:pic>
      <p:sp>
        <p:nvSpPr>
          <p:cNvPr id="5" name="Content Placeholder 2">
            <a:extLst>
              <a:ext uri="{FF2B5EF4-FFF2-40B4-BE49-F238E27FC236}">
                <a16:creationId xmlns:a16="http://schemas.microsoft.com/office/drawing/2014/main" id="{B829E40A-BDF6-A2AD-BCF2-0A8A507A7C61}"/>
              </a:ext>
            </a:extLst>
          </p:cNvPr>
          <p:cNvSpPr txBox="1">
            <a:spLocks/>
          </p:cNvSpPr>
          <p:nvPr/>
        </p:nvSpPr>
        <p:spPr>
          <a:xfrm>
            <a:off x="4161183" y="4114800"/>
            <a:ext cx="5300870" cy="1015219"/>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800" kern="1200">
                <a:solidFill>
                  <a:schemeClr val="tx1"/>
                </a:solidFill>
                <a:latin typeface="+mn-lt"/>
                <a:ea typeface="+mn-ea"/>
                <a:cs typeface="+mn-cs"/>
              </a:defRPr>
            </a:lvl9pPr>
          </a:lstStyle>
          <a:p>
            <a:r>
              <a:rPr lang="en-US" dirty="0"/>
              <a:t>In contrast to 2018 and 2019, week 5, 8 and 9 has seen a fall in orders for 2020 whereas, week 7 was the opposite. Week 20, 23 saw a rise in orders in 2018 whereas it saw a significant drop in 2019. Week 40 shows a big dip in the orders. </a:t>
            </a:r>
          </a:p>
          <a:p>
            <a:r>
              <a:rPr lang="en-US" dirty="0"/>
              <a:t>The above patterns indicate lack of consistency in order placing.</a:t>
            </a:r>
          </a:p>
          <a:p>
            <a:endParaRPr lang="en-US" dirty="0"/>
          </a:p>
        </p:txBody>
      </p:sp>
    </p:spTree>
    <p:extLst>
      <p:ext uri="{BB962C8B-B14F-4D97-AF65-F5344CB8AC3E}">
        <p14:creationId xmlns:p14="http://schemas.microsoft.com/office/powerpoint/2010/main" val="20317248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0AECE98-F17C-990B-C76D-5DB44D9F569A}"/>
              </a:ext>
            </a:extLst>
          </p:cNvPr>
          <p:cNvSpPr>
            <a:spLocks noGrp="1"/>
          </p:cNvSpPr>
          <p:nvPr>
            <p:ph type="title"/>
          </p:nvPr>
        </p:nvSpPr>
        <p:spPr>
          <a:xfrm>
            <a:off x="1295400" y="292838"/>
            <a:ext cx="9601200" cy="562947"/>
          </a:xfrm>
        </p:spPr>
        <p:txBody>
          <a:bodyPr vert="horz" lIns="91440" tIns="45720" rIns="91440" bIns="45720" rtlCol="0" anchor="b">
            <a:normAutofit/>
          </a:bodyPr>
          <a:lstStyle/>
          <a:p>
            <a:r>
              <a:rPr lang="en-US" b="1" kern="1200" dirty="0">
                <a:latin typeface="+mj-lt"/>
                <a:ea typeface="+mj-ea"/>
                <a:cs typeface="+mj-cs"/>
              </a:rPr>
              <a:t>DAY-WISE ORDERS TREND</a:t>
            </a:r>
          </a:p>
        </p:txBody>
      </p:sp>
      <p:pic>
        <p:nvPicPr>
          <p:cNvPr id="4" name="Picture 3">
            <a:extLst>
              <a:ext uri="{FF2B5EF4-FFF2-40B4-BE49-F238E27FC236}">
                <a16:creationId xmlns:a16="http://schemas.microsoft.com/office/drawing/2014/main" id="{33B01C08-EBB7-4C71-9761-4E503AC40895}"/>
              </a:ext>
            </a:extLst>
          </p:cNvPr>
          <p:cNvPicPr>
            <a:picLocks noChangeAspect="1"/>
          </p:cNvPicPr>
          <p:nvPr/>
        </p:nvPicPr>
        <p:blipFill>
          <a:blip r:embed="rId2"/>
          <a:stretch>
            <a:fillRect/>
          </a:stretch>
        </p:blipFill>
        <p:spPr>
          <a:xfrm>
            <a:off x="1785937" y="995362"/>
            <a:ext cx="8620125" cy="4867275"/>
          </a:xfrm>
          <a:prstGeom prst="rect">
            <a:avLst/>
          </a:prstGeom>
        </p:spPr>
      </p:pic>
    </p:spTree>
    <p:extLst>
      <p:ext uri="{BB962C8B-B14F-4D97-AF65-F5344CB8AC3E}">
        <p14:creationId xmlns:p14="http://schemas.microsoft.com/office/powerpoint/2010/main" val="40236058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DB298-B44E-DA15-E920-35714BE72E03}"/>
              </a:ext>
            </a:extLst>
          </p:cNvPr>
          <p:cNvSpPr>
            <a:spLocks noGrp="1"/>
          </p:cNvSpPr>
          <p:nvPr>
            <p:ph type="title"/>
          </p:nvPr>
        </p:nvSpPr>
        <p:spPr>
          <a:xfrm>
            <a:off x="1295400" y="93036"/>
            <a:ext cx="9601200" cy="1142385"/>
          </a:xfrm>
        </p:spPr>
        <p:txBody>
          <a:bodyPr/>
          <a:lstStyle/>
          <a:p>
            <a:r>
              <a:rPr lang="en-IN" dirty="0"/>
              <a:t>INFERENCES:</a:t>
            </a:r>
          </a:p>
        </p:txBody>
      </p:sp>
      <p:sp>
        <p:nvSpPr>
          <p:cNvPr id="3" name="Content Placeholder 2">
            <a:extLst>
              <a:ext uri="{FF2B5EF4-FFF2-40B4-BE49-F238E27FC236}">
                <a16:creationId xmlns:a16="http://schemas.microsoft.com/office/drawing/2014/main" id="{533845C2-A479-2585-B63C-BC36D15B1ED0}"/>
              </a:ext>
            </a:extLst>
          </p:cNvPr>
          <p:cNvSpPr>
            <a:spLocks noGrp="1"/>
          </p:cNvSpPr>
          <p:nvPr>
            <p:ph idx="1"/>
          </p:nvPr>
        </p:nvSpPr>
        <p:spPr>
          <a:xfrm>
            <a:off x="1295401" y="1524000"/>
            <a:ext cx="4919870" cy="4174435"/>
          </a:xfrm>
        </p:spPr>
        <p:txBody>
          <a:bodyPr>
            <a:normAutofit fontScale="92500" lnSpcReduction="20000"/>
          </a:bodyPr>
          <a:lstStyle/>
          <a:p>
            <a:r>
              <a:rPr lang="en-US" sz="2000" dirty="0"/>
              <a:t>There are 20641 rows and 3 columns.</a:t>
            </a:r>
          </a:p>
          <a:p>
            <a:r>
              <a:rPr lang="en-IN" dirty="0"/>
              <a:t>Data is available for 3 years 2018, 2019 and 2020.</a:t>
            </a:r>
          </a:p>
          <a:p>
            <a:r>
              <a:rPr lang="en-IN" dirty="0"/>
              <a:t>Data for each year 2018 and 2019 is provided until Q3 </a:t>
            </a:r>
            <a:r>
              <a:rPr lang="en-IN" dirty="0" err="1"/>
              <a:t>ie</a:t>
            </a:r>
            <a:r>
              <a:rPr lang="en-IN" dirty="0"/>
              <a:t>; September only and for 2020 it is provided for January and February only.</a:t>
            </a:r>
          </a:p>
          <a:p>
            <a:r>
              <a:rPr lang="en-IN" dirty="0"/>
              <a:t>A total of 1139 orders were received during this timeline. </a:t>
            </a:r>
          </a:p>
          <a:p>
            <a:r>
              <a:rPr lang="en-IN" dirty="0"/>
              <a:t>There are 37 unique Products with the store.</a:t>
            </a:r>
          </a:p>
          <a:p>
            <a:r>
              <a:rPr lang="en-US" sz="2100" dirty="0"/>
              <a:t>Poultry accounts for highest purchased product quantity followed by Soda in 2nd and Cereal in the 3rd position.</a:t>
            </a:r>
          </a:p>
          <a:p>
            <a:endParaRPr lang="en-IN" sz="2100" dirty="0"/>
          </a:p>
          <a:p>
            <a:endParaRPr lang="en-IN" dirty="0"/>
          </a:p>
          <a:p>
            <a:endParaRPr lang="en-IN" dirty="0"/>
          </a:p>
        </p:txBody>
      </p:sp>
      <p:sp>
        <p:nvSpPr>
          <p:cNvPr id="4" name="Content Placeholder 2">
            <a:extLst>
              <a:ext uri="{FF2B5EF4-FFF2-40B4-BE49-F238E27FC236}">
                <a16:creationId xmlns:a16="http://schemas.microsoft.com/office/drawing/2014/main" id="{9EF7B517-A582-2898-93D7-8FEB02AF8D75}"/>
              </a:ext>
            </a:extLst>
          </p:cNvPr>
          <p:cNvSpPr txBox="1">
            <a:spLocks/>
          </p:cNvSpPr>
          <p:nvPr/>
        </p:nvSpPr>
        <p:spPr>
          <a:xfrm>
            <a:off x="6536634" y="1523999"/>
            <a:ext cx="5529470" cy="41744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endParaRPr lang="en-IN" dirty="0"/>
          </a:p>
        </p:txBody>
      </p:sp>
      <p:sp>
        <p:nvSpPr>
          <p:cNvPr id="6" name="TextBox 5">
            <a:extLst>
              <a:ext uri="{FF2B5EF4-FFF2-40B4-BE49-F238E27FC236}">
                <a16:creationId xmlns:a16="http://schemas.microsoft.com/office/drawing/2014/main" id="{0864F973-A3D4-691E-F326-048878348814}"/>
              </a:ext>
            </a:extLst>
          </p:cNvPr>
          <p:cNvSpPr txBox="1"/>
          <p:nvPr/>
        </p:nvSpPr>
        <p:spPr>
          <a:xfrm>
            <a:off x="8463168" y="93036"/>
            <a:ext cx="5188227" cy="2308324"/>
          </a:xfrm>
          <a:prstGeom prst="rect">
            <a:avLst/>
          </a:prstGeom>
          <a:noFill/>
        </p:spPr>
        <p:txBody>
          <a:bodyPr wrap="square">
            <a:spAutoFit/>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
        <p:nvSpPr>
          <p:cNvPr id="7" name="Content Placeholder 2">
            <a:extLst>
              <a:ext uri="{FF2B5EF4-FFF2-40B4-BE49-F238E27FC236}">
                <a16:creationId xmlns:a16="http://schemas.microsoft.com/office/drawing/2014/main" id="{98C9DEFF-6890-8EAF-B04C-22526BC6F1A5}"/>
              </a:ext>
            </a:extLst>
          </p:cNvPr>
          <p:cNvSpPr txBox="1">
            <a:spLocks/>
          </p:cNvSpPr>
          <p:nvPr/>
        </p:nvSpPr>
        <p:spPr>
          <a:xfrm>
            <a:off x="6311349" y="1523998"/>
            <a:ext cx="4919870" cy="417443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r>
              <a:rPr lang="en-US" dirty="0"/>
              <a:t>Hand Soup is the least purchased product quantity followed by Sandwich loaves and Fruits.</a:t>
            </a:r>
          </a:p>
          <a:p>
            <a:r>
              <a:rPr lang="en-US" sz="2100" dirty="0"/>
              <a:t>There is not a drastic difference between the range in which all the products quantity are ordered. </a:t>
            </a:r>
            <a:endParaRPr lang="en-IN" sz="2100" dirty="0"/>
          </a:p>
          <a:p>
            <a:r>
              <a:rPr lang="en-US" sz="2100" dirty="0"/>
              <a:t>Poultry accounts for highest purchased product followed by Ice Cream in 2nd and Cheeses in the 3rd position.</a:t>
            </a:r>
          </a:p>
          <a:p>
            <a:r>
              <a:rPr lang="en-US" sz="2100" dirty="0"/>
              <a:t>Flour is the least purchased product followed by Pork and Hand Soaps.</a:t>
            </a:r>
          </a:p>
          <a:p>
            <a:r>
              <a:rPr lang="en-US" sz="2100" dirty="0"/>
              <a:t>There is not a drastic difference between the range in which all the products are purchased.</a:t>
            </a:r>
            <a:endParaRPr lang="en-IN" sz="2100" dirty="0"/>
          </a:p>
          <a:p>
            <a:endParaRPr lang="en-IN" dirty="0"/>
          </a:p>
          <a:p>
            <a:endParaRPr lang="en-IN" dirty="0"/>
          </a:p>
          <a:p>
            <a:endParaRPr lang="en-IN" dirty="0"/>
          </a:p>
        </p:txBody>
      </p:sp>
    </p:spTree>
    <p:extLst>
      <p:ext uri="{BB962C8B-B14F-4D97-AF65-F5344CB8AC3E}">
        <p14:creationId xmlns:p14="http://schemas.microsoft.com/office/powerpoint/2010/main" val="704812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DB298-B44E-DA15-E920-35714BE72E03}"/>
              </a:ext>
            </a:extLst>
          </p:cNvPr>
          <p:cNvSpPr>
            <a:spLocks noGrp="1"/>
          </p:cNvSpPr>
          <p:nvPr>
            <p:ph type="title"/>
          </p:nvPr>
        </p:nvSpPr>
        <p:spPr>
          <a:xfrm>
            <a:off x="1295400" y="93036"/>
            <a:ext cx="9601200" cy="1142385"/>
          </a:xfrm>
        </p:spPr>
        <p:txBody>
          <a:bodyPr/>
          <a:lstStyle/>
          <a:p>
            <a:r>
              <a:rPr lang="en-IN" dirty="0"/>
              <a:t>INFERENCES:</a:t>
            </a:r>
          </a:p>
        </p:txBody>
      </p:sp>
      <p:sp>
        <p:nvSpPr>
          <p:cNvPr id="3" name="Content Placeholder 2">
            <a:extLst>
              <a:ext uri="{FF2B5EF4-FFF2-40B4-BE49-F238E27FC236}">
                <a16:creationId xmlns:a16="http://schemas.microsoft.com/office/drawing/2014/main" id="{533845C2-A479-2585-B63C-BC36D15B1ED0}"/>
              </a:ext>
            </a:extLst>
          </p:cNvPr>
          <p:cNvSpPr>
            <a:spLocks noGrp="1"/>
          </p:cNvSpPr>
          <p:nvPr>
            <p:ph idx="1"/>
          </p:nvPr>
        </p:nvSpPr>
        <p:spPr>
          <a:xfrm>
            <a:off x="1295400" y="1524000"/>
            <a:ext cx="5529470" cy="4174435"/>
          </a:xfrm>
        </p:spPr>
        <p:txBody>
          <a:bodyPr>
            <a:normAutofit lnSpcReduction="10000"/>
          </a:bodyPr>
          <a:lstStyle/>
          <a:p>
            <a:r>
              <a:rPr lang="en-US" dirty="0"/>
              <a:t>The store does not see high number of orders annually. </a:t>
            </a:r>
            <a:endParaRPr lang="en-IN" dirty="0"/>
          </a:p>
          <a:p>
            <a:r>
              <a:rPr lang="en-US" dirty="0"/>
              <a:t>Number of orders are also seen reducing year on year. </a:t>
            </a:r>
            <a:endParaRPr lang="en-IN" dirty="0"/>
          </a:p>
          <a:p>
            <a:r>
              <a:rPr lang="en-US" sz="2100" dirty="0"/>
              <a:t>In 2018, Q1 to Q3 order count has slightly increased. However, in 2019, Q1 to Q3 order count has decreased significantly.</a:t>
            </a:r>
            <a:endParaRPr lang="en-IN" sz="2100" dirty="0"/>
          </a:p>
          <a:p>
            <a:r>
              <a:rPr lang="en-IN" dirty="0"/>
              <a:t>Q3 was best in terms of orders received for 2018 but it received the lowest orders in the same quarter for 2019.</a:t>
            </a:r>
          </a:p>
          <a:p>
            <a:r>
              <a:rPr lang="en-US" dirty="0"/>
              <a:t>Data shows inconsistency of customer visits to the store.</a:t>
            </a:r>
            <a:endParaRPr lang="en-IN" dirty="0"/>
          </a:p>
          <a:p>
            <a:endParaRPr lang="en-IN" dirty="0"/>
          </a:p>
          <a:p>
            <a:endParaRPr lang="en-IN" dirty="0"/>
          </a:p>
        </p:txBody>
      </p:sp>
      <p:sp>
        <p:nvSpPr>
          <p:cNvPr id="4" name="Content Placeholder 2">
            <a:extLst>
              <a:ext uri="{FF2B5EF4-FFF2-40B4-BE49-F238E27FC236}">
                <a16:creationId xmlns:a16="http://schemas.microsoft.com/office/drawing/2014/main" id="{9EF7B517-A582-2898-93D7-8FEB02AF8D75}"/>
              </a:ext>
            </a:extLst>
          </p:cNvPr>
          <p:cNvSpPr txBox="1">
            <a:spLocks/>
          </p:cNvSpPr>
          <p:nvPr/>
        </p:nvSpPr>
        <p:spPr>
          <a:xfrm>
            <a:off x="6536634" y="1523999"/>
            <a:ext cx="5529470" cy="41744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r>
              <a:rPr lang="en-IN" sz="2100" dirty="0"/>
              <a:t>January has received highest orders due to the inclusion of 2020 data as well</a:t>
            </a:r>
          </a:p>
          <a:p>
            <a:r>
              <a:rPr lang="en-IN" sz="2100" dirty="0"/>
              <a:t>May 2018 received the highest order of 67 and following year it received 66 orders.</a:t>
            </a:r>
          </a:p>
          <a:p>
            <a:r>
              <a:rPr lang="en-IN" sz="2100" dirty="0"/>
              <a:t>June followed by August and April received the lowest orders . </a:t>
            </a:r>
          </a:p>
          <a:p>
            <a:r>
              <a:rPr lang="en-IN" sz="2100" dirty="0"/>
              <a:t>May month brings good orders followed by March and February.</a:t>
            </a:r>
          </a:p>
          <a:p>
            <a:r>
              <a:rPr lang="en-IN" sz="2100" dirty="0"/>
              <a:t>August 2019 had received the lowest order of 48.</a:t>
            </a:r>
          </a:p>
        </p:txBody>
      </p:sp>
    </p:spTree>
    <p:extLst>
      <p:ext uri="{BB962C8B-B14F-4D97-AF65-F5344CB8AC3E}">
        <p14:creationId xmlns:p14="http://schemas.microsoft.com/office/powerpoint/2010/main" val="3927825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DB298-B44E-DA15-E920-35714BE72E03}"/>
              </a:ext>
            </a:extLst>
          </p:cNvPr>
          <p:cNvSpPr>
            <a:spLocks noGrp="1"/>
          </p:cNvSpPr>
          <p:nvPr>
            <p:ph type="title"/>
          </p:nvPr>
        </p:nvSpPr>
        <p:spPr>
          <a:xfrm>
            <a:off x="1295400" y="93036"/>
            <a:ext cx="9601200" cy="1142385"/>
          </a:xfrm>
        </p:spPr>
        <p:txBody>
          <a:bodyPr/>
          <a:lstStyle/>
          <a:p>
            <a:r>
              <a:rPr lang="en-IN" dirty="0"/>
              <a:t>INFERENCES:</a:t>
            </a:r>
          </a:p>
        </p:txBody>
      </p:sp>
      <p:sp>
        <p:nvSpPr>
          <p:cNvPr id="3" name="Content Placeholder 2">
            <a:extLst>
              <a:ext uri="{FF2B5EF4-FFF2-40B4-BE49-F238E27FC236}">
                <a16:creationId xmlns:a16="http://schemas.microsoft.com/office/drawing/2014/main" id="{533845C2-A479-2585-B63C-BC36D15B1ED0}"/>
              </a:ext>
            </a:extLst>
          </p:cNvPr>
          <p:cNvSpPr>
            <a:spLocks noGrp="1"/>
          </p:cNvSpPr>
          <p:nvPr>
            <p:ph idx="1"/>
          </p:nvPr>
        </p:nvSpPr>
        <p:spPr>
          <a:xfrm>
            <a:off x="1295400" y="1524000"/>
            <a:ext cx="9601200" cy="4174435"/>
          </a:xfrm>
        </p:spPr>
        <p:txBody>
          <a:bodyPr>
            <a:normAutofit fontScale="92500" lnSpcReduction="20000"/>
          </a:bodyPr>
          <a:lstStyle/>
          <a:p>
            <a:r>
              <a:rPr lang="en-IN" dirty="0"/>
              <a:t>There is significant drop in orders between May - June and March – April.</a:t>
            </a:r>
          </a:p>
          <a:p>
            <a:r>
              <a:rPr lang="en-US" dirty="0"/>
              <a:t>In contrast to 2018 and 2019, week 5, 8 and 9 has seen a fall in orders for 2020 whereas, week 7 was the opposite. </a:t>
            </a:r>
            <a:endParaRPr lang="en-IN" dirty="0"/>
          </a:p>
          <a:p>
            <a:r>
              <a:rPr lang="en-US" dirty="0"/>
              <a:t>Week 20, 23 saw a rise in orders in 2018 whereas it saw a significant drop in 2019 during these weeks. Week 40 shows a big dip in the orders. </a:t>
            </a:r>
          </a:p>
          <a:p>
            <a:r>
              <a:rPr lang="en-US" dirty="0"/>
              <a:t>Week 17, 26, 30, 37 saw orders increasing in 2019 whereas in 2018 orders had decreased during these weeks.</a:t>
            </a:r>
            <a:endParaRPr lang="en-IN" dirty="0"/>
          </a:p>
          <a:p>
            <a:r>
              <a:rPr lang="en-IN" dirty="0"/>
              <a:t>Weekly Order Trend shows inconsistency in order placing or demand by the consumer.</a:t>
            </a:r>
          </a:p>
          <a:p>
            <a:r>
              <a:rPr lang="en-IN" dirty="0"/>
              <a:t>There is presence of seasonality in the dataset.</a:t>
            </a:r>
          </a:p>
          <a:p>
            <a:r>
              <a:rPr lang="en-IN" sz="2000" dirty="0"/>
              <a:t>Day-Wise we can see that 17</a:t>
            </a:r>
            <a:r>
              <a:rPr lang="en-IN" sz="2000" baseline="30000" dirty="0"/>
              <a:t>th</a:t>
            </a:r>
            <a:r>
              <a:rPr lang="en-IN" sz="2000" dirty="0"/>
              <a:t> and 30</a:t>
            </a:r>
            <a:r>
              <a:rPr lang="en-IN" sz="2000" baseline="30000" dirty="0"/>
              <a:t>th</a:t>
            </a:r>
            <a:r>
              <a:rPr lang="en-IN" sz="2000" dirty="0"/>
              <a:t> see highest orders.</a:t>
            </a:r>
          </a:p>
          <a:p>
            <a:r>
              <a:rPr lang="en-IN" sz="2000" dirty="0"/>
              <a:t>Orders range typically between 10 to 20 orders per day. </a:t>
            </a:r>
          </a:p>
          <a:p>
            <a:endParaRPr lang="en-IN" dirty="0"/>
          </a:p>
        </p:txBody>
      </p:sp>
      <p:sp>
        <p:nvSpPr>
          <p:cNvPr id="4" name="Content Placeholder 2">
            <a:extLst>
              <a:ext uri="{FF2B5EF4-FFF2-40B4-BE49-F238E27FC236}">
                <a16:creationId xmlns:a16="http://schemas.microsoft.com/office/drawing/2014/main" id="{9EF7B517-A582-2898-93D7-8FEB02AF8D75}"/>
              </a:ext>
            </a:extLst>
          </p:cNvPr>
          <p:cNvSpPr txBox="1">
            <a:spLocks/>
          </p:cNvSpPr>
          <p:nvPr/>
        </p:nvSpPr>
        <p:spPr>
          <a:xfrm>
            <a:off x="6536634" y="1523999"/>
            <a:ext cx="5529470" cy="41744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endParaRPr lang="en-IN" sz="2100" dirty="0"/>
          </a:p>
        </p:txBody>
      </p:sp>
    </p:spTree>
    <p:extLst>
      <p:ext uri="{BB962C8B-B14F-4D97-AF65-F5344CB8AC3E}">
        <p14:creationId xmlns:p14="http://schemas.microsoft.com/office/powerpoint/2010/main" val="12964264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87F32-F961-02F9-B4BC-A06143BBB301}"/>
              </a:ext>
            </a:extLst>
          </p:cNvPr>
          <p:cNvSpPr>
            <a:spLocks noGrp="1"/>
          </p:cNvSpPr>
          <p:nvPr>
            <p:ph type="title"/>
          </p:nvPr>
        </p:nvSpPr>
        <p:spPr>
          <a:xfrm>
            <a:off x="3160644" y="2008319"/>
            <a:ext cx="5870712" cy="1142385"/>
          </a:xfrm>
        </p:spPr>
        <p:txBody>
          <a:bodyPr>
            <a:normAutofit/>
          </a:bodyPr>
          <a:lstStyle/>
          <a:p>
            <a:r>
              <a:rPr lang="en-IN" dirty="0"/>
              <a:t>MARKET BASKET ANALYSIS</a:t>
            </a:r>
          </a:p>
        </p:txBody>
      </p:sp>
    </p:spTree>
    <p:extLst>
      <p:ext uri="{BB962C8B-B14F-4D97-AF65-F5344CB8AC3E}">
        <p14:creationId xmlns:p14="http://schemas.microsoft.com/office/powerpoint/2010/main" val="2363841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410F7-EE89-D070-C50D-A9F3CAC54725}"/>
              </a:ext>
            </a:extLst>
          </p:cNvPr>
          <p:cNvSpPr>
            <a:spLocks noGrp="1"/>
          </p:cNvSpPr>
          <p:nvPr>
            <p:ph type="title"/>
          </p:nvPr>
        </p:nvSpPr>
        <p:spPr>
          <a:xfrm>
            <a:off x="1295400" y="132792"/>
            <a:ext cx="10247243" cy="1142385"/>
          </a:xfrm>
        </p:spPr>
        <p:txBody>
          <a:bodyPr/>
          <a:lstStyle/>
          <a:p>
            <a:r>
              <a:rPr lang="en-IN" dirty="0"/>
              <a:t>MARKET BASKET ANALYSIS AND ADVANTAGES</a:t>
            </a:r>
          </a:p>
        </p:txBody>
      </p:sp>
      <p:sp>
        <p:nvSpPr>
          <p:cNvPr id="3" name="Content Placeholder 2">
            <a:extLst>
              <a:ext uri="{FF2B5EF4-FFF2-40B4-BE49-F238E27FC236}">
                <a16:creationId xmlns:a16="http://schemas.microsoft.com/office/drawing/2014/main" id="{564B4496-1DE9-5638-B349-734C3DEFA789}"/>
              </a:ext>
            </a:extLst>
          </p:cNvPr>
          <p:cNvSpPr>
            <a:spLocks noGrp="1"/>
          </p:cNvSpPr>
          <p:nvPr>
            <p:ph idx="1"/>
          </p:nvPr>
        </p:nvSpPr>
        <p:spPr>
          <a:xfrm>
            <a:off x="1295400" y="1417983"/>
            <a:ext cx="9601200" cy="4373217"/>
          </a:xfrm>
        </p:spPr>
        <p:txBody>
          <a:bodyPr>
            <a:normAutofit lnSpcReduction="10000"/>
          </a:bodyPr>
          <a:lstStyle/>
          <a:p>
            <a:r>
              <a:rPr lang="en-IN" dirty="0"/>
              <a:t>Market Basket Analysis (MBA) is a data mining technique used by retailers and businesses to understand consumer buying patterns/</a:t>
            </a:r>
            <a:r>
              <a:rPr lang="en-IN" dirty="0" err="1"/>
              <a:t>behaviors</a:t>
            </a:r>
            <a:r>
              <a:rPr lang="en-IN" dirty="0"/>
              <a:t> to design strategies for increasing revenue and profits. </a:t>
            </a:r>
          </a:p>
          <a:p>
            <a:r>
              <a:rPr lang="en-IN" dirty="0"/>
              <a:t>Its main purpose is to identify the products which are purchased frequently in combination with other items and how strongly these combination of purchases can help increase the revenues.  For </a:t>
            </a:r>
            <a:r>
              <a:rPr lang="en-IN" dirty="0" err="1"/>
              <a:t>eg</a:t>
            </a:r>
            <a:r>
              <a:rPr lang="en-IN" dirty="0"/>
              <a:t>; If consumer buys products A &amp; B then he/she would buy C as well.</a:t>
            </a:r>
          </a:p>
          <a:p>
            <a:r>
              <a:rPr lang="en-IN" b="1" dirty="0"/>
              <a:t>Advantages of MBA:</a:t>
            </a:r>
          </a:p>
          <a:p>
            <a:pPr lvl="1"/>
            <a:r>
              <a:rPr lang="en-IN" dirty="0"/>
              <a:t>A. Increases sales, cross-selling, consumer loyalty and CLV</a:t>
            </a:r>
          </a:p>
          <a:p>
            <a:pPr lvl="1"/>
            <a:r>
              <a:rPr lang="en-IN" dirty="0"/>
              <a:t>B. Helps in designing relevant promotional campaigns</a:t>
            </a:r>
          </a:p>
          <a:p>
            <a:pPr lvl="1"/>
            <a:r>
              <a:rPr lang="en-IN" dirty="0"/>
              <a:t>C. Create online recommendation engines</a:t>
            </a:r>
          </a:p>
          <a:p>
            <a:pPr lvl="1"/>
            <a:r>
              <a:rPr lang="en-IN" dirty="0"/>
              <a:t>D. Design inventory procurement priorities</a:t>
            </a:r>
          </a:p>
          <a:p>
            <a:pPr lvl="1"/>
            <a:r>
              <a:rPr lang="en-IN" dirty="0"/>
              <a:t>E. Helps with in-store product placement</a:t>
            </a:r>
          </a:p>
        </p:txBody>
      </p:sp>
    </p:spTree>
    <p:extLst>
      <p:ext uri="{BB962C8B-B14F-4D97-AF65-F5344CB8AC3E}">
        <p14:creationId xmlns:p14="http://schemas.microsoft.com/office/powerpoint/2010/main" val="275866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662878"/>
            <a:ext cx="9601200" cy="1142385"/>
          </a:xfrm>
        </p:spPr>
        <p:txBody>
          <a:bodyPr/>
          <a:lstStyle/>
          <a:p>
            <a:r>
              <a:rPr lang="en-US" dirty="0"/>
              <a:t>AGENDA:</a:t>
            </a:r>
          </a:p>
        </p:txBody>
      </p:sp>
      <p:sp>
        <p:nvSpPr>
          <p:cNvPr id="4" name="Content Placeholder 3">
            <a:extLst>
              <a:ext uri="{FF2B5EF4-FFF2-40B4-BE49-F238E27FC236}">
                <a16:creationId xmlns:a16="http://schemas.microsoft.com/office/drawing/2014/main" id="{089F1F0D-4DB0-F835-0206-83B09C84AC04}"/>
              </a:ext>
            </a:extLst>
          </p:cNvPr>
          <p:cNvSpPr>
            <a:spLocks noGrp="1"/>
          </p:cNvSpPr>
          <p:nvPr>
            <p:ph idx="1"/>
          </p:nvPr>
        </p:nvSpPr>
        <p:spPr>
          <a:xfrm>
            <a:off x="1149626" y="2385123"/>
            <a:ext cx="9601200" cy="3809999"/>
          </a:xfrm>
        </p:spPr>
        <p:txBody>
          <a:bodyPr/>
          <a:lstStyle/>
          <a:p>
            <a:r>
              <a:rPr lang="en-US" dirty="0"/>
              <a:t>About data </a:t>
            </a:r>
          </a:p>
          <a:p>
            <a:r>
              <a:rPr lang="en-US" dirty="0"/>
              <a:t>EDA</a:t>
            </a:r>
          </a:p>
          <a:p>
            <a:r>
              <a:rPr lang="en-US" dirty="0"/>
              <a:t>Inferences</a:t>
            </a:r>
          </a:p>
          <a:p>
            <a:r>
              <a:rPr lang="en-US" dirty="0"/>
              <a:t>Market Basket Analysis </a:t>
            </a:r>
          </a:p>
          <a:p>
            <a:r>
              <a:rPr lang="en-US" dirty="0"/>
              <a:t>Recommendations</a:t>
            </a:r>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410F7-EE89-D070-C50D-A9F3CAC54725}"/>
              </a:ext>
            </a:extLst>
          </p:cNvPr>
          <p:cNvSpPr>
            <a:spLocks noGrp="1"/>
          </p:cNvSpPr>
          <p:nvPr>
            <p:ph type="title"/>
          </p:nvPr>
        </p:nvSpPr>
        <p:spPr>
          <a:xfrm>
            <a:off x="1470990" y="229216"/>
            <a:ext cx="9425609" cy="751446"/>
          </a:xfrm>
        </p:spPr>
        <p:txBody>
          <a:bodyPr/>
          <a:lstStyle/>
          <a:p>
            <a:r>
              <a:rPr lang="en-IN" dirty="0"/>
              <a:t>THRESHOLDS </a:t>
            </a:r>
          </a:p>
        </p:txBody>
      </p:sp>
      <p:sp>
        <p:nvSpPr>
          <p:cNvPr id="3" name="Content Placeholder 2">
            <a:extLst>
              <a:ext uri="{FF2B5EF4-FFF2-40B4-BE49-F238E27FC236}">
                <a16:creationId xmlns:a16="http://schemas.microsoft.com/office/drawing/2014/main" id="{564B4496-1DE9-5638-B349-734C3DEFA789}"/>
              </a:ext>
            </a:extLst>
          </p:cNvPr>
          <p:cNvSpPr>
            <a:spLocks noGrp="1"/>
          </p:cNvSpPr>
          <p:nvPr>
            <p:ph idx="1"/>
          </p:nvPr>
        </p:nvSpPr>
        <p:spPr>
          <a:xfrm>
            <a:off x="1295400" y="1245705"/>
            <a:ext cx="9601200" cy="4929808"/>
          </a:xfrm>
        </p:spPr>
        <p:txBody>
          <a:bodyPr>
            <a:normAutofit fontScale="92500" lnSpcReduction="20000"/>
          </a:bodyPr>
          <a:lstStyle/>
          <a:p>
            <a:r>
              <a:rPr lang="en-IN" sz="2200" dirty="0">
                <a:solidFill>
                  <a:schemeClr val="accent1">
                    <a:lumMod val="75000"/>
                  </a:schemeClr>
                </a:solidFill>
                <a:latin typeface="+mj-lt"/>
                <a:ea typeface="+mj-ea"/>
                <a:cs typeface="+mj-cs"/>
              </a:rPr>
              <a:t>SUPPORT</a:t>
            </a:r>
            <a:r>
              <a:rPr lang="en-IN" sz="2200" dirty="0"/>
              <a:t>: This helps in identifying the frequency of occurrence for a set of products in an order or which set of products are purchased together the most out of the total purchases made. Set of products with higher support are likely to be purchased more frequently than the one’s with a lower support.</a:t>
            </a:r>
          </a:p>
          <a:p>
            <a:r>
              <a:rPr lang="en-IN" sz="2200" b="1" u="sng" dirty="0"/>
              <a:t>For our project we have set minimum support as 0.05</a:t>
            </a:r>
          </a:p>
          <a:p>
            <a:r>
              <a:rPr lang="en-IN" sz="2200" dirty="0">
                <a:solidFill>
                  <a:schemeClr val="accent1">
                    <a:lumMod val="75000"/>
                  </a:schemeClr>
                </a:solidFill>
                <a:latin typeface="+mj-lt"/>
                <a:ea typeface="+mj-ea"/>
                <a:cs typeface="+mj-cs"/>
              </a:rPr>
              <a:t>CONFIDENCE</a:t>
            </a:r>
            <a:r>
              <a:rPr lang="en-IN" sz="2200" dirty="0"/>
              <a:t>: This denotes the probability of purchases containing recommended products (Consequent) in the same purchases already containing the set of products (</a:t>
            </a:r>
            <a:r>
              <a:rPr lang="en-IN" sz="2200" dirty="0" err="1"/>
              <a:t>Antecendent</a:t>
            </a:r>
            <a:r>
              <a:rPr lang="en-IN" sz="2200" dirty="0"/>
              <a:t>). For </a:t>
            </a:r>
            <a:r>
              <a:rPr lang="en-IN" sz="2200" dirty="0" err="1"/>
              <a:t>eg</a:t>
            </a:r>
            <a:r>
              <a:rPr lang="en-IN" sz="2200" dirty="0"/>
              <a:t>; How many purchases which contain product A (set of products) also contain product B (consequent). A higher confidence means its most likely that B will also be purchased if A is present in the order. </a:t>
            </a:r>
          </a:p>
          <a:p>
            <a:r>
              <a:rPr lang="en-IN" sz="2200" b="1" u="sng" dirty="0"/>
              <a:t>For our project we have set minimum confidence as 0.05</a:t>
            </a:r>
          </a:p>
          <a:p>
            <a:r>
              <a:rPr lang="en-IN" sz="2200" dirty="0">
                <a:solidFill>
                  <a:schemeClr val="accent1">
                    <a:lumMod val="75000"/>
                  </a:schemeClr>
                </a:solidFill>
                <a:latin typeface="+mj-lt"/>
                <a:ea typeface="+mj-ea"/>
                <a:cs typeface="+mj-cs"/>
              </a:rPr>
              <a:t>LIFT</a:t>
            </a:r>
            <a:r>
              <a:rPr lang="en-IN" sz="2200" dirty="0"/>
              <a:t>: This suggests the probability of purchasing recommended products if set of products are already present in order and if there is any association between the two. If lift is &gt; 1, then the probability of purchasing recommended products increases if set of products are present in the order and it can be said that there is an association between the two and vice versa. A higher lift indicates higher level of association. </a:t>
            </a:r>
          </a:p>
          <a:p>
            <a:endParaRPr lang="en-IN" dirty="0"/>
          </a:p>
        </p:txBody>
      </p:sp>
    </p:spTree>
    <p:extLst>
      <p:ext uri="{BB962C8B-B14F-4D97-AF65-F5344CB8AC3E}">
        <p14:creationId xmlns:p14="http://schemas.microsoft.com/office/powerpoint/2010/main" val="3624166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5BD15-690B-1E5F-8044-CC5072B0D16D}"/>
              </a:ext>
            </a:extLst>
          </p:cNvPr>
          <p:cNvSpPr>
            <a:spLocks noGrp="1"/>
          </p:cNvSpPr>
          <p:nvPr>
            <p:ph type="title"/>
          </p:nvPr>
        </p:nvSpPr>
        <p:spPr>
          <a:xfrm>
            <a:off x="1295400" y="236761"/>
            <a:ext cx="9601200" cy="1142385"/>
          </a:xfrm>
        </p:spPr>
        <p:txBody>
          <a:bodyPr anchor="b">
            <a:normAutofit/>
          </a:bodyPr>
          <a:lstStyle/>
          <a:p>
            <a:r>
              <a:rPr lang="en-IN" dirty="0"/>
              <a:t>KNIME MBA WORKFLOW</a:t>
            </a:r>
          </a:p>
        </p:txBody>
      </p:sp>
      <p:sp>
        <p:nvSpPr>
          <p:cNvPr id="15" name="Content Placeholder 2">
            <a:extLst>
              <a:ext uri="{FF2B5EF4-FFF2-40B4-BE49-F238E27FC236}">
                <a16:creationId xmlns:a16="http://schemas.microsoft.com/office/drawing/2014/main" id="{FB75A4CC-CB7C-C1CE-ADDA-01930507564D}"/>
              </a:ext>
            </a:extLst>
          </p:cNvPr>
          <p:cNvSpPr>
            <a:spLocks noGrp="1"/>
          </p:cNvSpPr>
          <p:nvPr>
            <p:ph sz="half" idx="1"/>
          </p:nvPr>
        </p:nvSpPr>
        <p:spPr>
          <a:xfrm>
            <a:off x="1295399" y="1701273"/>
            <a:ext cx="4601818" cy="4179022"/>
          </a:xfrm>
        </p:spPr>
        <p:txBody>
          <a:bodyPr>
            <a:normAutofit lnSpcReduction="10000"/>
          </a:bodyPr>
          <a:lstStyle/>
          <a:p>
            <a:r>
              <a:rPr lang="en-IN" dirty="0"/>
              <a:t>Data is Grouped by </a:t>
            </a:r>
            <a:r>
              <a:rPr lang="en-IN" dirty="0" err="1"/>
              <a:t>Order_id</a:t>
            </a:r>
            <a:endParaRPr lang="en-IN" dirty="0"/>
          </a:p>
          <a:p>
            <a:r>
              <a:rPr lang="en-IN" dirty="0"/>
              <a:t>Products are concatenated</a:t>
            </a:r>
          </a:p>
          <a:p>
            <a:r>
              <a:rPr lang="en-IN" dirty="0"/>
              <a:t>Set of Products are created using Cell Splitter</a:t>
            </a:r>
          </a:p>
          <a:p>
            <a:r>
              <a:rPr lang="en-IN" dirty="0"/>
              <a:t>Support is set at minimum 0.05</a:t>
            </a:r>
          </a:p>
          <a:p>
            <a:r>
              <a:rPr lang="en-IN" dirty="0"/>
              <a:t>Confidence is set at minimum 0.5</a:t>
            </a:r>
          </a:p>
          <a:p>
            <a:r>
              <a:rPr lang="en-IN" dirty="0"/>
              <a:t>We got a total of 1247 rules</a:t>
            </a:r>
          </a:p>
          <a:p>
            <a:r>
              <a:rPr lang="en-IN" dirty="0"/>
              <a:t>Consequent and Set Columns are renamed to </a:t>
            </a:r>
            <a:r>
              <a:rPr lang="en-IN" dirty="0" err="1"/>
              <a:t>Recommended_Product</a:t>
            </a:r>
            <a:r>
              <a:rPr lang="en-IN" dirty="0"/>
              <a:t> and </a:t>
            </a:r>
            <a:r>
              <a:rPr lang="en-IN" dirty="0" err="1"/>
              <a:t>Set_of_Products</a:t>
            </a:r>
            <a:r>
              <a:rPr lang="en-IN" dirty="0"/>
              <a:t> respectively</a:t>
            </a:r>
          </a:p>
          <a:p>
            <a:endParaRPr lang="en-IN" dirty="0"/>
          </a:p>
        </p:txBody>
      </p:sp>
      <p:pic>
        <p:nvPicPr>
          <p:cNvPr id="6" name="Picture 5">
            <a:extLst>
              <a:ext uri="{FF2B5EF4-FFF2-40B4-BE49-F238E27FC236}">
                <a16:creationId xmlns:a16="http://schemas.microsoft.com/office/drawing/2014/main" id="{7B3581F5-84C3-64B9-CD53-0DAAC953150B}"/>
              </a:ext>
            </a:extLst>
          </p:cNvPr>
          <p:cNvPicPr>
            <a:picLocks noChangeAspect="1"/>
          </p:cNvPicPr>
          <p:nvPr/>
        </p:nvPicPr>
        <p:blipFill>
          <a:blip r:embed="rId2"/>
          <a:stretch>
            <a:fillRect/>
          </a:stretch>
        </p:blipFill>
        <p:spPr>
          <a:xfrm>
            <a:off x="5897217" y="2387227"/>
            <a:ext cx="5447275" cy="2269075"/>
          </a:xfrm>
          <a:prstGeom prst="rect">
            <a:avLst/>
          </a:prstGeom>
        </p:spPr>
      </p:pic>
    </p:spTree>
    <p:extLst>
      <p:ext uri="{BB962C8B-B14F-4D97-AF65-F5344CB8AC3E}">
        <p14:creationId xmlns:p14="http://schemas.microsoft.com/office/powerpoint/2010/main" val="1123197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410F7-EE89-D070-C50D-A9F3CAC54725}"/>
              </a:ext>
            </a:extLst>
          </p:cNvPr>
          <p:cNvSpPr>
            <a:spLocks noGrp="1"/>
          </p:cNvSpPr>
          <p:nvPr>
            <p:ph type="title"/>
          </p:nvPr>
        </p:nvSpPr>
        <p:spPr>
          <a:xfrm>
            <a:off x="1484242" y="185531"/>
            <a:ext cx="9412357" cy="1020417"/>
          </a:xfrm>
        </p:spPr>
        <p:txBody>
          <a:bodyPr/>
          <a:lstStyle/>
          <a:p>
            <a:r>
              <a:rPr lang="en-IN" dirty="0"/>
              <a:t>ASSOCIATION RULES</a:t>
            </a:r>
          </a:p>
        </p:txBody>
      </p:sp>
      <p:sp>
        <p:nvSpPr>
          <p:cNvPr id="3" name="Content Placeholder 2">
            <a:extLst>
              <a:ext uri="{FF2B5EF4-FFF2-40B4-BE49-F238E27FC236}">
                <a16:creationId xmlns:a16="http://schemas.microsoft.com/office/drawing/2014/main" id="{564B4496-1DE9-5638-B349-734C3DEFA789}"/>
              </a:ext>
            </a:extLst>
          </p:cNvPr>
          <p:cNvSpPr>
            <a:spLocks noGrp="1"/>
          </p:cNvSpPr>
          <p:nvPr>
            <p:ph idx="1"/>
          </p:nvPr>
        </p:nvSpPr>
        <p:spPr>
          <a:xfrm>
            <a:off x="1295400" y="1351723"/>
            <a:ext cx="9601200" cy="4439478"/>
          </a:xfrm>
        </p:spPr>
        <p:txBody>
          <a:bodyPr>
            <a:normAutofit/>
          </a:bodyPr>
          <a:lstStyle/>
          <a:p>
            <a:r>
              <a:rPr lang="en-IN" dirty="0"/>
              <a:t>Association Rule determines the frequency of occurrence of an itemset in a purchase order where itemset represents a set of products. </a:t>
            </a:r>
          </a:p>
          <a:p>
            <a:r>
              <a:rPr lang="en-IN" dirty="0"/>
              <a:t>It helps show how strong or weak the associations between the products are. It determines that products having strong associations are often purchased together in most cases and products with weak associations are said to be independent of each another. </a:t>
            </a:r>
          </a:p>
          <a:p>
            <a:r>
              <a:rPr lang="en-IN" dirty="0"/>
              <a:t>Using the association rules we would be able to determine which products have strong associations and which are often purchased together helping our store owner to form cross-selling strategies, promotional or/and combo or/and discount offers, shuffle with in-store product placement etc.</a:t>
            </a:r>
          </a:p>
          <a:p>
            <a:r>
              <a:rPr lang="en-IN" dirty="0"/>
              <a:t>Moreover, the association rules are proven to be very useful for retailers which again makes it very relevant for our grocery store to make use of the same and increase revenue and profits.</a:t>
            </a:r>
          </a:p>
        </p:txBody>
      </p:sp>
    </p:spTree>
    <p:extLst>
      <p:ext uri="{BB962C8B-B14F-4D97-AF65-F5344CB8AC3E}">
        <p14:creationId xmlns:p14="http://schemas.microsoft.com/office/powerpoint/2010/main" val="2120160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410F7-EE89-D070-C50D-A9F3CAC54725}"/>
              </a:ext>
            </a:extLst>
          </p:cNvPr>
          <p:cNvSpPr>
            <a:spLocks noGrp="1"/>
          </p:cNvSpPr>
          <p:nvPr>
            <p:ph type="title"/>
          </p:nvPr>
        </p:nvSpPr>
        <p:spPr>
          <a:xfrm>
            <a:off x="1295400" y="207816"/>
            <a:ext cx="9601200" cy="1142385"/>
          </a:xfrm>
        </p:spPr>
        <p:txBody>
          <a:bodyPr anchor="b">
            <a:normAutofit/>
          </a:bodyPr>
          <a:lstStyle/>
          <a:p>
            <a:r>
              <a:rPr lang="en-IN" dirty="0"/>
              <a:t>ASSOCIATION RULE OUTPUT</a:t>
            </a:r>
          </a:p>
        </p:txBody>
      </p:sp>
      <p:sp>
        <p:nvSpPr>
          <p:cNvPr id="6" name="Content Placeholder 2">
            <a:extLst>
              <a:ext uri="{FF2B5EF4-FFF2-40B4-BE49-F238E27FC236}">
                <a16:creationId xmlns:a16="http://schemas.microsoft.com/office/drawing/2014/main" id="{1297F007-7CB2-4365-FB84-9BD326770839}"/>
              </a:ext>
            </a:extLst>
          </p:cNvPr>
          <p:cNvSpPr>
            <a:spLocks noGrp="1"/>
          </p:cNvSpPr>
          <p:nvPr>
            <p:ph idx="1"/>
          </p:nvPr>
        </p:nvSpPr>
        <p:spPr>
          <a:xfrm>
            <a:off x="1295400" y="1542668"/>
            <a:ext cx="9601200" cy="537675"/>
          </a:xfrm>
        </p:spPr>
        <p:txBody>
          <a:bodyPr>
            <a:normAutofit/>
          </a:bodyPr>
          <a:lstStyle/>
          <a:p>
            <a:r>
              <a:rPr lang="en-IN" dirty="0"/>
              <a:t>Top 20 rows of Association Rule Output sorted by Lift in descending order.</a:t>
            </a:r>
          </a:p>
        </p:txBody>
      </p:sp>
      <p:pic>
        <p:nvPicPr>
          <p:cNvPr id="8" name="Picture 7">
            <a:extLst>
              <a:ext uri="{FF2B5EF4-FFF2-40B4-BE49-F238E27FC236}">
                <a16:creationId xmlns:a16="http://schemas.microsoft.com/office/drawing/2014/main" id="{F1B66971-7620-CDFC-4E93-6C80564CBF91}"/>
              </a:ext>
            </a:extLst>
          </p:cNvPr>
          <p:cNvPicPr>
            <a:picLocks noChangeAspect="1"/>
          </p:cNvPicPr>
          <p:nvPr/>
        </p:nvPicPr>
        <p:blipFill>
          <a:blip r:embed="rId2"/>
          <a:stretch>
            <a:fillRect/>
          </a:stretch>
        </p:blipFill>
        <p:spPr>
          <a:xfrm>
            <a:off x="1508979" y="2080343"/>
            <a:ext cx="8872978" cy="3906210"/>
          </a:xfrm>
          <a:prstGeom prst="rect">
            <a:avLst/>
          </a:prstGeom>
        </p:spPr>
      </p:pic>
    </p:spTree>
    <p:extLst>
      <p:ext uri="{BB962C8B-B14F-4D97-AF65-F5344CB8AC3E}">
        <p14:creationId xmlns:p14="http://schemas.microsoft.com/office/powerpoint/2010/main" val="55285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410F7-EE89-D070-C50D-A9F3CAC54725}"/>
              </a:ext>
            </a:extLst>
          </p:cNvPr>
          <p:cNvSpPr>
            <a:spLocks noGrp="1"/>
          </p:cNvSpPr>
          <p:nvPr>
            <p:ph type="title"/>
          </p:nvPr>
        </p:nvSpPr>
        <p:spPr>
          <a:xfrm>
            <a:off x="437322" y="185531"/>
            <a:ext cx="10972800" cy="1020417"/>
          </a:xfrm>
        </p:spPr>
        <p:txBody>
          <a:bodyPr/>
          <a:lstStyle/>
          <a:p>
            <a:pPr algn="ctr"/>
            <a:r>
              <a:rPr lang="en-IN" dirty="0"/>
              <a:t>INTERPRETATION OF ASSOCIATION RULES OUTPUT</a:t>
            </a:r>
          </a:p>
        </p:txBody>
      </p:sp>
      <p:sp>
        <p:nvSpPr>
          <p:cNvPr id="3" name="Content Placeholder 2">
            <a:extLst>
              <a:ext uri="{FF2B5EF4-FFF2-40B4-BE49-F238E27FC236}">
                <a16:creationId xmlns:a16="http://schemas.microsoft.com/office/drawing/2014/main" id="{564B4496-1DE9-5638-B349-734C3DEFA789}"/>
              </a:ext>
            </a:extLst>
          </p:cNvPr>
          <p:cNvSpPr>
            <a:spLocks noGrp="1"/>
          </p:cNvSpPr>
          <p:nvPr>
            <p:ph idx="1"/>
          </p:nvPr>
        </p:nvSpPr>
        <p:spPr>
          <a:xfrm>
            <a:off x="933243" y="2438400"/>
            <a:ext cx="10092566" cy="3061252"/>
          </a:xfrm>
        </p:spPr>
        <p:txBody>
          <a:bodyPr>
            <a:normAutofit fontScale="85000" lnSpcReduction="10000"/>
          </a:bodyPr>
          <a:lstStyle/>
          <a:p>
            <a:r>
              <a:rPr lang="en-IN" dirty="0"/>
              <a:t>In Rule 59, there is support that 5.5% orders have eggs, ice cream, pasta and paper towels. If eggs, ice cream and pasta are purchased in an order, then there is confidence of 64% that paper towels will also be purchased in the same order or and there is 79% chance that wherever eggs, ice cream and pasta are in an order, paper towels will also be purchased. </a:t>
            </a:r>
          </a:p>
          <a:p>
            <a:r>
              <a:rPr lang="en-IN" dirty="0"/>
              <a:t>In Rule 58, there is support that 5.5% orders have eggs, ice cream, pasta and paper towels. If eggs, ice cream and paper towels are purchased in an order, then there is confidence of 64% that pasta will also be purchased in the same order and there is 73% chance that wherever eggs, ice cream and paper towels are in an order, pasta will also be purchased. </a:t>
            </a:r>
          </a:p>
          <a:p>
            <a:r>
              <a:rPr lang="en-IN" dirty="0"/>
              <a:t>In Rule 21, there is support that 5.5% orders have bagels, cereals, sandwich bags and cheeses. If bagels, cereals, sandwich bags are purchased in an order, then there is confidence of 67 % that cheeses will also be purchased in the same order and there is 73% chance that wherever bagels, cereals, sandwich bags are in an order, cheeses will also be purchased. </a:t>
            </a:r>
          </a:p>
        </p:txBody>
      </p:sp>
      <p:pic>
        <p:nvPicPr>
          <p:cNvPr id="5" name="Picture 4">
            <a:extLst>
              <a:ext uri="{FF2B5EF4-FFF2-40B4-BE49-F238E27FC236}">
                <a16:creationId xmlns:a16="http://schemas.microsoft.com/office/drawing/2014/main" id="{18168668-C82A-910E-B086-FFC515D47D43}"/>
              </a:ext>
            </a:extLst>
          </p:cNvPr>
          <p:cNvPicPr>
            <a:picLocks noChangeAspect="1"/>
          </p:cNvPicPr>
          <p:nvPr/>
        </p:nvPicPr>
        <p:blipFill>
          <a:blip r:embed="rId2"/>
          <a:stretch>
            <a:fillRect/>
          </a:stretch>
        </p:blipFill>
        <p:spPr>
          <a:xfrm>
            <a:off x="933243" y="1358348"/>
            <a:ext cx="10092566" cy="826496"/>
          </a:xfrm>
          <a:prstGeom prst="rect">
            <a:avLst/>
          </a:prstGeom>
        </p:spPr>
      </p:pic>
    </p:spTree>
    <p:extLst>
      <p:ext uri="{BB962C8B-B14F-4D97-AF65-F5344CB8AC3E}">
        <p14:creationId xmlns:p14="http://schemas.microsoft.com/office/powerpoint/2010/main" val="730375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410F7-EE89-D070-C50D-A9F3CAC54725}"/>
              </a:ext>
            </a:extLst>
          </p:cNvPr>
          <p:cNvSpPr>
            <a:spLocks noGrp="1"/>
          </p:cNvSpPr>
          <p:nvPr>
            <p:ph type="title"/>
          </p:nvPr>
        </p:nvSpPr>
        <p:spPr>
          <a:xfrm>
            <a:off x="933242" y="64940"/>
            <a:ext cx="10476879" cy="1020417"/>
          </a:xfrm>
        </p:spPr>
        <p:txBody>
          <a:bodyPr/>
          <a:lstStyle/>
          <a:p>
            <a:r>
              <a:rPr lang="en-IN" dirty="0"/>
              <a:t>RECOMMENDATIONS – KNIME ANALYSIS</a:t>
            </a:r>
          </a:p>
        </p:txBody>
      </p:sp>
      <p:sp>
        <p:nvSpPr>
          <p:cNvPr id="3" name="Content Placeholder 2">
            <a:extLst>
              <a:ext uri="{FF2B5EF4-FFF2-40B4-BE49-F238E27FC236}">
                <a16:creationId xmlns:a16="http://schemas.microsoft.com/office/drawing/2014/main" id="{564B4496-1DE9-5638-B349-734C3DEFA789}"/>
              </a:ext>
            </a:extLst>
          </p:cNvPr>
          <p:cNvSpPr>
            <a:spLocks noGrp="1"/>
          </p:cNvSpPr>
          <p:nvPr>
            <p:ph idx="1"/>
          </p:nvPr>
        </p:nvSpPr>
        <p:spPr>
          <a:xfrm>
            <a:off x="931997" y="2471957"/>
            <a:ext cx="10092566" cy="914400"/>
          </a:xfrm>
        </p:spPr>
        <p:txBody>
          <a:bodyPr>
            <a:normAutofit/>
          </a:bodyPr>
          <a:lstStyle/>
          <a:p>
            <a:r>
              <a:rPr lang="en-IN" dirty="0"/>
              <a:t>Can roll out Combo offers for eggs, ice cream, pasta and paper towels or can offer 5% discount on Pasta if paper towels, eggs and ice cream are already purchased as pasta has a lower rate of order.</a:t>
            </a:r>
          </a:p>
        </p:txBody>
      </p:sp>
      <p:pic>
        <p:nvPicPr>
          <p:cNvPr id="6" name="Picture 5">
            <a:extLst>
              <a:ext uri="{FF2B5EF4-FFF2-40B4-BE49-F238E27FC236}">
                <a16:creationId xmlns:a16="http://schemas.microsoft.com/office/drawing/2014/main" id="{D613BF25-A825-3225-F3B5-7EB45291F6E8}"/>
              </a:ext>
            </a:extLst>
          </p:cNvPr>
          <p:cNvPicPr>
            <a:picLocks noChangeAspect="1"/>
          </p:cNvPicPr>
          <p:nvPr/>
        </p:nvPicPr>
        <p:blipFill>
          <a:blip r:embed="rId2"/>
          <a:stretch>
            <a:fillRect/>
          </a:stretch>
        </p:blipFill>
        <p:spPr>
          <a:xfrm>
            <a:off x="1102416" y="1378636"/>
            <a:ext cx="9751728" cy="753718"/>
          </a:xfrm>
          <a:prstGeom prst="rect">
            <a:avLst/>
          </a:prstGeom>
        </p:spPr>
      </p:pic>
      <p:pic>
        <p:nvPicPr>
          <p:cNvPr id="8" name="Picture 7">
            <a:extLst>
              <a:ext uri="{FF2B5EF4-FFF2-40B4-BE49-F238E27FC236}">
                <a16:creationId xmlns:a16="http://schemas.microsoft.com/office/drawing/2014/main" id="{A7094116-5C87-D467-CBA3-302721938DB6}"/>
              </a:ext>
            </a:extLst>
          </p:cNvPr>
          <p:cNvPicPr>
            <a:picLocks noChangeAspect="1"/>
          </p:cNvPicPr>
          <p:nvPr/>
        </p:nvPicPr>
        <p:blipFill>
          <a:blip r:embed="rId3"/>
          <a:stretch>
            <a:fillRect/>
          </a:stretch>
        </p:blipFill>
        <p:spPr>
          <a:xfrm>
            <a:off x="1102416" y="3725960"/>
            <a:ext cx="9751728" cy="872055"/>
          </a:xfrm>
          <a:prstGeom prst="rect">
            <a:avLst/>
          </a:prstGeom>
        </p:spPr>
      </p:pic>
      <p:sp>
        <p:nvSpPr>
          <p:cNvPr id="9" name="Content Placeholder 2">
            <a:extLst>
              <a:ext uri="{FF2B5EF4-FFF2-40B4-BE49-F238E27FC236}">
                <a16:creationId xmlns:a16="http://schemas.microsoft.com/office/drawing/2014/main" id="{63F4B187-1598-4FF0-F3E0-136CEAACB075}"/>
              </a:ext>
            </a:extLst>
          </p:cNvPr>
          <p:cNvSpPr txBox="1">
            <a:spLocks/>
          </p:cNvSpPr>
          <p:nvPr/>
        </p:nvSpPr>
        <p:spPr>
          <a:xfrm>
            <a:off x="933242" y="4938610"/>
            <a:ext cx="10092566" cy="914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r>
              <a:rPr lang="en-IN" dirty="0"/>
              <a:t>Can roll out Combo offers for bagels, cereals, sandwich bags and cheeses or can offer 15% discount on sandwich bags if bagels, cereals and cheeses are already purchased as sandwich bags have a lower rate of order.</a:t>
            </a:r>
          </a:p>
        </p:txBody>
      </p:sp>
    </p:spTree>
    <p:extLst>
      <p:ext uri="{BB962C8B-B14F-4D97-AF65-F5344CB8AC3E}">
        <p14:creationId xmlns:p14="http://schemas.microsoft.com/office/powerpoint/2010/main" val="1743620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410F7-EE89-D070-C50D-A9F3CAC54725}"/>
              </a:ext>
            </a:extLst>
          </p:cNvPr>
          <p:cNvSpPr>
            <a:spLocks noGrp="1"/>
          </p:cNvSpPr>
          <p:nvPr>
            <p:ph type="title"/>
          </p:nvPr>
        </p:nvSpPr>
        <p:spPr>
          <a:xfrm>
            <a:off x="933242" y="108517"/>
            <a:ext cx="10476879" cy="1020417"/>
          </a:xfrm>
        </p:spPr>
        <p:txBody>
          <a:bodyPr/>
          <a:lstStyle/>
          <a:p>
            <a:r>
              <a:rPr lang="en-IN" dirty="0"/>
              <a:t>RECOMMENDATIONS – KNIME ANALYSIS</a:t>
            </a:r>
          </a:p>
        </p:txBody>
      </p:sp>
      <p:sp>
        <p:nvSpPr>
          <p:cNvPr id="3" name="Content Placeholder 2">
            <a:extLst>
              <a:ext uri="{FF2B5EF4-FFF2-40B4-BE49-F238E27FC236}">
                <a16:creationId xmlns:a16="http://schemas.microsoft.com/office/drawing/2014/main" id="{564B4496-1DE9-5638-B349-734C3DEFA789}"/>
              </a:ext>
            </a:extLst>
          </p:cNvPr>
          <p:cNvSpPr>
            <a:spLocks noGrp="1"/>
          </p:cNvSpPr>
          <p:nvPr>
            <p:ph idx="1"/>
          </p:nvPr>
        </p:nvSpPr>
        <p:spPr>
          <a:xfrm>
            <a:off x="933242" y="2241813"/>
            <a:ext cx="10092566" cy="433803"/>
          </a:xfrm>
        </p:spPr>
        <p:txBody>
          <a:bodyPr>
            <a:normAutofit/>
          </a:bodyPr>
          <a:lstStyle/>
          <a:p>
            <a:r>
              <a:rPr lang="en-IN" dirty="0"/>
              <a:t>Can roll out Combo offers for yogurt, poultry, aluminium foil and mixes</a:t>
            </a:r>
          </a:p>
        </p:txBody>
      </p:sp>
      <p:sp>
        <p:nvSpPr>
          <p:cNvPr id="9" name="Content Placeholder 2">
            <a:extLst>
              <a:ext uri="{FF2B5EF4-FFF2-40B4-BE49-F238E27FC236}">
                <a16:creationId xmlns:a16="http://schemas.microsoft.com/office/drawing/2014/main" id="{63F4B187-1598-4FF0-F3E0-136CEAACB075}"/>
              </a:ext>
            </a:extLst>
          </p:cNvPr>
          <p:cNvSpPr txBox="1">
            <a:spLocks/>
          </p:cNvSpPr>
          <p:nvPr/>
        </p:nvSpPr>
        <p:spPr>
          <a:xfrm>
            <a:off x="768626" y="4743288"/>
            <a:ext cx="10363200" cy="137921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algn="just"/>
            <a:r>
              <a:rPr lang="en-IN" dirty="0"/>
              <a:t>Can roll out Combo offers for dinner rolls, spaghetti sauce, poultry and ice cream/cereals/laundry detergent or can also provide free dinner rolls if spaghetti sauce, poultry and ice cream/cereals/laundry detergent are purchased. This can help improve the sale of spaghetti sauce as the other items are purchased regularly and spaghetti sauce would cover the cost of dinner rolls.</a:t>
            </a:r>
          </a:p>
          <a:p>
            <a:pPr marL="0" indent="0" algn="just">
              <a:buNone/>
            </a:pPr>
            <a:endParaRPr lang="en-IN" dirty="0"/>
          </a:p>
        </p:txBody>
      </p:sp>
      <p:pic>
        <p:nvPicPr>
          <p:cNvPr id="7" name="Picture 6">
            <a:extLst>
              <a:ext uri="{FF2B5EF4-FFF2-40B4-BE49-F238E27FC236}">
                <a16:creationId xmlns:a16="http://schemas.microsoft.com/office/drawing/2014/main" id="{EC179695-E3F8-F992-0F92-0E16EF268A7C}"/>
              </a:ext>
            </a:extLst>
          </p:cNvPr>
          <p:cNvPicPr>
            <a:picLocks noChangeAspect="1"/>
          </p:cNvPicPr>
          <p:nvPr/>
        </p:nvPicPr>
        <p:blipFill>
          <a:blip r:embed="rId2"/>
          <a:stretch>
            <a:fillRect/>
          </a:stretch>
        </p:blipFill>
        <p:spPr>
          <a:xfrm>
            <a:off x="1102414" y="1417383"/>
            <a:ext cx="9576199" cy="535981"/>
          </a:xfrm>
          <a:prstGeom prst="rect">
            <a:avLst/>
          </a:prstGeom>
        </p:spPr>
      </p:pic>
      <p:pic>
        <p:nvPicPr>
          <p:cNvPr id="11" name="Picture 10">
            <a:extLst>
              <a:ext uri="{FF2B5EF4-FFF2-40B4-BE49-F238E27FC236}">
                <a16:creationId xmlns:a16="http://schemas.microsoft.com/office/drawing/2014/main" id="{99D1D9DF-414C-54FF-B7A2-C89E92AC7410}"/>
              </a:ext>
            </a:extLst>
          </p:cNvPr>
          <p:cNvPicPr>
            <a:picLocks noChangeAspect="1"/>
          </p:cNvPicPr>
          <p:nvPr/>
        </p:nvPicPr>
        <p:blipFill>
          <a:blip r:embed="rId3"/>
          <a:stretch>
            <a:fillRect/>
          </a:stretch>
        </p:blipFill>
        <p:spPr>
          <a:xfrm>
            <a:off x="1134303" y="2914257"/>
            <a:ext cx="9923394" cy="530130"/>
          </a:xfrm>
          <a:prstGeom prst="rect">
            <a:avLst/>
          </a:prstGeom>
        </p:spPr>
      </p:pic>
      <p:pic>
        <p:nvPicPr>
          <p:cNvPr id="13" name="Picture 12">
            <a:extLst>
              <a:ext uri="{FF2B5EF4-FFF2-40B4-BE49-F238E27FC236}">
                <a16:creationId xmlns:a16="http://schemas.microsoft.com/office/drawing/2014/main" id="{BB4663E5-B9E0-8C3C-8B58-482F62D119A5}"/>
              </a:ext>
            </a:extLst>
          </p:cNvPr>
          <p:cNvPicPr>
            <a:picLocks noChangeAspect="1"/>
          </p:cNvPicPr>
          <p:nvPr/>
        </p:nvPicPr>
        <p:blipFill>
          <a:blip r:embed="rId4"/>
          <a:stretch>
            <a:fillRect/>
          </a:stretch>
        </p:blipFill>
        <p:spPr>
          <a:xfrm>
            <a:off x="1143110" y="3522233"/>
            <a:ext cx="9723673" cy="530130"/>
          </a:xfrm>
          <a:prstGeom prst="rect">
            <a:avLst/>
          </a:prstGeom>
        </p:spPr>
      </p:pic>
      <p:pic>
        <p:nvPicPr>
          <p:cNvPr id="15" name="Picture 14">
            <a:extLst>
              <a:ext uri="{FF2B5EF4-FFF2-40B4-BE49-F238E27FC236}">
                <a16:creationId xmlns:a16="http://schemas.microsoft.com/office/drawing/2014/main" id="{EF1B167B-5EA7-7B13-69C2-DEB45ECCD3B1}"/>
              </a:ext>
            </a:extLst>
          </p:cNvPr>
          <p:cNvPicPr>
            <a:picLocks noChangeAspect="1"/>
          </p:cNvPicPr>
          <p:nvPr/>
        </p:nvPicPr>
        <p:blipFill>
          <a:blip r:embed="rId5"/>
          <a:stretch>
            <a:fillRect/>
          </a:stretch>
        </p:blipFill>
        <p:spPr>
          <a:xfrm>
            <a:off x="1143110" y="4180924"/>
            <a:ext cx="10476879" cy="433803"/>
          </a:xfrm>
          <a:prstGeom prst="rect">
            <a:avLst/>
          </a:prstGeom>
        </p:spPr>
      </p:pic>
    </p:spTree>
    <p:extLst>
      <p:ext uri="{BB962C8B-B14F-4D97-AF65-F5344CB8AC3E}">
        <p14:creationId xmlns:p14="http://schemas.microsoft.com/office/powerpoint/2010/main" val="19124696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410F7-EE89-D070-C50D-A9F3CAC54725}"/>
              </a:ext>
            </a:extLst>
          </p:cNvPr>
          <p:cNvSpPr>
            <a:spLocks noGrp="1"/>
          </p:cNvSpPr>
          <p:nvPr>
            <p:ph type="title"/>
          </p:nvPr>
        </p:nvSpPr>
        <p:spPr>
          <a:xfrm>
            <a:off x="933242" y="175415"/>
            <a:ext cx="10476879" cy="1020417"/>
          </a:xfrm>
        </p:spPr>
        <p:txBody>
          <a:bodyPr/>
          <a:lstStyle/>
          <a:p>
            <a:r>
              <a:rPr lang="en-IN" dirty="0"/>
              <a:t>RECOMMENDATIONS – KNIME ANALYSIS</a:t>
            </a:r>
          </a:p>
        </p:txBody>
      </p:sp>
      <p:sp>
        <p:nvSpPr>
          <p:cNvPr id="3" name="Content Placeholder 2">
            <a:extLst>
              <a:ext uri="{FF2B5EF4-FFF2-40B4-BE49-F238E27FC236}">
                <a16:creationId xmlns:a16="http://schemas.microsoft.com/office/drawing/2014/main" id="{564B4496-1DE9-5638-B349-734C3DEFA789}"/>
              </a:ext>
            </a:extLst>
          </p:cNvPr>
          <p:cNvSpPr>
            <a:spLocks noGrp="1"/>
          </p:cNvSpPr>
          <p:nvPr>
            <p:ph idx="1"/>
          </p:nvPr>
        </p:nvSpPr>
        <p:spPr>
          <a:xfrm>
            <a:off x="1021971" y="2893264"/>
            <a:ext cx="9933541" cy="1222216"/>
          </a:xfrm>
        </p:spPr>
        <p:txBody>
          <a:bodyPr>
            <a:normAutofit/>
          </a:bodyPr>
          <a:lstStyle/>
          <a:p>
            <a:pPr algn="just"/>
            <a:r>
              <a:rPr lang="en-IN" dirty="0"/>
              <a:t>Can roll out Breakfast Combo for coffee/tea, yogurt, cheeses and cereals during the weeks and months with lower sales. Also these products can be placed close to each other to increase the chance of being purchased together. Can offer 10% discount on Yogurt if cheeses, cereals and coffee/tea is purchased.</a:t>
            </a:r>
          </a:p>
          <a:p>
            <a:pPr algn="just"/>
            <a:endParaRPr lang="en-IN" dirty="0"/>
          </a:p>
        </p:txBody>
      </p:sp>
      <p:pic>
        <p:nvPicPr>
          <p:cNvPr id="5" name="Picture 4">
            <a:extLst>
              <a:ext uri="{FF2B5EF4-FFF2-40B4-BE49-F238E27FC236}">
                <a16:creationId xmlns:a16="http://schemas.microsoft.com/office/drawing/2014/main" id="{57943D9D-1F6E-2EB9-AAA5-25303A0BF78A}"/>
              </a:ext>
            </a:extLst>
          </p:cNvPr>
          <p:cNvPicPr>
            <a:picLocks noChangeAspect="1"/>
          </p:cNvPicPr>
          <p:nvPr/>
        </p:nvPicPr>
        <p:blipFill>
          <a:blip r:embed="rId2"/>
          <a:stretch>
            <a:fillRect/>
          </a:stretch>
        </p:blipFill>
        <p:spPr>
          <a:xfrm>
            <a:off x="1102413" y="1511912"/>
            <a:ext cx="9645100" cy="522110"/>
          </a:xfrm>
          <a:prstGeom prst="rect">
            <a:avLst/>
          </a:prstGeom>
        </p:spPr>
      </p:pic>
      <p:pic>
        <p:nvPicPr>
          <p:cNvPr id="12" name="Picture 11">
            <a:extLst>
              <a:ext uri="{FF2B5EF4-FFF2-40B4-BE49-F238E27FC236}">
                <a16:creationId xmlns:a16="http://schemas.microsoft.com/office/drawing/2014/main" id="{76C687AB-0490-7E38-B95D-8021460110D6}"/>
              </a:ext>
            </a:extLst>
          </p:cNvPr>
          <p:cNvPicPr>
            <a:picLocks noChangeAspect="1"/>
          </p:cNvPicPr>
          <p:nvPr/>
        </p:nvPicPr>
        <p:blipFill>
          <a:blip r:embed="rId3"/>
          <a:stretch>
            <a:fillRect/>
          </a:stretch>
        </p:blipFill>
        <p:spPr>
          <a:xfrm>
            <a:off x="1166192" y="4307955"/>
            <a:ext cx="9645100" cy="634534"/>
          </a:xfrm>
          <a:prstGeom prst="rect">
            <a:avLst/>
          </a:prstGeom>
        </p:spPr>
      </p:pic>
      <p:sp>
        <p:nvSpPr>
          <p:cNvPr id="14" name="Content Placeholder 2">
            <a:extLst>
              <a:ext uri="{FF2B5EF4-FFF2-40B4-BE49-F238E27FC236}">
                <a16:creationId xmlns:a16="http://schemas.microsoft.com/office/drawing/2014/main" id="{D64ECD1F-A896-99B2-D3A8-8F3EF4213C86}"/>
              </a:ext>
            </a:extLst>
          </p:cNvPr>
          <p:cNvSpPr txBox="1">
            <a:spLocks/>
          </p:cNvSpPr>
          <p:nvPr/>
        </p:nvSpPr>
        <p:spPr>
          <a:xfrm>
            <a:off x="878680" y="5202189"/>
            <a:ext cx="10092566" cy="8635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algn="just"/>
            <a:r>
              <a:rPr lang="en-IN" dirty="0"/>
              <a:t>Can roll out Lunch Meal Combo offers for individual meals, sandwich loaves and lunch meat. </a:t>
            </a:r>
          </a:p>
        </p:txBody>
      </p:sp>
      <p:pic>
        <p:nvPicPr>
          <p:cNvPr id="15" name="Picture 14">
            <a:extLst>
              <a:ext uri="{FF2B5EF4-FFF2-40B4-BE49-F238E27FC236}">
                <a16:creationId xmlns:a16="http://schemas.microsoft.com/office/drawing/2014/main" id="{84F36F0B-E0CF-0B13-A3F7-211437A453CE}"/>
              </a:ext>
            </a:extLst>
          </p:cNvPr>
          <p:cNvPicPr>
            <a:picLocks noChangeAspect="1"/>
          </p:cNvPicPr>
          <p:nvPr/>
        </p:nvPicPr>
        <p:blipFill>
          <a:blip r:embed="rId4"/>
          <a:stretch>
            <a:fillRect/>
          </a:stretch>
        </p:blipFill>
        <p:spPr>
          <a:xfrm>
            <a:off x="1074926" y="2089681"/>
            <a:ext cx="9809198" cy="520842"/>
          </a:xfrm>
          <a:prstGeom prst="rect">
            <a:avLst/>
          </a:prstGeom>
        </p:spPr>
      </p:pic>
      <p:sp>
        <p:nvSpPr>
          <p:cNvPr id="16" name="Content Placeholder 2">
            <a:extLst>
              <a:ext uri="{FF2B5EF4-FFF2-40B4-BE49-F238E27FC236}">
                <a16:creationId xmlns:a16="http://schemas.microsoft.com/office/drawing/2014/main" id="{BF43B129-4BFE-8A2F-862B-18C4D766098B}"/>
              </a:ext>
            </a:extLst>
          </p:cNvPr>
          <p:cNvSpPr txBox="1">
            <a:spLocks/>
          </p:cNvSpPr>
          <p:nvPr/>
        </p:nvSpPr>
        <p:spPr>
          <a:xfrm>
            <a:off x="933242" y="4219274"/>
            <a:ext cx="10092566" cy="5205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algn="just"/>
            <a:endParaRPr lang="en-IN" dirty="0"/>
          </a:p>
        </p:txBody>
      </p:sp>
    </p:spTree>
    <p:extLst>
      <p:ext uri="{BB962C8B-B14F-4D97-AF65-F5344CB8AC3E}">
        <p14:creationId xmlns:p14="http://schemas.microsoft.com/office/powerpoint/2010/main" val="22769126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410F7-EE89-D070-C50D-A9F3CAC54725}"/>
              </a:ext>
            </a:extLst>
          </p:cNvPr>
          <p:cNvSpPr>
            <a:spLocks noGrp="1"/>
          </p:cNvSpPr>
          <p:nvPr>
            <p:ph type="title"/>
          </p:nvPr>
        </p:nvSpPr>
        <p:spPr>
          <a:xfrm>
            <a:off x="933241" y="115999"/>
            <a:ext cx="10476879" cy="1020417"/>
          </a:xfrm>
        </p:spPr>
        <p:txBody>
          <a:bodyPr/>
          <a:lstStyle/>
          <a:p>
            <a:r>
              <a:rPr lang="en-IN" dirty="0"/>
              <a:t>RECOMMENDATIONS – KNIME ANALYSIS</a:t>
            </a:r>
          </a:p>
        </p:txBody>
      </p:sp>
      <p:sp>
        <p:nvSpPr>
          <p:cNvPr id="9" name="Content Placeholder 2">
            <a:extLst>
              <a:ext uri="{FF2B5EF4-FFF2-40B4-BE49-F238E27FC236}">
                <a16:creationId xmlns:a16="http://schemas.microsoft.com/office/drawing/2014/main" id="{63F4B187-1598-4FF0-F3E0-136CEAACB075}"/>
              </a:ext>
            </a:extLst>
          </p:cNvPr>
          <p:cNvSpPr txBox="1">
            <a:spLocks/>
          </p:cNvSpPr>
          <p:nvPr/>
        </p:nvSpPr>
        <p:spPr>
          <a:xfrm>
            <a:off x="933241" y="2988137"/>
            <a:ext cx="10092566" cy="89704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algn="just"/>
            <a:r>
              <a:rPr lang="en-IN" dirty="0"/>
              <a:t>Can roll out Combo offers for eggs, paper towels, dinner rolls and pasta as seen in rule49 or eggs, dinner rolls, towels, poultry and soda as seen in rule35. Can also offer 10% discount on eggs if purchased with either of the two rules.</a:t>
            </a:r>
          </a:p>
        </p:txBody>
      </p:sp>
      <p:pic>
        <p:nvPicPr>
          <p:cNvPr id="8" name="Picture 7">
            <a:extLst>
              <a:ext uri="{FF2B5EF4-FFF2-40B4-BE49-F238E27FC236}">
                <a16:creationId xmlns:a16="http://schemas.microsoft.com/office/drawing/2014/main" id="{0E80D8F0-F89E-7D1D-11D5-5A18F5813EAA}"/>
              </a:ext>
            </a:extLst>
          </p:cNvPr>
          <p:cNvPicPr>
            <a:picLocks noChangeAspect="1"/>
          </p:cNvPicPr>
          <p:nvPr/>
        </p:nvPicPr>
        <p:blipFill>
          <a:blip r:embed="rId2"/>
          <a:stretch>
            <a:fillRect/>
          </a:stretch>
        </p:blipFill>
        <p:spPr>
          <a:xfrm>
            <a:off x="933241" y="1481692"/>
            <a:ext cx="9973297" cy="596453"/>
          </a:xfrm>
          <a:prstGeom prst="rect">
            <a:avLst/>
          </a:prstGeom>
        </p:spPr>
      </p:pic>
      <p:pic>
        <p:nvPicPr>
          <p:cNvPr id="13" name="Picture 12">
            <a:extLst>
              <a:ext uri="{FF2B5EF4-FFF2-40B4-BE49-F238E27FC236}">
                <a16:creationId xmlns:a16="http://schemas.microsoft.com/office/drawing/2014/main" id="{559C8816-DCCE-6EC5-EA20-3C9968A57222}"/>
              </a:ext>
            </a:extLst>
          </p:cNvPr>
          <p:cNvPicPr>
            <a:picLocks noChangeAspect="1"/>
          </p:cNvPicPr>
          <p:nvPr/>
        </p:nvPicPr>
        <p:blipFill>
          <a:blip r:embed="rId3"/>
          <a:stretch>
            <a:fillRect/>
          </a:stretch>
        </p:blipFill>
        <p:spPr>
          <a:xfrm>
            <a:off x="933241" y="2204886"/>
            <a:ext cx="9804127" cy="532007"/>
          </a:xfrm>
          <a:prstGeom prst="rect">
            <a:avLst/>
          </a:prstGeom>
        </p:spPr>
      </p:pic>
      <p:pic>
        <p:nvPicPr>
          <p:cNvPr id="19" name="Picture 18">
            <a:extLst>
              <a:ext uri="{FF2B5EF4-FFF2-40B4-BE49-F238E27FC236}">
                <a16:creationId xmlns:a16="http://schemas.microsoft.com/office/drawing/2014/main" id="{CF1F7462-DF7F-1F57-A14E-B9BC75326489}"/>
              </a:ext>
            </a:extLst>
          </p:cNvPr>
          <p:cNvPicPr>
            <a:picLocks noChangeAspect="1"/>
          </p:cNvPicPr>
          <p:nvPr/>
        </p:nvPicPr>
        <p:blipFill>
          <a:blip r:embed="rId4"/>
          <a:stretch>
            <a:fillRect/>
          </a:stretch>
        </p:blipFill>
        <p:spPr>
          <a:xfrm>
            <a:off x="933241" y="4095407"/>
            <a:ext cx="10092566" cy="593680"/>
          </a:xfrm>
          <a:prstGeom prst="rect">
            <a:avLst/>
          </a:prstGeom>
        </p:spPr>
      </p:pic>
      <p:sp>
        <p:nvSpPr>
          <p:cNvPr id="21" name="Content Placeholder 2">
            <a:extLst>
              <a:ext uri="{FF2B5EF4-FFF2-40B4-BE49-F238E27FC236}">
                <a16:creationId xmlns:a16="http://schemas.microsoft.com/office/drawing/2014/main" id="{B7E18489-F355-6AAD-9934-D359C0DE5FF4}"/>
              </a:ext>
            </a:extLst>
          </p:cNvPr>
          <p:cNvSpPr txBox="1">
            <a:spLocks/>
          </p:cNvSpPr>
          <p:nvPr/>
        </p:nvSpPr>
        <p:spPr>
          <a:xfrm>
            <a:off x="933241" y="4927786"/>
            <a:ext cx="10092566" cy="89704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algn="just"/>
            <a:r>
              <a:rPr lang="en-IN" dirty="0"/>
              <a:t>Can offer 10% discount on laundry detergent if poultry, milk and cereals are already purchased. This way, we can try and improve sales of laundry detergent using the combo of the other products. We can also offer all four products at a reasonable price.</a:t>
            </a:r>
          </a:p>
        </p:txBody>
      </p:sp>
    </p:spTree>
    <p:extLst>
      <p:ext uri="{BB962C8B-B14F-4D97-AF65-F5344CB8AC3E}">
        <p14:creationId xmlns:p14="http://schemas.microsoft.com/office/powerpoint/2010/main" val="40844749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410F7-EE89-D070-C50D-A9F3CAC54725}"/>
              </a:ext>
            </a:extLst>
          </p:cNvPr>
          <p:cNvSpPr>
            <a:spLocks noGrp="1"/>
          </p:cNvSpPr>
          <p:nvPr>
            <p:ph type="title"/>
          </p:nvPr>
        </p:nvSpPr>
        <p:spPr>
          <a:xfrm>
            <a:off x="933242" y="422309"/>
            <a:ext cx="10476879" cy="1020417"/>
          </a:xfrm>
        </p:spPr>
        <p:txBody>
          <a:bodyPr/>
          <a:lstStyle/>
          <a:p>
            <a:r>
              <a:rPr lang="en-IN" dirty="0"/>
              <a:t>RECOMMENDATIONS – KNIME ANALYSIS</a:t>
            </a:r>
          </a:p>
        </p:txBody>
      </p:sp>
      <p:pic>
        <p:nvPicPr>
          <p:cNvPr id="4" name="Picture 3">
            <a:extLst>
              <a:ext uri="{FF2B5EF4-FFF2-40B4-BE49-F238E27FC236}">
                <a16:creationId xmlns:a16="http://schemas.microsoft.com/office/drawing/2014/main" id="{5D317906-DD76-5072-FF07-280E3AEA6FE3}"/>
              </a:ext>
            </a:extLst>
          </p:cNvPr>
          <p:cNvPicPr>
            <a:picLocks noChangeAspect="1"/>
          </p:cNvPicPr>
          <p:nvPr/>
        </p:nvPicPr>
        <p:blipFill>
          <a:blip r:embed="rId2"/>
          <a:stretch>
            <a:fillRect/>
          </a:stretch>
        </p:blipFill>
        <p:spPr>
          <a:xfrm>
            <a:off x="1076739" y="1712429"/>
            <a:ext cx="9803296" cy="626322"/>
          </a:xfrm>
          <a:prstGeom prst="rect">
            <a:avLst/>
          </a:prstGeom>
        </p:spPr>
      </p:pic>
      <p:sp>
        <p:nvSpPr>
          <p:cNvPr id="5" name="Content Placeholder 2">
            <a:extLst>
              <a:ext uri="{FF2B5EF4-FFF2-40B4-BE49-F238E27FC236}">
                <a16:creationId xmlns:a16="http://schemas.microsoft.com/office/drawing/2014/main" id="{5D2A4573-0FD6-8FA6-8B6A-529FDE946892}"/>
              </a:ext>
            </a:extLst>
          </p:cNvPr>
          <p:cNvSpPr txBox="1">
            <a:spLocks/>
          </p:cNvSpPr>
          <p:nvPr/>
        </p:nvSpPr>
        <p:spPr>
          <a:xfrm>
            <a:off x="787469" y="2608454"/>
            <a:ext cx="10092566" cy="8970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algn="just"/>
            <a:r>
              <a:rPr lang="en-IN" dirty="0"/>
              <a:t>Can roll out Combo offers for sandwich loaves, cheeses and ketchup while also placing them near each other.</a:t>
            </a:r>
          </a:p>
        </p:txBody>
      </p:sp>
      <p:pic>
        <p:nvPicPr>
          <p:cNvPr id="7" name="Picture 6">
            <a:extLst>
              <a:ext uri="{FF2B5EF4-FFF2-40B4-BE49-F238E27FC236}">
                <a16:creationId xmlns:a16="http://schemas.microsoft.com/office/drawing/2014/main" id="{D9243174-5EC1-85B5-5813-59F7ED14FDDA}"/>
              </a:ext>
            </a:extLst>
          </p:cNvPr>
          <p:cNvPicPr>
            <a:picLocks noChangeAspect="1"/>
          </p:cNvPicPr>
          <p:nvPr/>
        </p:nvPicPr>
        <p:blipFill>
          <a:blip r:embed="rId3"/>
          <a:stretch>
            <a:fillRect/>
          </a:stretch>
        </p:blipFill>
        <p:spPr>
          <a:xfrm>
            <a:off x="1076739" y="3565649"/>
            <a:ext cx="9803296" cy="555857"/>
          </a:xfrm>
          <a:prstGeom prst="rect">
            <a:avLst/>
          </a:prstGeom>
        </p:spPr>
      </p:pic>
      <p:sp>
        <p:nvSpPr>
          <p:cNvPr id="10" name="Content Placeholder 2">
            <a:extLst>
              <a:ext uri="{FF2B5EF4-FFF2-40B4-BE49-F238E27FC236}">
                <a16:creationId xmlns:a16="http://schemas.microsoft.com/office/drawing/2014/main" id="{50D1FF7B-A817-A558-ADC1-201101BB21F4}"/>
              </a:ext>
            </a:extLst>
          </p:cNvPr>
          <p:cNvSpPr txBox="1">
            <a:spLocks/>
          </p:cNvSpPr>
          <p:nvPr/>
        </p:nvSpPr>
        <p:spPr>
          <a:xfrm>
            <a:off x="932104" y="4519250"/>
            <a:ext cx="10092566" cy="8970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algn="just"/>
            <a:r>
              <a:rPr lang="en-IN" dirty="0"/>
              <a:t>Can roll out Combo offers for soda, eggs, dinner rolls and poultry.</a:t>
            </a:r>
          </a:p>
        </p:txBody>
      </p:sp>
    </p:spTree>
    <p:extLst>
      <p:ext uri="{BB962C8B-B14F-4D97-AF65-F5344CB8AC3E}">
        <p14:creationId xmlns:p14="http://schemas.microsoft.com/office/powerpoint/2010/main" val="42481121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17377C9-BE5F-BD03-5C8F-37DB7AF5EF53}"/>
              </a:ext>
            </a:extLst>
          </p:cNvPr>
          <p:cNvSpPr txBox="1">
            <a:spLocks/>
          </p:cNvSpPr>
          <p:nvPr/>
        </p:nvSpPr>
        <p:spPr>
          <a:xfrm>
            <a:off x="1295400" y="818384"/>
            <a:ext cx="9601200" cy="72062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r>
              <a:rPr lang="en-US"/>
              <a:t>PROBLEM STATEMENT:</a:t>
            </a:r>
            <a:endParaRPr lang="en-US" dirty="0"/>
          </a:p>
        </p:txBody>
      </p:sp>
      <p:sp>
        <p:nvSpPr>
          <p:cNvPr id="9" name="Content Placeholder 6">
            <a:extLst>
              <a:ext uri="{FF2B5EF4-FFF2-40B4-BE49-F238E27FC236}">
                <a16:creationId xmlns:a16="http://schemas.microsoft.com/office/drawing/2014/main" id="{176C97EB-3ED5-8D37-F0FB-CD9829F02322}"/>
              </a:ext>
            </a:extLst>
          </p:cNvPr>
          <p:cNvSpPr txBox="1">
            <a:spLocks/>
          </p:cNvSpPr>
          <p:nvPr/>
        </p:nvSpPr>
        <p:spPr>
          <a:xfrm>
            <a:off x="1176130" y="1828799"/>
            <a:ext cx="9491870" cy="182217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algn="just">
              <a:lnSpc>
                <a:spcPct val="107000"/>
              </a:lnSpc>
              <a:spcBef>
                <a:spcPts val="900"/>
              </a:spcBef>
              <a:spcAft>
                <a:spcPts val="900"/>
              </a:spcAft>
            </a:pPr>
            <a:r>
              <a:rPr lang="en-IN" sz="1800" dirty="0"/>
              <a:t>A Grocery Store shared the transactional data with you. Your job is to identify the most popular combos that can be suggested to the Grocery Store chain after a thorough analysis of the most commonly occurring sets of menu items in the customer orders. The Store doesn’t have any combo meals. Can you suggest the best combo meals?</a:t>
            </a:r>
          </a:p>
          <a:p>
            <a:pPr>
              <a:lnSpc>
                <a:spcPct val="107000"/>
              </a:lnSpc>
              <a:spcBef>
                <a:spcPts val="900"/>
              </a:spcBef>
              <a:spcAft>
                <a:spcPts val="900"/>
              </a:spcAft>
            </a:pPr>
            <a:r>
              <a:rPr lang="en-IN" sz="1800" dirty="0"/>
              <a:t>Below is head of the dataset</a:t>
            </a:r>
          </a:p>
        </p:txBody>
      </p:sp>
      <p:pic>
        <p:nvPicPr>
          <p:cNvPr id="5" name="Picture 4">
            <a:extLst>
              <a:ext uri="{FF2B5EF4-FFF2-40B4-BE49-F238E27FC236}">
                <a16:creationId xmlns:a16="http://schemas.microsoft.com/office/drawing/2014/main" id="{96A5E9AC-7E34-F4B1-7E17-464F28F8B017}"/>
              </a:ext>
            </a:extLst>
          </p:cNvPr>
          <p:cNvPicPr>
            <a:picLocks noChangeAspect="1"/>
          </p:cNvPicPr>
          <p:nvPr/>
        </p:nvPicPr>
        <p:blipFill>
          <a:blip r:embed="rId2"/>
          <a:stretch>
            <a:fillRect/>
          </a:stretch>
        </p:blipFill>
        <p:spPr>
          <a:xfrm>
            <a:off x="1295400" y="3940765"/>
            <a:ext cx="4922520" cy="1925464"/>
          </a:xfrm>
          <a:prstGeom prst="rect">
            <a:avLst/>
          </a:prstGeom>
        </p:spPr>
      </p:pic>
    </p:spTree>
    <p:extLst>
      <p:ext uri="{BB962C8B-B14F-4D97-AF65-F5344CB8AC3E}">
        <p14:creationId xmlns:p14="http://schemas.microsoft.com/office/powerpoint/2010/main" val="1476019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CA3A7-3502-5DA9-ABF2-C6CE9043EA6C}"/>
              </a:ext>
            </a:extLst>
          </p:cNvPr>
          <p:cNvSpPr>
            <a:spLocks noGrp="1"/>
          </p:cNvSpPr>
          <p:nvPr>
            <p:ph type="title"/>
          </p:nvPr>
        </p:nvSpPr>
        <p:spPr>
          <a:xfrm>
            <a:off x="4598377" y="2473329"/>
            <a:ext cx="2995246" cy="1142385"/>
          </a:xfrm>
        </p:spPr>
        <p:txBody>
          <a:bodyPr/>
          <a:lstStyle/>
          <a:p>
            <a:r>
              <a:rPr lang="en-IN" dirty="0"/>
              <a:t>THANK YOU</a:t>
            </a:r>
          </a:p>
        </p:txBody>
      </p:sp>
    </p:spTree>
    <p:extLst>
      <p:ext uri="{BB962C8B-B14F-4D97-AF65-F5344CB8AC3E}">
        <p14:creationId xmlns:p14="http://schemas.microsoft.com/office/powerpoint/2010/main" val="706973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93034"/>
            <a:ext cx="9601200" cy="1142385"/>
          </a:xfrm>
        </p:spPr>
        <p:txBody>
          <a:bodyPr anchor="b">
            <a:normAutofit/>
          </a:bodyPr>
          <a:lstStyle/>
          <a:p>
            <a:r>
              <a:rPr lang="en-US" dirty="0"/>
              <a:t>ABOUT DATA</a:t>
            </a:r>
          </a:p>
        </p:txBody>
      </p:sp>
      <p:sp>
        <p:nvSpPr>
          <p:cNvPr id="3" name="Content Placeholder 2"/>
          <p:cNvSpPr>
            <a:spLocks noGrp="1"/>
          </p:cNvSpPr>
          <p:nvPr>
            <p:ph sz="half" idx="1"/>
          </p:nvPr>
        </p:nvSpPr>
        <p:spPr>
          <a:xfrm>
            <a:off x="1295400" y="1434201"/>
            <a:ext cx="10376452" cy="4502773"/>
          </a:xfrm>
        </p:spPr>
        <p:txBody>
          <a:bodyPr>
            <a:normAutofit/>
          </a:bodyPr>
          <a:lstStyle/>
          <a:p>
            <a:r>
              <a:rPr lang="en-US" dirty="0"/>
              <a:t>There are 20641 rows and 3 columns.</a:t>
            </a:r>
          </a:p>
          <a:p>
            <a:r>
              <a:rPr lang="en-IN" dirty="0"/>
              <a:t>There are 1 Integer and 2 object data types.</a:t>
            </a:r>
          </a:p>
          <a:p>
            <a:r>
              <a:rPr lang="en-IN" dirty="0"/>
              <a:t>There are no null values in the dataset.</a:t>
            </a:r>
          </a:p>
          <a:p>
            <a:pPr algn="just"/>
            <a:r>
              <a:rPr lang="en-IN" dirty="0"/>
              <a:t>There are 4730 duplicate rows in the dataset.</a:t>
            </a:r>
          </a:p>
          <a:p>
            <a:r>
              <a:rPr lang="en-IN" dirty="0"/>
              <a:t>Data is available for 3 years 2018, 2019 and 2020 </a:t>
            </a:r>
          </a:p>
          <a:p>
            <a:r>
              <a:rPr lang="en-IN" dirty="0"/>
              <a:t>Data for each year 2018 and 2019 is provided until Q3 </a:t>
            </a:r>
            <a:r>
              <a:rPr lang="en-IN" dirty="0" err="1"/>
              <a:t>ie</a:t>
            </a:r>
            <a:r>
              <a:rPr lang="en-IN" dirty="0"/>
              <a:t>; September only and for 2020 it is provided for January and February only</a:t>
            </a:r>
          </a:p>
          <a:p>
            <a:r>
              <a:rPr lang="en-IN" dirty="0"/>
              <a:t>A total of 1139 orders were received during this timeline. </a:t>
            </a:r>
          </a:p>
          <a:p>
            <a:r>
              <a:rPr lang="en-IN" dirty="0"/>
              <a:t>There are 37 unique Products as of today with the store.</a:t>
            </a:r>
          </a:p>
          <a:p>
            <a:endParaRPr lang="en-IN" dirty="0"/>
          </a:p>
          <a:p>
            <a:endParaRPr lang="en-IN" dirty="0"/>
          </a:p>
          <a:p>
            <a:endParaRPr lang="en-IN" dirty="0"/>
          </a:p>
        </p:txBody>
      </p:sp>
      <p:sp>
        <p:nvSpPr>
          <p:cNvPr id="6" name="Content Placeholder 2">
            <a:extLst>
              <a:ext uri="{FF2B5EF4-FFF2-40B4-BE49-F238E27FC236}">
                <a16:creationId xmlns:a16="http://schemas.microsoft.com/office/drawing/2014/main" id="{A66A8B99-330E-7D2C-BE18-B0F457996462}"/>
              </a:ext>
            </a:extLst>
          </p:cNvPr>
          <p:cNvSpPr txBox="1">
            <a:spLocks/>
          </p:cNvSpPr>
          <p:nvPr/>
        </p:nvSpPr>
        <p:spPr>
          <a:xfrm>
            <a:off x="7099852" y="1981199"/>
            <a:ext cx="4572000" cy="38100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800" kern="1200">
                <a:solidFill>
                  <a:schemeClr val="tx1"/>
                </a:solidFill>
                <a:latin typeface="+mn-lt"/>
                <a:ea typeface="+mn-ea"/>
                <a:cs typeface="+mn-cs"/>
              </a:defRPr>
            </a:lvl9pPr>
          </a:lstStyle>
          <a:p>
            <a:endParaRPr lang="en-IN" dirty="0"/>
          </a:p>
        </p:txBody>
      </p:sp>
    </p:spTree>
    <p:extLst>
      <p:ext uri="{BB962C8B-B14F-4D97-AF65-F5344CB8AC3E}">
        <p14:creationId xmlns:p14="http://schemas.microsoft.com/office/powerpoint/2010/main" val="2475092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2F96E-6FDC-14E6-591F-A6D60AC637CC}"/>
              </a:ext>
            </a:extLst>
          </p:cNvPr>
          <p:cNvSpPr>
            <a:spLocks noGrp="1"/>
          </p:cNvSpPr>
          <p:nvPr>
            <p:ph type="title"/>
          </p:nvPr>
        </p:nvSpPr>
        <p:spPr>
          <a:xfrm>
            <a:off x="2912166" y="1868827"/>
            <a:ext cx="6597594" cy="1142385"/>
          </a:xfrm>
        </p:spPr>
        <p:txBody>
          <a:bodyPr/>
          <a:lstStyle/>
          <a:p>
            <a:r>
              <a:rPr lang="en-IN" dirty="0"/>
              <a:t>EXPLORATARY DATA ANALYSIS</a:t>
            </a:r>
          </a:p>
        </p:txBody>
      </p:sp>
      <p:sp>
        <p:nvSpPr>
          <p:cNvPr id="3" name="TextBox 2">
            <a:extLst>
              <a:ext uri="{FF2B5EF4-FFF2-40B4-BE49-F238E27FC236}">
                <a16:creationId xmlns:a16="http://schemas.microsoft.com/office/drawing/2014/main" id="{C98D393B-6D60-67C8-CB67-1CD7F53231C1}"/>
              </a:ext>
            </a:extLst>
          </p:cNvPr>
          <p:cNvSpPr txBox="1"/>
          <p:nvPr/>
        </p:nvSpPr>
        <p:spPr>
          <a:xfrm>
            <a:off x="3268598" y="3359426"/>
            <a:ext cx="7343335" cy="369332"/>
          </a:xfrm>
          <a:prstGeom prst="rect">
            <a:avLst/>
          </a:prstGeom>
          <a:noFill/>
        </p:spPr>
        <p:txBody>
          <a:bodyPr wrap="square" rtlCol="0">
            <a:spAutoFit/>
          </a:bodyPr>
          <a:lstStyle/>
          <a:p>
            <a:r>
              <a:rPr lang="en-US" dirty="0"/>
              <a:t>We have used Python and Tableau for performing EDA</a:t>
            </a:r>
            <a:endParaRPr lang="en-IN" dirty="0"/>
          </a:p>
        </p:txBody>
      </p:sp>
    </p:spTree>
    <p:extLst>
      <p:ext uri="{BB962C8B-B14F-4D97-AF65-F5344CB8AC3E}">
        <p14:creationId xmlns:p14="http://schemas.microsoft.com/office/powerpoint/2010/main" val="3405538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503853"/>
            <a:ext cx="9601200" cy="1142385"/>
          </a:xfrm>
        </p:spPr>
        <p:txBody>
          <a:bodyPr anchor="b">
            <a:normAutofit/>
          </a:bodyPr>
          <a:lstStyle/>
          <a:p>
            <a:r>
              <a:rPr lang="en-US" dirty="0"/>
              <a:t>UNIVARIATE ANALYSIS</a:t>
            </a:r>
            <a:br>
              <a:rPr lang="en-US" dirty="0"/>
            </a:br>
            <a:r>
              <a:rPr lang="en-US" dirty="0"/>
              <a:t>DATA DISTRIBUTION &amp; OUTLIERS</a:t>
            </a:r>
          </a:p>
        </p:txBody>
      </p:sp>
      <p:sp>
        <p:nvSpPr>
          <p:cNvPr id="3" name="Content Placeholder 2"/>
          <p:cNvSpPr>
            <a:spLocks noGrp="1"/>
          </p:cNvSpPr>
          <p:nvPr>
            <p:ph sz="half" idx="1"/>
          </p:nvPr>
        </p:nvSpPr>
        <p:spPr>
          <a:xfrm>
            <a:off x="1295400" y="1981200"/>
            <a:ext cx="9439275" cy="1142386"/>
          </a:xfrm>
        </p:spPr>
        <p:txBody>
          <a:bodyPr>
            <a:normAutofit/>
          </a:bodyPr>
          <a:lstStyle/>
          <a:p>
            <a:pPr algn="just"/>
            <a:r>
              <a:rPr lang="en-IN" dirty="0"/>
              <a:t>There are no outliers, no high skewness in </a:t>
            </a:r>
            <a:r>
              <a:rPr lang="en-IN" dirty="0" err="1"/>
              <a:t>Order_id</a:t>
            </a:r>
            <a:r>
              <a:rPr lang="en-IN" dirty="0"/>
              <a:t> and the data seems to be normally distributed as well.</a:t>
            </a:r>
          </a:p>
        </p:txBody>
      </p:sp>
      <p:pic>
        <p:nvPicPr>
          <p:cNvPr id="6" name="Picture 5">
            <a:extLst>
              <a:ext uri="{FF2B5EF4-FFF2-40B4-BE49-F238E27FC236}">
                <a16:creationId xmlns:a16="http://schemas.microsoft.com/office/drawing/2014/main" id="{5B725C73-98E0-EF8B-B4F2-AB11C700F193}"/>
              </a:ext>
            </a:extLst>
          </p:cNvPr>
          <p:cNvPicPr>
            <a:picLocks noChangeAspect="1"/>
          </p:cNvPicPr>
          <p:nvPr/>
        </p:nvPicPr>
        <p:blipFill>
          <a:blip r:embed="rId2"/>
          <a:stretch>
            <a:fillRect/>
          </a:stretch>
        </p:blipFill>
        <p:spPr>
          <a:xfrm>
            <a:off x="1376362" y="2670546"/>
            <a:ext cx="9439275" cy="2971800"/>
          </a:xfrm>
          <a:prstGeom prst="rect">
            <a:avLst/>
          </a:prstGeom>
        </p:spPr>
      </p:pic>
    </p:spTree>
    <p:extLst>
      <p:ext uri="{BB962C8B-B14F-4D97-AF65-F5344CB8AC3E}">
        <p14:creationId xmlns:p14="http://schemas.microsoft.com/office/powerpoint/2010/main" val="2502467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F6B1E-C3F9-64B6-C709-DA8DAFDFC2F0}"/>
              </a:ext>
            </a:extLst>
          </p:cNvPr>
          <p:cNvSpPr>
            <a:spLocks noGrp="1"/>
          </p:cNvSpPr>
          <p:nvPr>
            <p:ph type="title"/>
          </p:nvPr>
        </p:nvSpPr>
        <p:spPr>
          <a:xfrm>
            <a:off x="1295400" y="0"/>
            <a:ext cx="9601200" cy="1127999"/>
          </a:xfrm>
        </p:spPr>
        <p:txBody>
          <a:bodyPr vert="horz" lIns="91440" tIns="45720" rIns="91440" bIns="45720" rtlCol="0" anchor="b">
            <a:normAutofit/>
          </a:bodyPr>
          <a:lstStyle/>
          <a:p>
            <a:r>
              <a:rPr lang="en-US" b="1" kern="1200" dirty="0">
                <a:latin typeface="+mj-lt"/>
                <a:ea typeface="+mj-ea"/>
                <a:cs typeface="+mj-cs"/>
              </a:rPr>
              <a:t>PRODUCT QUANTITY ORDERED MOST</a:t>
            </a:r>
          </a:p>
        </p:txBody>
      </p:sp>
      <p:sp>
        <p:nvSpPr>
          <p:cNvPr id="7" name="TextBox 6">
            <a:extLst>
              <a:ext uri="{FF2B5EF4-FFF2-40B4-BE49-F238E27FC236}">
                <a16:creationId xmlns:a16="http://schemas.microsoft.com/office/drawing/2014/main" id="{B84402C2-00B6-AAA4-FBEA-8AC9B0DE9A55}"/>
              </a:ext>
            </a:extLst>
          </p:cNvPr>
          <p:cNvSpPr txBox="1"/>
          <p:nvPr/>
        </p:nvSpPr>
        <p:spPr>
          <a:xfrm>
            <a:off x="901504" y="1350499"/>
            <a:ext cx="4022188" cy="4440702"/>
          </a:xfrm>
          <a:prstGeom prst="rect">
            <a:avLst/>
          </a:prstGeom>
        </p:spPr>
        <p:txBody>
          <a:bodyPr vert="horz" lIns="91440" tIns="45720" rIns="91440" bIns="45720" rtlCol="0">
            <a:normAutofit/>
          </a:bodyPr>
          <a:lstStyle/>
          <a:p>
            <a:pPr>
              <a:lnSpc>
                <a:spcPct val="90000"/>
              </a:lnSpc>
              <a:spcAft>
                <a:spcPts val="600"/>
              </a:spcAft>
              <a:buClr>
                <a:schemeClr val="accent1">
                  <a:lumMod val="75000"/>
                </a:schemeClr>
              </a:buClr>
              <a:buSzPct val="100000"/>
              <a:buFont typeface="Arial" pitchFamily="34" charset="0"/>
              <a:buChar char="▪"/>
            </a:pPr>
            <a:r>
              <a:rPr lang="en-US" sz="2000" dirty="0"/>
              <a:t>Poultry accounts for highest purchased product quantity followed by Soda in 2</a:t>
            </a:r>
            <a:r>
              <a:rPr lang="en-US" sz="2000" baseline="30000" dirty="0"/>
              <a:t>nd</a:t>
            </a:r>
            <a:r>
              <a:rPr lang="en-US" sz="2000" dirty="0"/>
              <a:t> and Cereal in the 3</a:t>
            </a:r>
            <a:r>
              <a:rPr lang="en-US" sz="2000" baseline="30000" dirty="0"/>
              <a:t>rd </a:t>
            </a:r>
            <a:r>
              <a:rPr lang="en-US" sz="2000" dirty="0"/>
              <a:t>position.</a:t>
            </a:r>
          </a:p>
          <a:p>
            <a:pPr>
              <a:lnSpc>
                <a:spcPct val="90000"/>
              </a:lnSpc>
              <a:spcAft>
                <a:spcPts val="600"/>
              </a:spcAft>
              <a:buClr>
                <a:schemeClr val="accent1">
                  <a:lumMod val="75000"/>
                </a:schemeClr>
              </a:buClr>
              <a:buSzPct val="100000"/>
              <a:buFont typeface="Arial" pitchFamily="34" charset="0"/>
              <a:buChar char="▪"/>
            </a:pPr>
            <a:endParaRPr lang="en-US" sz="2000" dirty="0"/>
          </a:p>
          <a:p>
            <a:pPr>
              <a:lnSpc>
                <a:spcPct val="90000"/>
              </a:lnSpc>
              <a:spcAft>
                <a:spcPts val="600"/>
              </a:spcAft>
              <a:buClr>
                <a:schemeClr val="accent1">
                  <a:lumMod val="75000"/>
                </a:schemeClr>
              </a:buClr>
              <a:buSzPct val="100000"/>
              <a:buFont typeface="Arial" pitchFamily="34" charset="0"/>
              <a:buChar char="▪"/>
            </a:pPr>
            <a:r>
              <a:rPr lang="en-US" sz="2000" dirty="0"/>
              <a:t>Hand Soup is the least purchased product quantity followed by Sandwich loaves and Fruits.</a:t>
            </a:r>
          </a:p>
          <a:p>
            <a:pPr>
              <a:lnSpc>
                <a:spcPct val="90000"/>
              </a:lnSpc>
              <a:spcAft>
                <a:spcPts val="600"/>
              </a:spcAft>
              <a:buClr>
                <a:schemeClr val="accent1">
                  <a:lumMod val="75000"/>
                </a:schemeClr>
              </a:buClr>
              <a:buSzPct val="100000"/>
              <a:buFont typeface="Arial" pitchFamily="34" charset="0"/>
              <a:buChar char="▪"/>
            </a:pPr>
            <a:endParaRPr lang="en-US" sz="2000" dirty="0"/>
          </a:p>
          <a:p>
            <a:pPr>
              <a:lnSpc>
                <a:spcPct val="90000"/>
              </a:lnSpc>
              <a:spcAft>
                <a:spcPts val="600"/>
              </a:spcAft>
              <a:buClr>
                <a:schemeClr val="accent1">
                  <a:lumMod val="75000"/>
                </a:schemeClr>
              </a:buClr>
              <a:buSzPct val="100000"/>
              <a:buFont typeface="Arial" pitchFamily="34" charset="0"/>
              <a:buChar char="▪"/>
            </a:pPr>
            <a:r>
              <a:rPr lang="en-US" sz="2000" dirty="0"/>
              <a:t>There is not a drastic difference between the range in which all the products quantity are ordered. </a:t>
            </a:r>
          </a:p>
        </p:txBody>
      </p:sp>
      <p:pic>
        <p:nvPicPr>
          <p:cNvPr id="4" name="Picture 3">
            <a:extLst>
              <a:ext uri="{FF2B5EF4-FFF2-40B4-BE49-F238E27FC236}">
                <a16:creationId xmlns:a16="http://schemas.microsoft.com/office/drawing/2014/main" id="{C25ABE18-AA4E-E913-648A-31F3F519FB92}"/>
              </a:ext>
            </a:extLst>
          </p:cNvPr>
          <p:cNvPicPr>
            <a:picLocks noChangeAspect="1"/>
          </p:cNvPicPr>
          <p:nvPr/>
        </p:nvPicPr>
        <p:blipFill>
          <a:blip r:embed="rId2"/>
          <a:stretch>
            <a:fillRect/>
          </a:stretch>
        </p:blipFill>
        <p:spPr>
          <a:xfrm>
            <a:off x="5063053" y="1350498"/>
            <a:ext cx="6593202" cy="4440702"/>
          </a:xfrm>
          <a:prstGeom prst="rect">
            <a:avLst/>
          </a:prstGeom>
          <a:noFill/>
        </p:spPr>
      </p:pic>
    </p:spTree>
    <p:extLst>
      <p:ext uri="{BB962C8B-B14F-4D97-AF65-F5344CB8AC3E}">
        <p14:creationId xmlns:p14="http://schemas.microsoft.com/office/powerpoint/2010/main" val="13083851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F6B1E-C3F9-64B6-C709-DA8DAFDFC2F0}"/>
              </a:ext>
            </a:extLst>
          </p:cNvPr>
          <p:cNvSpPr>
            <a:spLocks noGrp="1"/>
          </p:cNvSpPr>
          <p:nvPr>
            <p:ph type="title"/>
          </p:nvPr>
        </p:nvSpPr>
        <p:spPr>
          <a:xfrm>
            <a:off x="901504" y="67387"/>
            <a:ext cx="9601200" cy="1127999"/>
          </a:xfrm>
        </p:spPr>
        <p:txBody>
          <a:bodyPr vert="horz" lIns="91440" tIns="45720" rIns="91440" bIns="45720" rtlCol="0" anchor="b">
            <a:normAutofit/>
          </a:bodyPr>
          <a:lstStyle/>
          <a:p>
            <a:r>
              <a:rPr lang="en-US" b="1" kern="1200" dirty="0">
                <a:latin typeface="+mj-lt"/>
                <a:ea typeface="+mj-ea"/>
                <a:cs typeface="+mj-cs"/>
              </a:rPr>
              <a:t>PRODUCT ORDERED MOST</a:t>
            </a:r>
          </a:p>
        </p:txBody>
      </p:sp>
      <p:sp>
        <p:nvSpPr>
          <p:cNvPr id="7" name="TextBox 6">
            <a:extLst>
              <a:ext uri="{FF2B5EF4-FFF2-40B4-BE49-F238E27FC236}">
                <a16:creationId xmlns:a16="http://schemas.microsoft.com/office/drawing/2014/main" id="{B84402C2-00B6-AAA4-FBEA-8AC9B0DE9A55}"/>
              </a:ext>
            </a:extLst>
          </p:cNvPr>
          <p:cNvSpPr txBox="1"/>
          <p:nvPr/>
        </p:nvSpPr>
        <p:spPr>
          <a:xfrm>
            <a:off x="901504" y="1523999"/>
            <a:ext cx="4022188" cy="3810001"/>
          </a:xfrm>
          <a:prstGeom prst="rect">
            <a:avLst/>
          </a:prstGeom>
        </p:spPr>
        <p:txBody>
          <a:bodyPr vert="horz" lIns="91440" tIns="45720" rIns="91440" bIns="45720" rtlCol="0">
            <a:normAutofit/>
          </a:bodyPr>
          <a:lstStyle/>
          <a:p>
            <a:pPr>
              <a:lnSpc>
                <a:spcPct val="90000"/>
              </a:lnSpc>
              <a:spcAft>
                <a:spcPts val="600"/>
              </a:spcAft>
              <a:buClr>
                <a:schemeClr val="accent1">
                  <a:lumMod val="75000"/>
                </a:schemeClr>
              </a:buClr>
              <a:buSzPct val="100000"/>
              <a:buFont typeface="Arial" pitchFamily="34" charset="0"/>
              <a:buChar char="▪"/>
            </a:pPr>
            <a:r>
              <a:rPr lang="en-US" sz="2000" dirty="0"/>
              <a:t>Poultry accounts for highest purchased product followed by Ice Cream in 2</a:t>
            </a:r>
            <a:r>
              <a:rPr lang="en-US" sz="2000" baseline="30000" dirty="0"/>
              <a:t>nd</a:t>
            </a:r>
            <a:r>
              <a:rPr lang="en-US" sz="2000" dirty="0"/>
              <a:t> and Cheeses in the 3</a:t>
            </a:r>
            <a:r>
              <a:rPr lang="en-US" sz="2000" baseline="30000" dirty="0"/>
              <a:t>rd </a:t>
            </a:r>
            <a:r>
              <a:rPr lang="en-US" sz="2000" dirty="0"/>
              <a:t>position.</a:t>
            </a:r>
          </a:p>
          <a:p>
            <a:pPr>
              <a:lnSpc>
                <a:spcPct val="90000"/>
              </a:lnSpc>
              <a:spcAft>
                <a:spcPts val="600"/>
              </a:spcAft>
              <a:buClr>
                <a:schemeClr val="accent1">
                  <a:lumMod val="75000"/>
                </a:schemeClr>
              </a:buClr>
              <a:buSzPct val="100000"/>
              <a:buFont typeface="Arial" pitchFamily="34" charset="0"/>
              <a:buChar char="▪"/>
            </a:pPr>
            <a:endParaRPr lang="en-US" sz="2000" dirty="0"/>
          </a:p>
          <a:p>
            <a:pPr>
              <a:lnSpc>
                <a:spcPct val="90000"/>
              </a:lnSpc>
              <a:spcAft>
                <a:spcPts val="600"/>
              </a:spcAft>
              <a:buClr>
                <a:schemeClr val="accent1">
                  <a:lumMod val="75000"/>
                </a:schemeClr>
              </a:buClr>
              <a:buSzPct val="100000"/>
              <a:buFont typeface="Arial" pitchFamily="34" charset="0"/>
              <a:buChar char="▪"/>
            </a:pPr>
            <a:r>
              <a:rPr lang="en-US" sz="2000" dirty="0"/>
              <a:t>Flour is the least purchased product followed by Pork and Hand Soaps.</a:t>
            </a:r>
          </a:p>
          <a:p>
            <a:pPr>
              <a:lnSpc>
                <a:spcPct val="90000"/>
              </a:lnSpc>
              <a:spcAft>
                <a:spcPts val="600"/>
              </a:spcAft>
              <a:buClr>
                <a:schemeClr val="accent1">
                  <a:lumMod val="75000"/>
                </a:schemeClr>
              </a:buClr>
              <a:buSzPct val="100000"/>
              <a:buFont typeface="Arial" pitchFamily="34" charset="0"/>
              <a:buChar char="▪"/>
            </a:pPr>
            <a:endParaRPr lang="en-US" sz="2000" dirty="0"/>
          </a:p>
          <a:p>
            <a:pPr>
              <a:lnSpc>
                <a:spcPct val="90000"/>
              </a:lnSpc>
              <a:spcAft>
                <a:spcPts val="600"/>
              </a:spcAft>
              <a:buClr>
                <a:schemeClr val="accent1">
                  <a:lumMod val="75000"/>
                </a:schemeClr>
              </a:buClr>
              <a:buSzPct val="100000"/>
              <a:buFont typeface="Arial" pitchFamily="34" charset="0"/>
              <a:buChar char="▪"/>
            </a:pPr>
            <a:r>
              <a:rPr lang="en-US" sz="2000" dirty="0"/>
              <a:t>There is not a drastic difference between the range in which all the products are purchased. </a:t>
            </a:r>
          </a:p>
        </p:txBody>
      </p:sp>
      <p:pic>
        <p:nvPicPr>
          <p:cNvPr id="8" name="Picture 7">
            <a:extLst>
              <a:ext uri="{FF2B5EF4-FFF2-40B4-BE49-F238E27FC236}">
                <a16:creationId xmlns:a16="http://schemas.microsoft.com/office/drawing/2014/main" id="{16C0A995-90DC-B7C0-F898-EF30D8EA0155}"/>
              </a:ext>
            </a:extLst>
          </p:cNvPr>
          <p:cNvPicPr>
            <a:picLocks noChangeAspect="1"/>
          </p:cNvPicPr>
          <p:nvPr/>
        </p:nvPicPr>
        <p:blipFill>
          <a:blip r:embed="rId2"/>
          <a:stretch>
            <a:fillRect/>
          </a:stretch>
        </p:blipFill>
        <p:spPr>
          <a:xfrm>
            <a:off x="5128591" y="1288151"/>
            <a:ext cx="6400799" cy="4467225"/>
          </a:xfrm>
          <a:prstGeom prst="rect">
            <a:avLst/>
          </a:prstGeom>
        </p:spPr>
      </p:pic>
    </p:spTree>
    <p:extLst>
      <p:ext uri="{BB962C8B-B14F-4D97-AF65-F5344CB8AC3E}">
        <p14:creationId xmlns:p14="http://schemas.microsoft.com/office/powerpoint/2010/main" val="3296202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0AECE98-F17C-990B-C76D-5DB44D9F569A}"/>
              </a:ext>
            </a:extLst>
          </p:cNvPr>
          <p:cNvSpPr>
            <a:spLocks noGrp="1"/>
          </p:cNvSpPr>
          <p:nvPr>
            <p:ph type="title"/>
          </p:nvPr>
        </p:nvSpPr>
        <p:spPr>
          <a:xfrm>
            <a:off x="1295400" y="159298"/>
            <a:ext cx="9601200" cy="967138"/>
          </a:xfrm>
        </p:spPr>
        <p:txBody>
          <a:bodyPr/>
          <a:lstStyle/>
          <a:p>
            <a:r>
              <a:rPr lang="en-US" dirty="0"/>
              <a:t>YEARLY ORDERS AND TREND</a:t>
            </a:r>
          </a:p>
        </p:txBody>
      </p:sp>
      <p:pic>
        <p:nvPicPr>
          <p:cNvPr id="3" name="Picture 2">
            <a:extLst>
              <a:ext uri="{FF2B5EF4-FFF2-40B4-BE49-F238E27FC236}">
                <a16:creationId xmlns:a16="http://schemas.microsoft.com/office/drawing/2014/main" id="{4098E7DE-7D5E-8C5C-6FFF-9798BA02C88E}"/>
              </a:ext>
            </a:extLst>
          </p:cNvPr>
          <p:cNvPicPr>
            <a:picLocks noChangeAspect="1"/>
          </p:cNvPicPr>
          <p:nvPr/>
        </p:nvPicPr>
        <p:blipFill>
          <a:blip r:embed="rId2"/>
          <a:stretch>
            <a:fillRect/>
          </a:stretch>
        </p:blipFill>
        <p:spPr>
          <a:xfrm>
            <a:off x="2066925" y="1434962"/>
            <a:ext cx="8058150" cy="4438650"/>
          </a:xfrm>
          <a:prstGeom prst="rect">
            <a:avLst/>
          </a:prstGeom>
        </p:spPr>
      </p:pic>
      <p:sp>
        <p:nvSpPr>
          <p:cNvPr id="7" name="Content Placeholder 2">
            <a:extLst>
              <a:ext uri="{FF2B5EF4-FFF2-40B4-BE49-F238E27FC236}">
                <a16:creationId xmlns:a16="http://schemas.microsoft.com/office/drawing/2014/main" id="{E5E17F52-C03A-DE4D-140B-C22CE00F1AB7}"/>
              </a:ext>
            </a:extLst>
          </p:cNvPr>
          <p:cNvSpPr>
            <a:spLocks noGrp="1"/>
          </p:cNvSpPr>
          <p:nvPr>
            <p:ph sz="half" idx="1"/>
          </p:nvPr>
        </p:nvSpPr>
        <p:spPr>
          <a:xfrm>
            <a:off x="2994992" y="3429000"/>
            <a:ext cx="3790122" cy="1431234"/>
          </a:xfrm>
        </p:spPr>
        <p:txBody>
          <a:bodyPr>
            <a:normAutofit/>
          </a:bodyPr>
          <a:lstStyle/>
          <a:p>
            <a:r>
              <a:rPr lang="en-US" dirty="0"/>
              <a:t>The store does not see high number of orders annually. </a:t>
            </a:r>
          </a:p>
          <a:p>
            <a:r>
              <a:rPr lang="en-US" dirty="0"/>
              <a:t>Number of orders are also seen reducing year on year. </a:t>
            </a:r>
          </a:p>
        </p:txBody>
      </p:sp>
    </p:spTree>
    <p:extLst>
      <p:ext uri="{BB962C8B-B14F-4D97-AF65-F5344CB8AC3E}">
        <p14:creationId xmlns:p14="http://schemas.microsoft.com/office/powerpoint/2010/main" val="2600752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6324</TotalTime>
  <Words>2296</Words>
  <Application>Microsoft Office PowerPoint</Application>
  <PresentationFormat>Widescreen</PresentationFormat>
  <Paragraphs>151</Paragraphs>
  <Slides>30</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30</vt:i4>
      </vt:variant>
    </vt:vector>
  </HeadingPairs>
  <TitlesOfParts>
    <vt:vector size="32" baseType="lpstr">
      <vt:lpstr>Arial</vt:lpstr>
      <vt:lpstr>Diamond Grid 16x9</vt:lpstr>
      <vt:lpstr>MRA Project   Milestone 2</vt:lpstr>
      <vt:lpstr>AGENDA:</vt:lpstr>
      <vt:lpstr>PowerPoint Presentation</vt:lpstr>
      <vt:lpstr>ABOUT DATA</vt:lpstr>
      <vt:lpstr>EXPLORATARY DATA ANALYSIS</vt:lpstr>
      <vt:lpstr>UNIVARIATE ANALYSIS DATA DISTRIBUTION &amp; OUTLIERS</vt:lpstr>
      <vt:lpstr>PRODUCT QUANTITY ORDERED MOST</vt:lpstr>
      <vt:lpstr>PRODUCT ORDERED MOST</vt:lpstr>
      <vt:lpstr>YEARLY ORDERS AND TREND</vt:lpstr>
      <vt:lpstr>QUARTERLY ORDERS AND TREND</vt:lpstr>
      <vt:lpstr>MONTHLY ORDERS</vt:lpstr>
      <vt:lpstr>MONTHLY ORDERS EXCLUDING 2020</vt:lpstr>
      <vt:lpstr>WEEK-WISE ORDERS TREND</vt:lpstr>
      <vt:lpstr>DAY-WISE ORDERS TREND</vt:lpstr>
      <vt:lpstr>INFERENCES:</vt:lpstr>
      <vt:lpstr>INFERENCES:</vt:lpstr>
      <vt:lpstr>INFERENCES:</vt:lpstr>
      <vt:lpstr>MARKET BASKET ANALYSIS</vt:lpstr>
      <vt:lpstr>MARKET BASKET ANALYSIS AND ADVANTAGES</vt:lpstr>
      <vt:lpstr>THRESHOLDS </vt:lpstr>
      <vt:lpstr>KNIME MBA WORKFLOW</vt:lpstr>
      <vt:lpstr>ASSOCIATION RULES</vt:lpstr>
      <vt:lpstr>ASSOCIATION RULE OUTPUT</vt:lpstr>
      <vt:lpstr>INTERPRETATION OF ASSOCIATION RULES OUTPUT</vt:lpstr>
      <vt:lpstr>RECOMMENDATIONS – KNIME ANALYSIS</vt:lpstr>
      <vt:lpstr>RECOMMENDATIONS – KNIME ANALYSIS</vt:lpstr>
      <vt:lpstr>RECOMMENDATIONS – KNIME ANALYSIS</vt:lpstr>
      <vt:lpstr>RECOMMENDATIONS – KNIME ANALYSIS</vt:lpstr>
      <vt:lpstr>RECOMMENDATIONS – KNIME ANALYSIS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MRA Project   Milestone 1</dc:title>
  <dc:creator>Tejas Padekar</dc:creator>
  <cp:lastModifiedBy>Tejas Padekar</cp:lastModifiedBy>
  <cp:revision>95</cp:revision>
  <dcterms:created xsi:type="dcterms:W3CDTF">2022-11-13T12:41:12Z</dcterms:created>
  <dcterms:modified xsi:type="dcterms:W3CDTF">2022-11-20T14:21:23Z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