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handoutMasterIdLst>
    <p:handoutMasterId r:id="rId40"/>
  </p:handoutMasterIdLst>
  <p:sldIdLst>
    <p:sldId id="261" r:id="rId2"/>
    <p:sldId id="257" r:id="rId3"/>
    <p:sldId id="262" r:id="rId4"/>
    <p:sldId id="263" r:id="rId5"/>
    <p:sldId id="271" r:id="rId6"/>
    <p:sldId id="272" r:id="rId7"/>
    <p:sldId id="274" r:id="rId8"/>
    <p:sldId id="273" r:id="rId9"/>
    <p:sldId id="275" r:id="rId10"/>
    <p:sldId id="278" r:id="rId11"/>
    <p:sldId id="276" r:id="rId12"/>
    <p:sldId id="279" r:id="rId13"/>
    <p:sldId id="280" r:id="rId14"/>
    <p:sldId id="281" r:id="rId15"/>
    <p:sldId id="289" r:id="rId16"/>
    <p:sldId id="290" r:id="rId17"/>
    <p:sldId id="284" r:id="rId18"/>
    <p:sldId id="285" r:id="rId19"/>
    <p:sldId id="282" r:id="rId20"/>
    <p:sldId id="283" r:id="rId21"/>
    <p:sldId id="286" r:id="rId22"/>
    <p:sldId id="288" r:id="rId23"/>
    <p:sldId id="292" r:id="rId24"/>
    <p:sldId id="287" r:id="rId25"/>
    <p:sldId id="293" r:id="rId26"/>
    <p:sldId id="294" r:id="rId27"/>
    <p:sldId id="295" r:id="rId28"/>
    <p:sldId id="298" r:id="rId29"/>
    <p:sldId id="296" r:id="rId30"/>
    <p:sldId id="297" r:id="rId31"/>
    <p:sldId id="299" r:id="rId32"/>
    <p:sldId id="300" r:id="rId33"/>
    <p:sldId id="301" r:id="rId34"/>
    <p:sldId id="302" r:id="rId35"/>
    <p:sldId id="303" r:id="rId36"/>
    <p:sldId id="304" r:id="rId37"/>
    <p:sldId id="305"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4" autoAdjust="0"/>
    <p:restoredTop sz="94706" autoAdjust="0"/>
  </p:normalViewPr>
  <p:slideViewPr>
    <p:cSldViewPr snapToGrid="0">
      <p:cViewPr varScale="1">
        <p:scale>
          <a:sx n="72" d="100"/>
          <a:sy n="72" d="100"/>
        </p:scale>
        <p:origin x="660" y="72"/>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11/13/2022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11/13/2022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1980303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11/13/2022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11/13/2022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11/13/2022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11/13/2022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11/13/2022</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11/13/2022</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11/13/2022</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11/13/2022</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11/13/2022</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845" y="358842"/>
            <a:ext cx="9604310" cy="3383280"/>
          </a:xfrm>
        </p:spPr>
        <p:txBody>
          <a:bodyPr/>
          <a:lstStyle/>
          <a:p>
            <a:r>
              <a:rPr lang="en-US" dirty="0"/>
              <a:t>MRA Project  </a:t>
            </a:r>
            <a:br>
              <a:rPr lang="en-US" dirty="0"/>
            </a:br>
            <a:r>
              <a:rPr lang="en-US" sz="6000" dirty="0"/>
              <a:t>Milestone 1</a:t>
            </a:r>
            <a:endParaRPr lang="en-US" dirty="0"/>
          </a:p>
        </p:txBody>
      </p:sp>
      <p:sp>
        <p:nvSpPr>
          <p:cNvPr id="3" name="Subtitle 2"/>
          <p:cNvSpPr>
            <a:spLocks noGrp="1"/>
          </p:cNvSpPr>
          <p:nvPr>
            <p:ph type="subTitle" idx="1"/>
          </p:nvPr>
        </p:nvSpPr>
        <p:spPr>
          <a:xfrm>
            <a:off x="1293845" y="3921815"/>
            <a:ext cx="9604310" cy="703193"/>
          </a:xfrm>
        </p:spPr>
        <p:txBody>
          <a:bodyPr>
            <a:normAutofit fontScale="85000" lnSpcReduction="20000"/>
          </a:bodyPr>
          <a:lstStyle/>
          <a:p>
            <a:r>
              <a:rPr lang="en-US" dirty="0"/>
              <a:t>Presented By: Tejas Padekar</a:t>
            </a:r>
          </a:p>
          <a:p>
            <a:r>
              <a:rPr lang="en-US" dirty="0"/>
              <a:t>Batch: PGP DSBA – G1</a:t>
            </a:r>
          </a:p>
          <a:p>
            <a:r>
              <a:rPr lang="en-US" dirty="0"/>
              <a:t>Email: tnpadekar@gmail.com</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503853"/>
            <a:ext cx="9601200" cy="1142385"/>
          </a:xfrm>
        </p:spPr>
        <p:txBody>
          <a:bodyPr anchor="b">
            <a:normAutofit/>
          </a:bodyPr>
          <a:lstStyle/>
          <a:p>
            <a:r>
              <a:rPr lang="en-US" dirty="0"/>
              <a:t>UNIVARIATE ANALYSIS</a:t>
            </a:r>
            <a:br>
              <a:rPr lang="en-US" dirty="0"/>
            </a:br>
            <a:r>
              <a:rPr lang="en-US"/>
              <a:t>DATA DISTRIBUTION &amp; OUTLIERS</a:t>
            </a:r>
            <a:endParaRPr lang="en-US" dirty="0"/>
          </a:p>
        </p:txBody>
      </p:sp>
      <p:sp>
        <p:nvSpPr>
          <p:cNvPr id="3" name="Content Placeholder 2"/>
          <p:cNvSpPr>
            <a:spLocks noGrp="1"/>
          </p:cNvSpPr>
          <p:nvPr>
            <p:ph sz="half" idx="1"/>
          </p:nvPr>
        </p:nvSpPr>
        <p:spPr>
          <a:xfrm>
            <a:off x="1295400" y="1981200"/>
            <a:ext cx="10155702" cy="1142386"/>
          </a:xfrm>
        </p:spPr>
        <p:txBody>
          <a:bodyPr>
            <a:normAutofit/>
          </a:bodyPr>
          <a:lstStyle/>
          <a:p>
            <a:r>
              <a:rPr lang="en-IN" dirty="0"/>
              <a:t>There are outliers and high skewness in SALES.</a:t>
            </a:r>
          </a:p>
        </p:txBody>
      </p:sp>
      <p:pic>
        <p:nvPicPr>
          <p:cNvPr id="5" name="Picture 4">
            <a:extLst>
              <a:ext uri="{FF2B5EF4-FFF2-40B4-BE49-F238E27FC236}">
                <a16:creationId xmlns:a16="http://schemas.microsoft.com/office/drawing/2014/main" id="{ABD84884-B2B1-74F3-5111-6B063BEAE0C0}"/>
              </a:ext>
            </a:extLst>
          </p:cNvPr>
          <p:cNvPicPr>
            <a:picLocks noChangeAspect="1"/>
          </p:cNvPicPr>
          <p:nvPr/>
        </p:nvPicPr>
        <p:blipFill>
          <a:blip r:embed="rId2"/>
          <a:stretch>
            <a:fillRect/>
          </a:stretch>
        </p:blipFill>
        <p:spPr>
          <a:xfrm>
            <a:off x="1675075" y="2522301"/>
            <a:ext cx="8841850" cy="3173036"/>
          </a:xfrm>
          <a:prstGeom prst="rect">
            <a:avLst/>
          </a:prstGeom>
        </p:spPr>
      </p:pic>
    </p:spTree>
    <p:extLst>
      <p:ext uri="{BB962C8B-B14F-4D97-AF65-F5344CB8AC3E}">
        <p14:creationId xmlns:p14="http://schemas.microsoft.com/office/powerpoint/2010/main" val="3835710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503853"/>
            <a:ext cx="9601200" cy="1142385"/>
          </a:xfrm>
        </p:spPr>
        <p:txBody>
          <a:bodyPr anchor="b">
            <a:normAutofit/>
          </a:bodyPr>
          <a:lstStyle/>
          <a:p>
            <a:r>
              <a:rPr lang="en-US" dirty="0"/>
              <a:t>UNIVARIATE ANALYSIS</a:t>
            </a:r>
            <a:br>
              <a:rPr lang="en-US" dirty="0"/>
            </a:br>
            <a:r>
              <a:rPr lang="en-US" dirty="0"/>
              <a:t>DATA DISTRIBUTION &amp; OUTLIERS</a:t>
            </a:r>
          </a:p>
        </p:txBody>
      </p:sp>
      <p:sp>
        <p:nvSpPr>
          <p:cNvPr id="3" name="Content Placeholder 2"/>
          <p:cNvSpPr>
            <a:spLocks noGrp="1"/>
          </p:cNvSpPr>
          <p:nvPr>
            <p:ph sz="half" idx="1"/>
          </p:nvPr>
        </p:nvSpPr>
        <p:spPr>
          <a:xfrm>
            <a:off x="1295400" y="1981200"/>
            <a:ext cx="10155702" cy="1142386"/>
          </a:xfrm>
        </p:spPr>
        <p:txBody>
          <a:bodyPr>
            <a:normAutofit/>
          </a:bodyPr>
          <a:lstStyle/>
          <a:p>
            <a:r>
              <a:rPr lang="en-IN" dirty="0"/>
              <a:t>There are outliers and high skewness in MSRP.</a:t>
            </a:r>
          </a:p>
        </p:txBody>
      </p:sp>
      <p:pic>
        <p:nvPicPr>
          <p:cNvPr id="10" name="Picture 9">
            <a:extLst>
              <a:ext uri="{FF2B5EF4-FFF2-40B4-BE49-F238E27FC236}">
                <a16:creationId xmlns:a16="http://schemas.microsoft.com/office/drawing/2014/main" id="{B79B3253-6603-7C3A-C7F0-85ED944673B9}"/>
              </a:ext>
            </a:extLst>
          </p:cNvPr>
          <p:cNvPicPr>
            <a:picLocks noChangeAspect="1"/>
          </p:cNvPicPr>
          <p:nvPr/>
        </p:nvPicPr>
        <p:blipFill>
          <a:blip r:embed="rId2"/>
          <a:stretch>
            <a:fillRect/>
          </a:stretch>
        </p:blipFill>
        <p:spPr>
          <a:xfrm>
            <a:off x="1575181" y="2658795"/>
            <a:ext cx="9041637" cy="2782838"/>
          </a:xfrm>
          <a:prstGeom prst="rect">
            <a:avLst/>
          </a:prstGeom>
        </p:spPr>
      </p:pic>
    </p:spTree>
    <p:extLst>
      <p:ext uri="{BB962C8B-B14F-4D97-AF65-F5344CB8AC3E}">
        <p14:creationId xmlns:p14="http://schemas.microsoft.com/office/powerpoint/2010/main" val="1820320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503853"/>
            <a:ext cx="9601200" cy="1142385"/>
          </a:xfrm>
        </p:spPr>
        <p:txBody>
          <a:bodyPr anchor="b">
            <a:normAutofit/>
          </a:bodyPr>
          <a:lstStyle/>
          <a:p>
            <a:r>
              <a:rPr lang="en-US" dirty="0"/>
              <a:t>BIVARIATE ANALYSIS</a:t>
            </a:r>
          </a:p>
        </p:txBody>
      </p:sp>
      <p:sp>
        <p:nvSpPr>
          <p:cNvPr id="3" name="Content Placeholder 2"/>
          <p:cNvSpPr>
            <a:spLocks noGrp="1"/>
          </p:cNvSpPr>
          <p:nvPr>
            <p:ph sz="half" idx="1"/>
          </p:nvPr>
        </p:nvSpPr>
        <p:spPr>
          <a:xfrm>
            <a:off x="1295400" y="1889476"/>
            <a:ext cx="10155702" cy="721202"/>
          </a:xfrm>
        </p:spPr>
        <p:txBody>
          <a:bodyPr>
            <a:normAutofit/>
          </a:bodyPr>
          <a:lstStyle/>
          <a:p>
            <a:r>
              <a:rPr lang="en-US" dirty="0"/>
              <a:t>We can observe below that SALES has high correlation with QUANTITYORDERED, PRICEEACH and MSRP as well.</a:t>
            </a:r>
          </a:p>
        </p:txBody>
      </p:sp>
      <p:pic>
        <p:nvPicPr>
          <p:cNvPr id="5" name="Picture 4">
            <a:extLst>
              <a:ext uri="{FF2B5EF4-FFF2-40B4-BE49-F238E27FC236}">
                <a16:creationId xmlns:a16="http://schemas.microsoft.com/office/drawing/2014/main" id="{A829F37E-58A4-DE32-B5A8-4EFB2A3D3EBB}"/>
              </a:ext>
            </a:extLst>
          </p:cNvPr>
          <p:cNvPicPr>
            <a:picLocks noChangeAspect="1"/>
          </p:cNvPicPr>
          <p:nvPr/>
        </p:nvPicPr>
        <p:blipFill>
          <a:blip r:embed="rId2"/>
          <a:stretch>
            <a:fillRect/>
          </a:stretch>
        </p:blipFill>
        <p:spPr>
          <a:xfrm>
            <a:off x="950843" y="2853916"/>
            <a:ext cx="3714750" cy="2295525"/>
          </a:xfrm>
          <a:prstGeom prst="rect">
            <a:avLst/>
          </a:prstGeom>
        </p:spPr>
      </p:pic>
      <p:pic>
        <p:nvPicPr>
          <p:cNvPr id="7" name="Picture 6">
            <a:extLst>
              <a:ext uri="{FF2B5EF4-FFF2-40B4-BE49-F238E27FC236}">
                <a16:creationId xmlns:a16="http://schemas.microsoft.com/office/drawing/2014/main" id="{C2079823-8C14-7F76-BEB9-8E6567ED1B92}"/>
              </a:ext>
            </a:extLst>
          </p:cNvPr>
          <p:cNvPicPr>
            <a:picLocks noChangeAspect="1"/>
          </p:cNvPicPr>
          <p:nvPr/>
        </p:nvPicPr>
        <p:blipFill>
          <a:blip r:embed="rId3"/>
          <a:stretch>
            <a:fillRect/>
          </a:stretch>
        </p:blipFill>
        <p:spPr>
          <a:xfrm>
            <a:off x="4665593" y="2853916"/>
            <a:ext cx="3514725" cy="2371725"/>
          </a:xfrm>
          <a:prstGeom prst="rect">
            <a:avLst/>
          </a:prstGeom>
        </p:spPr>
      </p:pic>
      <p:pic>
        <p:nvPicPr>
          <p:cNvPr id="9" name="Picture 8">
            <a:extLst>
              <a:ext uri="{FF2B5EF4-FFF2-40B4-BE49-F238E27FC236}">
                <a16:creationId xmlns:a16="http://schemas.microsoft.com/office/drawing/2014/main" id="{8A83CF62-7888-1C25-9011-115F8FBF9E79}"/>
              </a:ext>
            </a:extLst>
          </p:cNvPr>
          <p:cNvPicPr>
            <a:picLocks noChangeAspect="1"/>
          </p:cNvPicPr>
          <p:nvPr/>
        </p:nvPicPr>
        <p:blipFill>
          <a:blip r:embed="rId4"/>
          <a:stretch>
            <a:fillRect/>
          </a:stretch>
        </p:blipFill>
        <p:spPr>
          <a:xfrm>
            <a:off x="8273084" y="2849153"/>
            <a:ext cx="3505200" cy="2305050"/>
          </a:xfrm>
          <a:prstGeom prst="rect">
            <a:avLst/>
          </a:prstGeom>
        </p:spPr>
      </p:pic>
    </p:spTree>
    <p:extLst>
      <p:ext uri="{BB962C8B-B14F-4D97-AF65-F5344CB8AC3E}">
        <p14:creationId xmlns:p14="http://schemas.microsoft.com/office/powerpoint/2010/main" val="219355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503853"/>
            <a:ext cx="9601200" cy="1142385"/>
          </a:xfrm>
        </p:spPr>
        <p:txBody>
          <a:bodyPr anchor="b">
            <a:normAutofit/>
          </a:bodyPr>
          <a:lstStyle/>
          <a:p>
            <a:r>
              <a:rPr lang="en-US" dirty="0"/>
              <a:t>BIVARIATE ANALYSIS</a:t>
            </a:r>
          </a:p>
        </p:txBody>
      </p:sp>
      <p:sp>
        <p:nvSpPr>
          <p:cNvPr id="3" name="Content Placeholder 2"/>
          <p:cNvSpPr>
            <a:spLocks noGrp="1"/>
          </p:cNvSpPr>
          <p:nvPr>
            <p:ph sz="half" idx="1"/>
          </p:nvPr>
        </p:nvSpPr>
        <p:spPr>
          <a:xfrm>
            <a:off x="1295400" y="1981200"/>
            <a:ext cx="9381978" cy="1142386"/>
          </a:xfrm>
        </p:spPr>
        <p:txBody>
          <a:bodyPr>
            <a:normAutofit/>
          </a:bodyPr>
          <a:lstStyle/>
          <a:p>
            <a:r>
              <a:rPr lang="en-US" dirty="0"/>
              <a:t>We can observe below that MSRP has high correlation with PRICEEACH.</a:t>
            </a:r>
          </a:p>
        </p:txBody>
      </p:sp>
      <p:pic>
        <p:nvPicPr>
          <p:cNvPr id="6" name="Picture 5">
            <a:extLst>
              <a:ext uri="{FF2B5EF4-FFF2-40B4-BE49-F238E27FC236}">
                <a16:creationId xmlns:a16="http://schemas.microsoft.com/office/drawing/2014/main" id="{C32B476B-A732-FF12-DC1F-962914CFFCA3}"/>
              </a:ext>
            </a:extLst>
          </p:cNvPr>
          <p:cNvPicPr>
            <a:picLocks noChangeAspect="1"/>
          </p:cNvPicPr>
          <p:nvPr/>
        </p:nvPicPr>
        <p:blipFill>
          <a:blip r:embed="rId2"/>
          <a:stretch>
            <a:fillRect/>
          </a:stretch>
        </p:blipFill>
        <p:spPr>
          <a:xfrm>
            <a:off x="3342249" y="2656186"/>
            <a:ext cx="4572000" cy="2994598"/>
          </a:xfrm>
          <a:prstGeom prst="rect">
            <a:avLst/>
          </a:prstGeom>
          <a:noFill/>
        </p:spPr>
      </p:pic>
    </p:spTree>
    <p:extLst>
      <p:ext uri="{BB962C8B-B14F-4D97-AF65-F5344CB8AC3E}">
        <p14:creationId xmlns:p14="http://schemas.microsoft.com/office/powerpoint/2010/main" val="25479818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503853"/>
            <a:ext cx="9601200" cy="1142385"/>
          </a:xfrm>
        </p:spPr>
        <p:txBody>
          <a:bodyPr anchor="b">
            <a:normAutofit/>
          </a:bodyPr>
          <a:lstStyle/>
          <a:p>
            <a:r>
              <a:rPr lang="en-US" dirty="0"/>
              <a:t>MULTIVARIATE ANALYSIS</a:t>
            </a:r>
          </a:p>
        </p:txBody>
      </p:sp>
      <p:sp>
        <p:nvSpPr>
          <p:cNvPr id="3" name="Content Placeholder 2"/>
          <p:cNvSpPr>
            <a:spLocks noGrp="1"/>
          </p:cNvSpPr>
          <p:nvPr>
            <p:ph sz="half" idx="1"/>
          </p:nvPr>
        </p:nvSpPr>
        <p:spPr>
          <a:xfrm>
            <a:off x="1295399" y="1981199"/>
            <a:ext cx="4707835" cy="3810001"/>
          </a:xfrm>
        </p:spPr>
        <p:txBody>
          <a:bodyPr>
            <a:normAutofit/>
          </a:bodyPr>
          <a:lstStyle/>
          <a:p>
            <a:r>
              <a:rPr lang="en-US" dirty="0"/>
              <a:t>As stated earlier, we can observe strong correlation between SALES and QUANTITYORDERED, PRICEEACH and MSRP</a:t>
            </a:r>
          </a:p>
          <a:p>
            <a:r>
              <a:rPr lang="en-US" dirty="0"/>
              <a:t>PRICEEACH and MSRP also have a high correlation</a:t>
            </a:r>
          </a:p>
          <a:p>
            <a:r>
              <a:rPr lang="en-IN" dirty="0"/>
              <a:t>There is nearly no correlation between QUANTITYORDERED and PRICEEACH.</a:t>
            </a:r>
            <a:endParaRPr lang="en-US" dirty="0"/>
          </a:p>
        </p:txBody>
      </p:sp>
      <p:pic>
        <p:nvPicPr>
          <p:cNvPr id="5" name="Picture 4">
            <a:extLst>
              <a:ext uri="{FF2B5EF4-FFF2-40B4-BE49-F238E27FC236}">
                <a16:creationId xmlns:a16="http://schemas.microsoft.com/office/drawing/2014/main" id="{1746CB37-2AE6-D5C8-AD61-4F893320DE17}"/>
              </a:ext>
            </a:extLst>
          </p:cNvPr>
          <p:cNvPicPr>
            <a:picLocks noChangeAspect="1"/>
          </p:cNvPicPr>
          <p:nvPr/>
        </p:nvPicPr>
        <p:blipFill>
          <a:blip r:embed="rId2"/>
          <a:stretch>
            <a:fillRect/>
          </a:stretch>
        </p:blipFill>
        <p:spPr>
          <a:xfrm>
            <a:off x="5883965" y="1646238"/>
            <a:ext cx="6226575" cy="4144962"/>
          </a:xfrm>
          <a:prstGeom prst="rect">
            <a:avLst/>
          </a:prstGeom>
          <a:noFill/>
        </p:spPr>
      </p:pic>
    </p:spTree>
    <p:extLst>
      <p:ext uri="{BB962C8B-B14F-4D97-AF65-F5344CB8AC3E}">
        <p14:creationId xmlns:p14="http://schemas.microsoft.com/office/powerpoint/2010/main" val="10951387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F6B1E-C3F9-64B6-C709-DA8DAFDFC2F0}"/>
              </a:ext>
            </a:extLst>
          </p:cNvPr>
          <p:cNvSpPr>
            <a:spLocks noGrp="1"/>
          </p:cNvSpPr>
          <p:nvPr>
            <p:ph type="title"/>
          </p:nvPr>
        </p:nvSpPr>
        <p:spPr/>
        <p:txBody>
          <a:bodyPr/>
          <a:lstStyle/>
          <a:p>
            <a:r>
              <a:rPr lang="en-IN" dirty="0"/>
              <a:t>TOTAL SALES ACROSS ALL COUNTRIES</a:t>
            </a:r>
          </a:p>
        </p:txBody>
      </p:sp>
      <p:pic>
        <p:nvPicPr>
          <p:cNvPr id="6" name="Picture 5">
            <a:extLst>
              <a:ext uri="{FF2B5EF4-FFF2-40B4-BE49-F238E27FC236}">
                <a16:creationId xmlns:a16="http://schemas.microsoft.com/office/drawing/2014/main" id="{0C488A2D-8BE3-BA88-986B-43BAF4EA3149}"/>
              </a:ext>
            </a:extLst>
          </p:cNvPr>
          <p:cNvPicPr>
            <a:picLocks noChangeAspect="1"/>
          </p:cNvPicPr>
          <p:nvPr/>
        </p:nvPicPr>
        <p:blipFill>
          <a:blip r:embed="rId2"/>
          <a:stretch>
            <a:fillRect/>
          </a:stretch>
        </p:blipFill>
        <p:spPr>
          <a:xfrm>
            <a:off x="1295400" y="1805500"/>
            <a:ext cx="9601200" cy="4400550"/>
          </a:xfrm>
          <a:prstGeom prst="rect">
            <a:avLst/>
          </a:prstGeom>
        </p:spPr>
      </p:pic>
      <p:sp>
        <p:nvSpPr>
          <p:cNvPr id="7" name="TextBox 6">
            <a:extLst>
              <a:ext uri="{FF2B5EF4-FFF2-40B4-BE49-F238E27FC236}">
                <a16:creationId xmlns:a16="http://schemas.microsoft.com/office/drawing/2014/main" id="{B84402C2-00B6-AAA4-FBEA-8AC9B0DE9A55}"/>
              </a:ext>
            </a:extLst>
          </p:cNvPr>
          <p:cNvSpPr txBox="1"/>
          <p:nvPr/>
        </p:nvSpPr>
        <p:spPr>
          <a:xfrm>
            <a:off x="4863548" y="3061252"/>
            <a:ext cx="5645426" cy="2308324"/>
          </a:xfrm>
          <a:prstGeom prst="rect">
            <a:avLst/>
          </a:prstGeom>
          <a:noFill/>
        </p:spPr>
        <p:txBody>
          <a:bodyPr wrap="square" rtlCol="0">
            <a:spAutoFit/>
          </a:bodyPr>
          <a:lstStyle/>
          <a:p>
            <a:r>
              <a:rPr lang="en-IN" dirty="0"/>
              <a:t>USA accounts for highest sales followed by Spain in 2</a:t>
            </a:r>
            <a:r>
              <a:rPr lang="en-IN" baseline="30000" dirty="0"/>
              <a:t>nd</a:t>
            </a:r>
            <a:r>
              <a:rPr lang="en-IN" dirty="0"/>
              <a:t> and France in the 3</a:t>
            </a:r>
            <a:r>
              <a:rPr lang="en-IN" baseline="30000" dirty="0"/>
              <a:t>rd </a:t>
            </a:r>
            <a:r>
              <a:rPr lang="en-IN" dirty="0"/>
              <a:t>position.</a:t>
            </a:r>
          </a:p>
          <a:p>
            <a:endParaRPr lang="en-IN" dirty="0"/>
          </a:p>
          <a:p>
            <a:r>
              <a:rPr lang="en-IN" dirty="0"/>
              <a:t>The Sales gap between USA and Spain is drastic with sales from USA nearly touching 3 times that of Spain.</a:t>
            </a:r>
          </a:p>
          <a:p>
            <a:endParaRPr lang="en-IN" dirty="0"/>
          </a:p>
          <a:p>
            <a:r>
              <a:rPr lang="en-IN" dirty="0"/>
              <a:t>Ireland has the least sales followed by Philippines and Belgium.</a:t>
            </a:r>
          </a:p>
        </p:txBody>
      </p:sp>
    </p:spTree>
    <p:extLst>
      <p:ext uri="{BB962C8B-B14F-4D97-AF65-F5344CB8AC3E}">
        <p14:creationId xmlns:p14="http://schemas.microsoft.com/office/powerpoint/2010/main" val="3296202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F6B1E-C3F9-64B6-C709-DA8DAFDFC2F0}"/>
              </a:ext>
            </a:extLst>
          </p:cNvPr>
          <p:cNvSpPr>
            <a:spLocks noGrp="1"/>
          </p:cNvSpPr>
          <p:nvPr>
            <p:ph type="title"/>
          </p:nvPr>
        </p:nvSpPr>
        <p:spPr>
          <a:xfrm>
            <a:off x="1295400" y="82955"/>
            <a:ext cx="9601200" cy="1142385"/>
          </a:xfrm>
        </p:spPr>
        <p:txBody>
          <a:bodyPr/>
          <a:lstStyle/>
          <a:p>
            <a:r>
              <a:rPr lang="en-IN" dirty="0"/>
              <a:t>TOTAL SALES ACROSS CITIES</a:t>
            </a:r>
          </a:p>
        </p:txBody>
      </p:sp>
      <p:pic>
        <p:nvPicPr>
          <p:cNvPr id="4" name="Picture 3">
            <a:extLst>
              <a:ext uri="{FF2B5EF4-FFF2-40B4-BE49-F238E27FC236}">
                <a16:creationId xmlns:a16="http://schemas.microsoft.com/office/drawing/2014/main" id="{7D29EB3E-4813-45AB-7E9C-F67CBFE016A4}"/>
              </a:ext>
            </a:extLst>
          </p:cNvPr>
          <p:cNvPicPr>
            <a:picLocks noChangeAspect="1"/>
          </p:cNvPicPr>
          <p:nvPr/>
        </p:nvPicPr>
        <p:blipFill>
          <a:blip r:embed="rId2"/>
          <a:stretch>
            <a:fillRect/>
          </a:stretch>
        </p:blipFill>
        <p:spPr>
          <a:xfrm>
            <a:off x="1295400" y="1724161"/>
            <a:ext cx="9798084" cy="4237279"/>
          </a:xfrm>
          <a:prstGeom prst="rect">
            <a:avLst/>
          </a:prstGeom>
        </p:spPr>
      </p:pic>
      <p:sp>
        <p:nvSpPr>
          <p:cNvPr id="5" name="TextBox 4">
            <a:extLst>
              <a:ext uri="{FF2B5EF4-FFF2-40B4-BE49-F238E27FC236}">
                <a16:creationId xmlns:a16="http://schemas.microsoft.com/office/drawing/2014/main" id="{1D4F564C-3E5A-DB49-B6D5-3AAC78231CB2}"/>
              </a:ext>
            </a:extLst>
          </p:cNvPr>
          <p:cNvSpPr txBox="1"/>
          <p:nvPr/>
        </p:nvSpPr>
        <p:spPr>
          <a:xfrm>
            <a:off x="7202658" y="3429000"/>
            <a:ext cx="3432517" cy="2031325"/>
          </a:xfrm>
          <a:prstGeom prst="rect">
            <a:avLst/>
          </a:prstGeom>
          <a:noFill/>
        </p:spPr>
        <p:txBody>
          <a:bodyPr wrap="square" rtlCol="0">
            <a:spAutoFit/>
          </a:bodyPr>
          <a:lstStyle/>
          <a:p>
            <a:r>
              <a:rPr lang="en-IN" dirty="0"/>
              <a:t>Madrid leads the cities with the highest sales followed by San Rafael and NYC</a:t>
            </a:r>
          </a:p>
          <a:p>
            <a:endParaRPr lang="en-IN" dirty="0"/>
          </a:p>
          <a:p>
            <a:r>
              <a:rPr lang="en-IN" dirty="0"/>
              <a:t>5 out of the top 10 cities belong to USA which contribute to maximum sales.</a:t>
            </a:r>
          </a:p>
        </p:txBody>
      </p:sp>
    </p:spTree>
    <p:extLst>
      <p:ext uri="{BB962C8B-B14F-4D97-AF65-F5344CB8AC3E}">
        <p14:creationId xmlns:p14="http://schemas.microsoft.com/office/powerpoint/2010/main" val="18612419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0AECE98-F17C-990B-C76D-5DB44D9F569A}"/>
              </a:ext>
            </a:extLst>
          </p:cNvPr>
          <p:cNvSpPr>
            <a:spLocks noGrp="1"/>
          </p:cNvSpPr>
          <p:nvPr>
            <p:ph type="title"/>
          </p:nvPr>
        </p:nvSpPr>
        <p:spPr>
          <a:xfrm>
            <a:off x="1295400" y="159297"/>
            <a:ext cx="9601200" cy="1142385"/>
          </a:xfrm>
        </p:spPr>
        <p:txBody>
          <a:bodyPr/>
          <a:lstStyle/>
          <a:p>
            <a:r>
              <a:rPr lang="en-US" dirty="0"/>
              <a:t>TOP 10 CUSTOMERS BY SALES</a:t>
            </a:r>
          </a:p>
        </p:txBody>
      </p:sp>
      <p:sp>
        <p:nvSpPr>
          <p:cNvPr id="14" name="Content Placeholder 2">
            <a:extLst>
              <a:ext uri="{FF2B5EF4-FFF2-40B4-BE49-F238E27FC236}">
                <a16:creationId xmlns:a16="http://schemas.microsoft.com/office/drawing/2014/main" id="{6E56BFAE-F28D-5509-F1FB-4E42A9EA3B7E}"/>
              </a:ext>
            </a:extLst>
          </p:cNvPr>
          <p:cNvSpPr>
            <a:spLocks noGrp="1"/>
          </p:cNvSpPr>
          <p:nvPr>
            <p:ph sz="half" idx="1"/>
          </p:nvPr>
        </p:nvSpPr>
        <p:spPr>
          <a:xfrm>
            <a:off x="1295400" y="1444487"/>
            <a:ext cx="9100930" cy="1919024"/>
          </a:xfrm>
        </p:spPr>
        <p:txBody>
          <a:bodyPr>
            <a:normAutofit lnSpcReduction="10000"/>
          </a:bodyPr>
          <a:lstStyle/>
          <a:p>
            <a:r>
              <a:rPr lang="en-US" dirty="0"/>
              <a:t>Below we see that the top 10 customers with highest sales are based across multiple countries with USA having maximum with 4 followed by Australia with 2. </a:t>
            </a:r>
          </a:p>
          <a:p>
            <a:r>
              <a:rPr lang="en-US" dirty="0"/>
              <a:t>Spain, France, Singapore, UK each comprise of 1. </a:t>
            </a:r>
          </a:p>
          <a:p>
            <a:r>
              <a:rPr lang="en-US" dirty="0"/>
              <a:t>Euro Shopping Channel from Spain is the top customer by overall sales. </a:t>
            </a:r>
          </a:p>
        </p:txBody>
      </p:sp>
      <p:pic>
        <p:nvPicPr>
          <p:cNvPr id="5" name="Picture 4">
            <a:extLst>
              <a:ext uri="{FF2B5EF4-FFF2-40B4-BE49-F238E27FC236}">
                <a16:creationId xmlns:a16="http://schemas.microsoft.com/office/drawing/2014/main" id="{21847230-20C4-70F1-CFC1-1D6F2E5454BF}"/>
              </a:ext>
            </a:extLst>
          </p:cNvPr>
          <p:cNvPicPr>
            <a:picLocks noChangeAspect="1"/>
          </p:cNvPicPr>
          <p:nvPr/>
        </p:nvPicPr>
        <p:blipFill>
          <a:blip r:embed="rId2"/>
          <a:stretch>
            <a:fillRect/>
          </a:stretch>
        </p:blipFill>
        <p:spPr>
          <a:xfrm>
            <a:off x="1010665" y="3530992"/>
            <a:ext cx="10169431" cy="2433710"/>
          </a:xfrm>
          <a:prstGeom prst="rect">
            <a:avLst/>
          </a:prstGeom>
        </p:spPr>
      </p:pic>
    </p:spTree>
    <p:extLst>
      <p:ext uri="{BB962C8B-B14F-4D97-AF65-F5344CB8AC3E}">
        <p14:creationId xmlns:p14="http://schemas.microsoft.com/office/powerpoint/2010/main" val="26007521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0AECE98-F17C-990B-C76D-5DB44D9F569A}"/>
              </a:ext>
            </a:extLst>
          </p:cNvPr>
          <p:cNvSpPr>
            <a:spLocks noGrp="1"/>
          </p:cNvSpPr>
          <p:nvPr>
            <p:ph type="title"/>
          </p:nvPr>
        </p:nvSpPr>
        <p:spPr>
          <a:xfrm>
            <a:off x="1295400" y="204319"/>
            <a:ext cx="9601200" cy="1142385"/>
          </a:xfrm>
        </p:spPr>
        <p:txBody>
          <a:bodyPr/>
          <a:lstStyle/>
          <a:p>
            <a:r>
              <a:rPr lang="en-US" dirty="0"/>
              <a:t>TOP 10 CUSTOMERS BY ORDERS</a:t>
            </a:r>
          </a:p>
        </p:txBody>
      </p:sp>
      <p:sp>
        <p:nvSpPr>
          <p:cNvPr id="14" name="Content Placeholder 2">
            <a:extLst>
              <a:ext uri="{FF2B5EF4-FFF2-40B4-BE49-F238E27FC236}">
                <a16:creationId xmlns:a16="http://schemas.microsoft.com/office/drawing/2014/main" id="{6E56BFAE-F28D-5509-F1FB-4E42A9EA3B7E}"/>
              </a:ext>
            </a:extLst>
          </p:cNvPr>
          <p:cNvSpPr>
            <a:spLocks noGrp="1"/>
          </p:cNvSpPr>
          <p:nvPr>
            <p:ph sz="half" idx="1"/>
          </p:nvPr>
        </p:nvSpPr>
        <p:spPr>
          <a:xfrm>
            <a:off x="1295400" y="1470991"/>
            <a:ext cx="9100930" cy="2186609"/>
          </a:xfrm>
        </p:spPr>
        <p:txBody>
          <a:bodyPr>
            <a:normAutofit fontScale="92500"/>
          </a:bodyPr>
          <a:lstStyle/>
          <a:p>
            <a:r>
              <a:rPr lang="en-US" dirty="0"/>
              <a:t>Top 10 customers by orders are also across multiple countries with USA having maximum with 3. Rest of the other countries have only client with high orders.</a:t>
            </a:r>
          </a:p>
          <a:p>
            <a:r>
              <a:rPr lang="en-US" dirty="0"/>
              <a:t>The top 2 customers, Euro Shopping Channel with 26 and Mini Gifts Distribution Ltd with 17 are the only clients with double digit orders.</a:t>
            </a:r>
          </a:p>
          <a:p>
            <a:r>
              <a:rPr lang="en-US" dirty="0"/>
              <a:t>Euro Shopping Channel from Spain is again the top customer by overall orders placed.</a:t>
            </a:r>
          </a:p>
        </p:txBody>
      </p:sp>
      <p:pic>
        <p:nvPicPr>
          <p:cNvPr id="3" name="Picture 2">
            <a:extLst>
              <a:ext uri="{FF2B5EF4-FFF2-40B4-BE49-F238E27FC236}">
                <a16:creationId xmlns:a16="http://schemas.microsoft.com/office/drawing/2014/main" id="{0BEE3932-C58B-4453-5670-EA0EC9E834DE}"/>
              </a:ext>
            </a:extLst>
          </p:cNvPr>
          <p:cNvPicPr>
            <a:picLocks noChangeAspect="1"/>
          </p:cNvPicPr>
          <p:nvPr/>
        </p:nvPicPr>
        <p:blipFill>
          <a:blip r:embed="rId2"/>
          <a:stretch>
            <a:fillRect/>
          </a:stretch>
        </p:blipFill>
        <p:spPr>
          <a:xfrm>
            <a:off x="1295400" y="3657600"/>
            <a:ext cx="10194139" cy="2332429"/>
          </a:xfrm>
          <a:prstGeom prst="rect">
            <a:avLst/>
          </a:prstGeom>
        </p:spPr>
      </p:pic>
    </p:spTree>
    <p:extLst>
      <p:ext uri="{BB962C8B-B14F-4D97-AF65-F5344CB8AC3E}">
        <p14:creationId xmlns:p14="http://schemas.microsoft.com/office/powerpoint/2010/main" val="41822856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0AECE98-F17C-990B-C76D-5DB44D9F569A}"/>
              </a:ext>
            </a:extLst>
          </p:cNvPr>
          <p:cNvSpPr>
            <a:spLocks noGrp="1"/>
          </p:cNvSpPr>
          <p:nvPr>
            <p:ph type="title"/>
          </p:nvPr>
        </p:nvSpPr>
        <p:spPr>
          <a:xfrm>
            <a:off x="1295400" y="503853"/>
            <a:ext cx="9601200" cy="1142385"/>
          </a:xfrm>
        </p:spPr>
        <p:txBody>
          <a:bodyPr/>
          <a:lstStyle/>
          <a:p>
            <a:r>
              <a:rPr lang="en-US" dirty="0"/>
              <a:t>TOTAL SALES &amp; ORDERS BY PRODUCTLINE</a:t>
            </a:r>
          </a:p>
        </p:txBody>
      </p:sp>
      <p:sp>
        <p:nvSpPr>
          <p:cNvPr id="14" name="Content Placeholder 2">
            <a:extLst>
              <a:ext uri="{FF2B5EF4-FFF2-40B4-BE49-F238E27FC236}">
                <a16:creationId xmlns:a16="http://schemas.microsoft.com/office/drawing/2014/main" id="{6E56BFAE-F28D-5509-F1FB-4E42A9EA3B7E}"/>
              </a:ext>
            </a:extLst>
          </p:cNvPr>
          <p:cNvSpPr>
            <a:spLocks noGrp="1"/>
          </p:cNvSpPr>
          <p:nvPr>
            <p:ph sz="half" idx="1"/>
          </p:nvPr>
        </p:nvSpPr>
        <p:spPr>
          <a:xfrm>
            <a:off x="1295400" y="1981199"/>
            <a:ext cx="4572000" cy="3810001"/>
          </a:xfrm>
        </p:spPr>
        <p:txBody>
          <a:bodyPr>
            <a:normAutofit lnSpcReduction="10000"/>
          </a:bodyPr>
          <a:lstStyle/>
          <a:p>
            <a:r>
              <a:rPr lang="en-IN" dirty="0"/>
              <a:t>Classic Cars has the lions share of overall sales with 39.37 % followed by Vintage Cars at 18.51 % and Trucks and Buses at 11.39 %</a:t>
            </a:r>
          </a:p>
          <a:p>
            <a:r>
              <a:rPr lang="en-US" dirty="0"/>
              <a:t>Least sales are seen in Trains at 2.32% followed by Ships at 7.17%</a:t>
            </a:r>
          </a:p>
          <a:p>
            <a:r>
              <a:rPr lang="en-US" dirty="0"/>
              <a:t>So far 949 units have been sold for Classic Cars followed by 579 for Vintage Cars and 313 for Motorcycles </a:t>
            </a:r>
          </a:p>
          <a:p>
            <a:r>
              <a:rPr lang="en-US" dirty="0"/>
              <a:t>Train are the least ordered at 77 followed by ships at 230 units</a:t>
            </a:r>
          </a:p>
          <a:p>
            <a:endParaRPr lang="en-US" dirty="0"/>
          </a:p>
        </p:txBody>
      </p:sp>
      <p:pic>
        <p:nvPicPr>
          <p:cNvPr id="7" name="Picture 6">
            <a:extLst>
              <a:ext uri="{FF2B5EF4-FFF2-40B4-BE49-F238E27FC236}">
                <a16:creationId xmlns:a16="http://schemas.microsoft.com/office/drawing/2014/main" id="{798202F5-6013-DC18-DE2D-6EA6B158FE59}"/>
              </a:ext>
            </a:extLst>
          </p:cNvPr>
          <p:cNvPicPr>
            <a:picLocks noChangeAspect="1"/>
          </p:cNvPicPr>
          <p:nvPr/>
        </p:nvPicPr>
        <p:blipFill>
          <a:blip r:embed="rId2"/>
          <a:stretch>
            <a:fillRect/>
          </a:stretch>
        </p:blipFill>
        <p:spPr>
          <a:xfrm>
            <a:off x="6324600" y="1691832"/>
            <a:ext cx="4953000" cy="4075253"/>
          </a:xfrm>
          <a:prstGeom prst="rect">
            <a:avLst/>
          </a:prstGeom>
          <a:noFill/>
        </p:spPr>
      </p:pic>
    </p:spTree>
    <p:extLst>
      <p:ext uri="{BB962C8B-B14F-4D97-AF65-F5344CB8AC3E}">
        <p14:creationId xmlns:p14="http://schemas.microsoft.com/office/powerpoint/2010/main" val="423194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06287"/>
            <a:ext cx="9601200" cy="1142385"/>
          </a:xfrm>
        </p:spPr>
        <p:txBody>
          <a:bodyPr/>
          <a:lstStyle/>
          <a:p>
            <a:r>
              <a:rPr lang="en-US" dirty="0"/>
              <a:t>AGENDA:</a:t>
            </a:r>
          </a:p>
        </p:txBody>
      </p:sp>
      <p:sp>
        <p:nvSpPr>
          <p:cNvPr id="4" name="Content Placeholder 3">
            <a:extLst>
              <a:ext uri="{FF2B5EF4-FFF2-40B4-BE49-F238E27FC236}">
                <a16:creationId xmlns:a16="http://schemas.microsoft.com/office/drawing/2014/main" id="{089F1F0D-4DB0-F835-0206-83B09C84AC04}"/>
              </a:ext>
            </a:extLst>
          </p:cNvPr>
          <p:cNvSpPr>
            <a:spLocks noGrp="1"/>
          </p:cNvSpPr>
          <p:nvPr>
            <p:ph idx="1"/>
          </p:nvPr>
        </p:nvSpPr>
        <p:spPr/>
        <p:txBody>
          <a:bodyPr/>
          <a:lstStyle/>
          <a:p>
            <a:r>
              <a:rPr lang="en-US" dirty="0"/>
              <a:t>About data (Continuous and Categorical)</a:t>
            </a:r>
          </a:p>
          <a:p>
            <a:r>
              <a:rPr lang="en-US" dirty="0"/>
              <a:t>EDA</a:t>
            </a:r>
          </a:p>
          <a:p>
            <a:r>
              <a:rPr lang="en-US" dirty="0"/>
              <a:t>Univariate, Bivariate and Multivariate Analysis </a:t>
            </a:r>
          </a:p>
          <a:p>
            <a:r>
              <a:rPr lang="en-US" dirty="0"/>
              <a:t>Inferences</a:t>
            </a:r>
          </a:p>
          <a:p>
            <a:r>
              <a:rPr lang="en-US" dirty="0"/>
              <a:t>RFM Analysis</a:t>
            </a:r>
          </a:p>
          <a:p>
            <a:r>
              <a:rPr lang="en-IN" dirty="0"/>
              <a:t>Top Customers across different segments</a:t>
            </a:r>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0AECE98-F17C-990B-C76D-5DB44D9F569A}"/>
              </a:ext>
            </a:extLst>
          </p:cNvPr>
          <p:cNvSpPr>
            <a:spLocks noGrp="1"/>
          </p:cNvSpPr>
          <p:nvPr>
            <p:ph type="title"/>
          </p:nvPr>
        </p:nvSpPr>
        <p:spPr>
          <a:xfrm>
            <a:off x="1285959" y="123064"/>
            <a:ext cx="9601200" cy="1142385"/>
          </a:xfrm>
        </p:spPr>
        <p:txBody>
          <a:bodyPr/>
          <a:lstStyle/>
          <a:p>
            <a:r>
              <a:rPr lang="en-US" dirty="0"/>
              <a:t>CURRENT STATUS OF PRODUCTLINE </a:t>
            </a:r>
          </a:p>
        </p:txBody>
      </p:sp>
      <p:sp>
        <p:nvSpPr>
          <p:cNvPr id="14" name="Content Placeholder 2">
            <a:extLst>
              <a:ext uri="{FF2B5EF4-FFF2-40B4-BE49-F238E27FC236}">
                <a16:creationId xmlns:a16="http://schemas.microsoft.com/office/drawing/2014/main" id="{6E56BFAE-F28D-5509-F1FB-4E42A9EA3B7E}"/>
              </a:ext>
            </a:extLst>
          </p:cNvPr>
          <p:cNvSpPr>
            <a:spLocks noGrp="1"/>
          </p:cNvSpPr>
          <p:nvPr>
            <p:ph sz="half" idx="1"/>
          </p:nvPr>
        </p:nvSpPr>
        <p:spPr>
          <a:xfrm>
            <a:off x="1295400" y="1505243"/>
            <a:ext cx="9396046" cy="2110155"/>
          </a:xfrm>
        </p:spPr>
        <p:txBody>
          <a:bodyPr>
            <a:normAutofit/>
          </a:bodyPr>
          <a:lstStyle/>
          <a:p>
            <a:r>
              <a:rPr lang="en-IN" dirty="0"/>
              <a:t>Below is the current status as per each of the seven product lines. </a:t>
            </a:r>
          </a:p>
          <a:p>
            <a:r>
              <a:rPr lang="en-IN" dirty="0"/>
              <a:t>2541 products are shipped, 47 are ready to be shipped, 41 are in process to be delivered.</a:t>
            </a:r>
          </a:p>
          <a:p>
            <a:r>
              <a:rPr lang="en-IN" dirty="0"/>
              <a:t>However, 44 are on hold, 14 are under dispute and 60 have been cancelled.</a:t>
            </a:r>
          </a:p>
        </p:txBody>
      </p:sp>
      <p:pic>
        <p:nvPicPr>
          <p:cNvPr id="5" name="Picture 4">
            <a:extLst>
              <a:ext uri="{FF2B5EF4-FFF2-40B4-BE49-F238E27FC236}">
                <a16:creationId xmlns:a16="http://schemas.microsoft.com/office/drawing/2014/main" id="{37AB6969-E0B1-4010-2777-5B5B93F3ACBE}"/>
              </a:ext>
            </a:extLst>
          </p:cNvPr>
          <p:cNvPicPr>
            <a:picLocks noChangeAspect="1"/>
          </p:cNvPicPr>
          <p:nvPr/>
        </p:nvPicPr>
        <p:blipFill>
          <a:blip r:embed="rId2"/>
          <a:stretch>
            <a:fillRect/>
          </a:stretch>
        </p:blipFill>
        <p:spPr>
          <a:xfrm>
            <a:off x="1285959" y="3249563"/>
            <a:ext cx="9405487" cy="2707641"/>
          </a:xfrm>
          <a:prstGeom prst="rect">
            <a:avLst/>
          </a:prstGeom>
        </p:spPr>
      </p:pic>
    </p:spTree>
    <p:extLst>
      <p:ext uri="{BB962C8B-B14F-4D97-AF65-F5344CB8AC3E}">
        <p14:creationId xmlns:p14="http://schemas.microsoft.com/office/powerpoint/2010/main" val="22752320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9FE88086-1D71-29E3-9E95-29CCC121D5AE}"/>
              </a:ext>
            </a:extLst>
          </p:cNvPr>
          <p:cNvSpPr>
            <a:spLocks noGrp="1"/>
          </p:cNvSpPr>
          <p:nvPr>
            <p:ph type="title"/>
          </p:nvPr>
        </p:nvSpPr>
        <p:spPr>
          <a:xfrm>
            <a:off x="1225060" y="-255803"/>
            <a:ext cx="9601200" cy="1142385"/>
          </a:xfrm>
        </p:spPr>
        <p:txBody>
          <a:bodyPr/>
          <a:lstStyle/>
          <a:p>
            <a:r>
              <a:rPr lang="en-US" dirty="0"/>
              <a:t>YEARLY SALES BY PRODUCTLINE</a:t>
            </a:r>
          </a:p>
        </p:txBody>
      </p:sp>
      <p:pic>
        <p:nvPicPr>
          <p:cNvPr id="4" name="Picture 3">
            <a:extLst>
              <a:ext uri="{FF2B5EF4-FFF2-40B4-BE49-F238E27FC236}">
                <a16:creationId xmlns:a16="http://schemas.microsoft.com/office/drawing/2014/main" id="{9477AE34-34B6-EF59-8825-9704AB6B638C}"/>
              </a:ext>
            </a:extLst>
          </p:cNvPr>
          <p:cNvPicPr>
            <a:picLocks noChangeAspect="1"/>
          </p:cNvPicPr>
          <p:nvPr/>
        </p:nvPicPr>
        <p:blipFill>
          <a:blip r:embed="rId2"/>
          <a:stretch>
            <a:fillRect/>
          </a:stretch>
        </p:blipFill>
        <p:spPr>
          <a:xfrm>
            <a:off x="1154722" y="1055077"/>
            <a:ext cx="9741877" cy="5050301"/>
          </a:xfrm>
          <a:prstGeom prst="rect">
            <a:avLst/>
          </a:prstGeom>
          <a:noFill/>
        </p:spPr>
      </p:pic>
      <p:sp>
        <p:nvSpPr>
          <p:cNvPr id="6" name="TextBox 5">
            <a:extLst>
              <a:ext uri="{FF2B5EF4-FFF2-40B4-BE49-F238E27FC236}">
                <a16:creationId xmlns:a16="http://schemas.microsoft.com/office/drawing/2014/main" id="{428D3706-216D-1482-936B-697818FA033A}"/>
              </a:ext>
            </a:extLst>
          </p:cNvPr>
          <p:cNvSpPr txBox="1"/>
          <p:nvPr/>
        </p:nvSpPr>
        <p:spPr>
          <a:xfrm>
            <a:off x="7528663" y="3044828"/>
            <a:ext cx="3621155" cy="2431435"/>
          </a:xfrm>
          <a:prstGeom prst="rect">
            <a:avLst/>
          </a:prstGeom>
          <a:noFill/>
        </p:spPr>
        <p:txBody>
          <a:bodyPr wrap="square" rtlCol="0">
            <a:spAutoFit/>
          </a:bodyPr>
          <a:lstStyle/>
          <a:p>
            <a:r>
              <a:rPr lang="en-IN" dirty="0"/>
              <a:t>Sales across all products have grown YOY from 2018 to 2019.</a:t>
            </a:r>
          </a:p>
          <a:p>
            <a:endParaRPr lang="en-IN" dirty="0"/>
          </a:p>
          <a:p>
            <a:r>
              <a:rPr lang="en-IN" sz="2000" dirty="0"/>
              <a:t>Sales for Trucks and Buses have been lesser in 2020 so far compared to Motorcycles and Planes.</a:t>
            </a:r>
          </a:p>
          <a:p>
            <a:endParaRPr lang="en-IN" dirty="0"/>
          </a:p>
        </p:txBody>
      </p:sp>
    </p:spTree>
    <p:extLst>
      <p:ext uri="{BB962C8B-B14F-4D97-AF65-F5344CB8AC3E}">
        <p14:creationId xmlns:p14="http://schemas.microsoft.com/office/powerpoint/2010/main" val="2119390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6BC59-412B-11D3-B628-031767D0B749}"/>
              </a:ext>
            </a:extLst>
          </p:cNvPr>
          <p:cNvSpPr>
            <a:spLocks noGrp="1"/>
          </p:cNvSpPr>
          <p:nvPr>
            <p:ph type="title"/>
          </p:nvPr>
        </p:nvSpPr>
        <p:spPr>
          <a:xfrm>
            <a:off x="1295400" y="152161"/>
            <a:ext cx="9601200" cy="1142385"/>
          </a:xfrm>
        </p:spPr>
        <p:txBody>
          <a:bodyPr/>
          <a:lstStyle/>
          <a:p>
            <a:r>
              <a:rPr lang="en-IN" dirty="0"/>
              <a:t>MONTHWISE SALES FOR PRODUCTINE</a:t>
            </a:r>
          </a:p>
        </p:txBody>
      </p:sp>
      <p:pic>
        <p:nvPicPr>
          <p:cNvPr id="4" name="Picture 3">
            <a:extLst>
              <a:ext uri="{FF2B5EF4-FFF2-40B4-BE49-F238E27FC236}">
                <a16:creationId xmlns:a16="http://schemas.microsoft.com/office/drawing/2014/main" id="{DE3BC48B-0BCD-A725-92C7-76EB591E9B6A}"/>
              </a:ext>
            </a:extLst>
          </p:cNvPr>
          <p:cNvPicPr>
            <a:picLocks noChangeAspect="1"/>
          </p:cNvPicPr>
          <p:nvPr/>
        </p:nvPicPr>
        <p:blipFill>
          <a:blip r:embed="rId2"/>
          <a:stretch>
            <a:fillRect/>
          </a:stretch>
        </p:blipFill>
        <p:spPr>
          <a:xfrm>
            <a:off x="1295400" y="1477347"/>
            <a:ext cx="9601200" cy="4501422"/>
          </a:xfrm>
          <a:prstGeom prst="rect">
            <a:avLst/>
          </a:prstGeom>
        </p:spPr>
      </p:pic>
      <p:sp>
        <p:nvSpPr>
          <p:cNvPr id="5" name="TextBox 4">
            <a:extLst>
              <a:ext uri="{FF2B5EF4-FFF2-40B4-BE49-F238E27FC236}">
                <a16:creationId xmlns:a16="http://schemas.microsoft.com/office/drawing/2014/main" id="{4C09AF68-16A6-0936-A8BC-581941D9179E}"/>
              </a:ext>
            </a:extLst>
          </p:cNvPr>
          <p:cNvSpPr txBox="1"/>
          <p:nvPr/>
        </p:nvSpPr>
        <p:spPr>
          <a:xfrm>
            <a:off x="2349305" y="2433711"/>
            <a:ext cx="4192171" cy="707886"/>
          </a:xfrm>
          <a:prstGeom prst="rect">
            <a:avLst/>
          </a:prstGeom>
          <a:noFill/>
        </p:spPr>
        <p:txBody>
          <a:bodyPr wrap="square" rtlCol="0">
            <a:spAutoFit/>
          </a:bodyPr>
          <a:lstStyle/>
          <a:p>
            <a:r>
              <a:rPr lang="en-IN" sz="2000" dirty="0"/>
              <a:t>November accounts for highest sales followed by October and May</a:t>
            </a:r>
          </a:p>
        </p:txBody>
      </p:sp>
    </p:spTree>
    <p:extLst>
      <p:ext uri="{BB962C8B-B14F-4D97-AF65-F5344CB8AC3E}">
        <p14:creationId xmlns:p14="http://schemas.microsoft.com/office/powerpoint/2010/main" val="3404795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0AECE98-F17C-990B-C76D-5DB44D9F569A}"/>
              </a:ext>
            </a:extLst>
          </p:cNvPr>
          <p:cNvSpPr>
            <a:spLocks noGrp="1"/>
          </p:cNvSpPr>
          <p:nvPr>
            <p:ph type="title"/>
          </p:nvPr>
        </p:nvSpPr>
        <p:spPr>
          <a:xfrm>
            <a:off x="1295400" y="503853"/>
            <a:ext cx="9601200" cy="1142385"/>
          </a:xfrm>
        </p:spPr>
        <p:txBody>
          <a:bodyPr/>
          <a:lstStyle/>
          <a:p>
            <a:r>
              <a:rPr lang="en-IN" dirty="0"/>
              <a:t>DEALSIZE BY SALES AND TOTAL CUSTOMERS</a:t>
            </a:r>
            <a:endParaRPr lang="en-US" dirty="0"/>
          </a:p>
        </p:txBody>
      </p:sp>
      <p:sp>
        <p:nvSpPr>
          <p:cNvPr id="14" name="Content Placeholder 2">
            <a:extLst>
              <a:ext uri="{FF2B5EF4-FFF2-40B4-BE49-F238E27FC236}">
                <a16:creationId xmlns:a16="http://schemas.microsoft.com/office/drawing/2014/main" id="{6E56BFAE-F28D-5509-F1FB-4E42A9EA3B7E}"/>
              </a:ext>
            </a:extLst>
          </p:cNvPr>
          <p:cNvSpPr>
            <a:spLocks noGrp="1"/>
          </p:cNvSpPr>
          <p:nvPr>
            <p:ph sz="half" idx="1"/>
          </p:nvPr>
        </p:nvSpPr>
        <p:spPr>
          <a:xfrm>
            <a:off x="1295400" y="1981199"/>
            <a:ext cx="4572000" cy="3810001"/>
          </a:xfrm>
        </p:spPr>
        <p:txBody>
          <a:bodyPr>
            <a:normAutofit/>
          </a:bodyPr>
          <a:lstStyle/>
          <a:p>
            <a:r>
              <a:rPr lang="en-US" dirty="0"/>
              <a:t>Medium deal size generates the highest revenue followed by Small. </a:t>
            </a:r>
          </a:p>
          <a:p>
            <a:r>
              <a:rPr lang="en-US" dirty="0"/>
              <a:t>Large deal sizes are very few in no of orders and revenue both</a:t>
            </a:r>
          </a:p>
          <a:p>
            <a:r>
              <a:rPr lang="en-US" dirty="0"/>
              <a:t>Medium (1349) and Small (1246) have very similar no of orders. However, the difference in revenue is more than double for medium comparatively. </a:t>
            </a:r>
          </a:p>
          <a:p>
            <a:endParaRPr lang="en-US" dirty="0"/>
          </a:p>
        </p:txBody>
      </p:sp>
      <p:pic>
        <p:nvPicPr>
          <p:cNvPr id="2" name="Picture 1">
            <a:extLst>
              <a:ext uri="{FF2B5EF4-FFF2-40B4-BE49-F238E27FC236}">
                <a16:creationId xmlns:a16="http://schemas.microsoft.com/office/drawing/2014/main" id="{7E648549-950E-550F-7B82-C47DD8A4EF66}"/>
              </a:ext>
            </a:extLst>
          </p:cNvPr>
          <p:cNvPicPr>
            <a:picLocks noChangeAspect="1"/>
          </p:cNvPicPr>
          <p:nvPr/>
        </p:nvPicPr>
        <p:blipFill>
          <a:blip r:embed="rId2"/>
          <a:stretch>
            <a:fillRect/>
          </a:stretch>
        </p:blipFill>
        <p:spPr>
          <a:xfrm>
            <a:off x="7023651" y="1646238"/>
            <a:ext cx="4359099" cy="4135903"/>
          </a:xfrm>
          <a:prstGeom prst="rect">
            <a:avLst/>
          </a:prstGeom>
        </p:spPr>
      </p:pic>
    </p:spTree>
    <p:extLst>
      <p:ext uri="{BB962C8B-B14F-4D97-AF65-F5344CB8AC3E}">
        <p14:creationId xmlns:p14="http://schemas.microsoft.com/office/powerpoint/2010/main" val="37647629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66E6D13-A3B9-42C0-FAE9-1F7F1F3E085B}"/>
              </a:ext>
            </a:extLst>
          </p:cNvPr>
          <p:cNvPicPr>
            <a:picLocks noChangeAspect="1"/>
          </p:cNvPicPr>
          <p:nvPr/>
        </p:nvPicPr>
        <p:blipFill>
          <a:blip r:embed="rId2"/>
          <a:stretch>
            <a:fillRect/>
          </a:stretch>
        </p:blipFill>
        <p:spPr>
          <a:xfrm>
            <a:off x="1745973" y="1721747"/>
            <a:ext cx="8382000" cy="4448175"/>
          </a:xfrm>
          <a:prstGeom prst="rect">
            <a:avLst/>
          </a:prstGeom>
        </p:spPr>
      </p:pic>
      <p:sp>
        <p:nvSpPr>
          <p:cNvPr id="6" name="Title 1">
            <a:extLst>
              <a:ext uri="{FF2B5EF4-FFF2-40B4-BE49-F238E27FC236}">
                <a16:creationId xmlns:a16="http://schemas.microsoft.com/office/drawing/2014/main" id="{190FA32D-2A8B-6EE0-EEA1-9599F6C6D927}"/>
              </a:ext>
            </a:extLst>
          </p:cNvPr>
          <p:cNvSpPr txBox="1">
            <a:spLocks/>
          </p:cNvSpPr>
          <p:nvPr/>
        </p:nvSpPr>
        <p:spPr>
          <a:xfrm>
            <a:off x="1295400" y="939951"/>
            <a:ext cx="9601200" cy="1142385"/>
          </a:xfrm>
          <a:prstGeom prst="rect">
            <a:avLst/>
          </a:prstGeom>
        </p:spPr>
        <p:txBody>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r>
              <a:rPr lang="en-IN" dirty="0"/>
              <a:t>YEARLY SALES TREND</a:t>
            </a:r>
            <a:endParaRPr lang="en-US" dirty="0"/>
          </a:p>
        </p:txBody>
      </p:sp>
      <p:sp>
        <p:nvSpPr>
          <p:cNvPr id="7" name="TextBox 6">
            <a:extLst>
              <a:ext uri="{FF2B5EF4-FFF2-40B4-BE49-F238E27FC236}">
                <a16:creationId xmlns:a16="http://schemas.microsoft.com/office/drawing/2014/main" id="{D744AC03-C48C-DFFE-A74F-552F14CC9E6D}"/>
              </a:ext>
            </a:extLst>
          </p:cNvPr>
          <p:cNvSpPr txBox="1"/>
          <p:nvPr/>
        </p:nvSpPr>
        <p:spPr>
          <a:xfrm>
            <a:off x="3066757" y="3784209"/>
            <a:ext cx="4614203" cy="646331"/>
          </a:xfrm>
          <a:prstGeom prst="rect">
            <a:avLst/>
          </a:prstGeom>
          <a:noFill/>
        </p:spPr>
        <p:txBody>
          <a:bodyPr wrap="square" rtlCol="0">
            <a:spAutoFit/>
          </a:bodyPr>
          <a:lstStyle/>
          <a:p>
            <a:r>
              <a:rPr lang="en-IN" dirty="0"/>
              <a:t>The positive trend from 2018 to 2019 has shifted to negative from 2019 to 2020.</a:t>
            </a:r>
          </a:p>
        </p:txBody>
      </p:sp>
    </p:spTree>
    <p:extLst>
      <p:ext uri="{BB962C8B-B14F-4D97-AF65-F5344CB8AC3E}">
        <p14:creationId xmlns:p14="http://schemas.microsoft.com/office/powerpoint/2010/main" val="2631516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90FA32D-2A8B-6EE0-EEA1-9599F6C6D927}"/>
              </a:ext>
            </a:extLst>
          </p:cNvPr>
          <p:cNvSpPr txBox="1">
            <a:spLocks/>
          </p:cNvSpPr>
          <p:nvPr/>
        </p:nvSpPr>
        <p:spPr>
          <a:xfrm>
            <a:off x="1295400" y="553190"/>
            <a:ext cx="9601200" cy="1142385"/>
          </a:xfrm>
          <a:prstGeom prst="rect">
            <a:avLst/>
          </a:prstGeom>
        </p:spPr>
        <p:txBody>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r>
              <a:rPr lang="en-IN" dirty="0"/>
              <a:t>QUARTERLY SALES TREND</a:t>
            </a:r>
            <a:endParaRPr lang="en-US" dirty="0"/>
          </a:p>
        </p:txBody>
      </p:sp>
      <p:pic>
        <p:nvPicPr>
          <p:cNvPr id="3" name="Picture 2">
            <a:extLst>
              <a:ext uri="{FF2B5EF4-FFF2-40B4-BE49-F238E27FC236}">
                <a16:creationId xmlns:a16="http://schemas.microsoft.com/office/drawing/2014/main" id="{722D5CAD-F17F-1E89-F2B4-B94DF9D972C3}"/>
              </a:ext>
            </a:extLst>
          </p:cNvPr>
          <p:cNvPicPr>
            <a:picLocks noChangeAspect="1"/>
          </p:cNvPicPr>
          <p:nvPr/>
        </p:nvPicPr>
        <p:blipFill>
          <a:blip r:embed="rId2"/>
          <a:stretch>
            <a:fillRect/>
          </a:stretch>
        </p:blipFill>
        <p:spPr>
          <a:xfrm>
            <a:off x="1295400" y="1232452"/>
            <a:ext cx="10187898" cy="5075583"/>
          </a:xfrm>
          <a:prstGeom prst="rect">
            <a:avLst/>
          </a:prstGeom>
        </p:spPr>
      </p:pic>
      <p:sp>
        <p:nvSpPr>
          <p:cNvPr id="4" name="TextBox 3">
            <a:extLst>
              <a:ext uri="{FF2B5EF4-FFF2-40B4-BE49-F238E27FC236}">
                <a16:creationId xmlns:a16="http://schemas.microsoft.com/office/drawing/2014/main" id="{5C4DF74D-1394-D250-9F33-2D1E4750277A}"/>
              </a:ext>
            </a:extLst>
          </p:cNvPr>
          <p:cNvSpPr txBox="1"/>
          <p:nvPr/>
        </p:nvSpPr>
        <p:spPr>
          <a:xfrm>
            <a:off x="5664182" y="4425219"/>
            <a:ext cx="4614203" cy="1200329"/>
          </a:xfrm>
          <a:prstGeom prst="rect">
            <a:avLst/>
          </a:prstGeom>
          <a:noFill/>
        </p:spPr>
        <p:txBody>
          <a:bodyPr wrap="square" rtlCol="0">
            <a:spAutoFit/>
          </a:bodyPr>
          <a:lstStyle/>
          <a:p>
            <a:r>
              <a:rPr lang="en-IN" dirty="0"/>
              <a:t>The last quarter got the most revenue in 2018 and 2019.</a:t>
            </a:r>
          </a:p>
          <a:p>
            <a:endParaRPr lang="en-IN" dirty="0"/>
          </a:p>
          <a:p>
            <a:r>
              <a:rPr lang="en-IN" dirty="0"/>
              <a:t>Q1 to Q2, there is a drop is sales in 2020.</a:t>
            </a:r>
          </a:p>
        </p:txBody>
      </p:sp>
    </p:spTree>
    <p:extLst>
      <p:ext uri="{BB962C8B-B14F-4D97-AF65-F5344CB8AC3E}">
        <p14:creationId xmlns:p14="http://schemas.microsoft.com/office/powerpoint/2010/main" val="42202366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90FA32D-2A8B-6EE0-EEA1-9599F6C6D927}"/>
              </a:ext>
            </a:extLst>
          </p:cNvPr>
          <p:cNvSpPr txBox="1">
            <a:spLocks/>
          </p:cNvSpPr>
          <p:nvPr/>
        </p:nvSpPr>
        <p:spPr>
          <a:xfrm>
            <a:off x="1295400" y="553190"/>
            <a:ext cx="9601200" cy="1142385"/>
          </a:xfrm>
          <a:prstGeom prst="rect">
            <a:avLst/>
          </a:prstGeom>
        </p:spPr>
        <p:txBody>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r>
              <a:rPr lang="en-IN" dirty="0"/>
              <a:t>MONTHLY SALES TREND</a:t>
            </a:r>
            <a:endParaRPr lang="en-US" dirty="0"/>
          </a:p>
        </p:txBody>
      </p:sp>
      <p:pic>
        <p:nvPicPr>
          <p:cNvPr id="5" name="Picture 4">
            <a:extLst>
              <a:ext uri="{FF2B5EF4-FFF2-40B4-BE49-F238E27FC236}">
                <a16:creationId xmlns:a16="http://schemas.microsoft.com/office/drawing/2014/main" id="{291E28EC-D11F-8132-6F3D-1DB512CA86BD}"/>
              </a:ext>
            </a:extLst>
          </p:cNvPr>
          <p:cNvPicPr>
            <a:picLocks noChangeAspect="1"/>
          </p:cNvPicPr>
          <p:nvPr/>
        </p:nvPicPr>
        <p:blipFill>
          <a:blip r:embed="rId2"/>
          <a:stretch>
            <a:fillRect/>
          </a:stretch>
        </p:blipFill>
        <p:spPr>
          <a:xfrm>
            <a:off x="1295400" y="1317356"/>
            <a:ext cx="9687698" cy="4987454"/>
          </a:xfrm>
          <a:prstGeom prst="rect">
            <a:avLst/>
          </a:prstGeom>
        </p:spPr>
      </p:pic>
      <p:sp>
        <p:nvSpPr>
          <p:cNvPr id="7" name="TextBox 6">
            <a:extLst>
              <a:ext uri="{FF2B5EF4-FFF2-40B4-BE49-F238E27FC236}">
                <a16:creationId xmlns:a16="http://schemas.microsoft.com/office/drawing/2014/main" id="{2E95C2B8-0751-DA09-4023-6D9B906EA167}"/>
              </a:ext>
            </a:extLst>
          </p:cNvPr>
          <p:cNvSpPr txBox="1"/>
          <p:nvPr/>
        </p:nvSpPr>
        <p:spPr>
          <a:xfrm>
            <a:off x="2398642" y="2345634"/>
            <a:ext cx="2544417" cy="1754326"/>
          </a:xfrm>
          <a:prstGeom prst="rect">
            <a:avLst/>
          </a:prstGeom>
          <a:noFill/>
        </p:spPr>
        <p:txBody>
          <a:bodyPr wrap="square" rtlCol="0">
            <a:spAutoFit/>
          </a:bodyPr>
          <a:lstStyle/>
          <a:p>
            <a:r>
              <a:rPr lang="en-IN" dirty="0"/>
              <a:t>Sales peak drastically during from September to November every year from 2018 o 2019 and drops drastically thereafter</a:t>
            </a:r>
          </a:p>
        </p:txBody>
      </p:sp>
    </p:spTree>
    <p:extLst>
      <p:ext uri="{BB962C8B-B14F-4D97-AF65-F5344CB8AC3E}">
        <p14:creationId xmlns:p14="http://schemas.microsoft.com/office/powerpoint/2010/main" val="22492979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90FA32D-2A8B-6EE0-EEA1-9599F6C6D927}"/>
              </a:ext>
            </a:extLst>
          </p:cNvPr>
          <p:cNvSpPr txBox="1">
            <a:spLocks/>
          </p:cNvSpPr>
          <p:nvPr/>
        </p:nvSpPr>
        <p:spPr>
          <a:xfrm>
            <a:off x="1295400" y="553190"/>
            <a:ext cx="9601200" cy="1142385"/>
          </a:xfrm>
          <a:prstGeom prst="rect">
            <a:avLst/>
          </a:prstGeom>
        </p:spPr>
        <p:txBody>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r>
              <a:rPr lang="en-IN"/>
              <a:t>WEEKLY SALES TREND</a:t>
            </a:r>
            <a:endParaRPr lang="en-US" dirty="0"/>
          </a:p>
        </p:txBody>
      </p:sp>
      <p:pic>
        <p:nvPicPr>
          <p:cNvPr id="3" name="Picture 2">
            <a:extLst>
              <a:ext uri="{FF2B5EF4-FFF2-40B4-BE49-F238E27FC236}">
                <a16:creationId xmlns:a16="http://schemas.microsoft.com/office/drawing/2014/main" id="{C9D4B3D4-D0F2-84FE-EF65-6E62DA7FE2E7}"/>
              </a:ext>
            </a:extLst>
          </p:cNvPr>
          <p:cNvPicPr>
            <a:picLocks noChangeAspect="1"/>
          </p:cNvPicPr>
          <p:nvPr/>
        </p:nvPicPr>
        <p:blipFill>
          <a:blip r:embed="rId2"/>
          <a:stretch>
            <a:fillRect/>
          </a:stretch>
        </p:blipFill>
        <p:spPr>
          <a:xfrm>
            <a:off x="1295400" y="1462501"/>
            <a:ext cx="10159795" cy="4842309"/>
          </a:xfrm>
          <a:prstGeom prst="rect">
            <a:avLst/>
          </a:prstGeom>
        </p:spPr>
      </p:pic>
      <p:sp>
        <p:nvSpPr>
          <p:cNvPr id="4" name="TextBox 3">
            <a:extLst>
              <a:ext uri="{FF2B5EF4-FFF2-40B4-BE49-F238E27FC236}">
                <a16:creationId xmlns:a16="http://schemas.microsoft.com/office/drawing/2014/main" id="{B46E32B9-3902-4755-2D9A-6A6B749F5741}"/>
              </a:ext>
            </a:extLst>
          </p:cNvPr>
          <p:cNvSpPr txBox="1"/>
          <p:nvPr/>
        </p:nvSpPr>
        <p:spPr>
          <a:xfrm>
            <a:off x="8441635" y="2076971"/>
            <a:ext cx="2735264" cy="1477328"/>
          </a:xfrm>
          <a:prstGeom prst="rect">
            <a:avLst/>
          </a:prstGeom>
          <a:noFill/>
        </p:spPr>
        <p:txBody>
          <a:bodyPr wrap="square" rtlCol="0">
            <a:spAutoFit/>
          </a:bodyPr>
          <a:lstStyle/>
          <a:p>
            <a:r>
              <a:rPr lang="en-IN" dirty="0"/>
              <a:t>Weekly trend is similar across all years mostly. Only changes can be seen during the October to December</a:t>
            </a:r>
          </a:p>
        </p:txBody>
      </p:sp>
    </p:spTree>
    <p:extLst>
      <p:ext uri="{BB962C8B-B14F-4D97-AF65-F5344CB8AC3E}">
        <p14:creationId xmlns:p14="http://schemas.microsoft.com/office/powerpoint/2010/main" val="25933105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DB298-B44E-DA15-E920-35714BE72E03}"/>
              </a:ext>
            </a:extLst>
          </p:cNvPr>
          <p:cNvSpPr>
            <a:spLocks noGrp="1"/>
          </p:cNvSpPr>
          <p:nvPr>
            <p:ph type="title"/>
          </p:nvPr>
        </p:nvSpPr>
        <p:spPr>
          <a:xfrm>
            <a:off x="1295400" y="93036"/>
            <a:ext cx="9601200" cy="1142385"/>
          </a:xfrm>
        </p:spPr>
        <p:txBody>
          <a:bodyPr/>
          <a:lstStyle/>
          <a:p>
            <a:r>
              <a:rPr lang="en-IN" dirty="0"/>
              <a:t>INFERENCES:</a:t>
            </a:r>
          </a:p>
        </p:txBody>
      </p:sp>
      <p:sp>
        <p:nvSpPr>
          <p:cNvPr id="3" name="Content Placeholder 2">
            <a:extLst>
              <a:ext uri="{FF2B5EF4-FFF2-40B4-BE49-F238E27FC236}">
                <a16:creationId xmlns:a16="http://schemas.microsoft.com/office/drawing/2014/main" id="{533845C2-A479-2585-B63C-BC36D15B1ED0}"/>
              </a:ext>
            </a:extLst>
          </p:cNvPr>
          <p:cNvSpPr>
            <a:spLocks noGrp="1"/>
          </p:cNvSpPr>
          <p:nvPr>
            <p:ph idx="1"/>
          </p:nvPr>
        </p:nvSpPr>
        <p:spPr>
          <a:xfrm>
            <a:off x="1295401" y="1524000"/>
            <a:ext cx="4919870" cy="4174435"/>
          </a:xfrm>
        </p:spPr>
        <p:txBody>
          <a:bodyPr>
            <a:normAutofit fontScale="92500" lnSpcReduction="20000"/>
          </a:bodyPr>
          <a:lstStyle/>
          <a:p>
            <a:r>
              <a:rPr lang="en-IN" dirty="0"/>
              <a:t>Average of quantity ordered is 35 with min 6 and max 97.</a:t>
            </a:r>
          </a:p>
          <a:p>
            <a:r>
              <a:rPr lang="en-IN" dirty="0"/>
              <a:t>Average for price each is 101 with min 26 and max 252</a:t>
            </a:r>
          </a:p>
          <a:p>
            <a:r>
              <a:rPr lang="en-IN" dirty="0"/>
              <a:t>Average for Sales is 3553 with min 482 and max 14082.</a:t>
            </a:r>
          </a:p>
          <a:p>
            <a:r>
              <a:rPr lang="en-IN" dirty="0"/>
              <a:t>Only the top 2 customers account for double digit orders.</a:t>
            </a:r>
          </a:p>
          <a:p>
            <a:r>
              <a:rPr lang="en-IN" dirty="0"/>
              <a:t>Majority of the deals are medium sized.</a:t>
            </a:r>
          </a:p>
          <a:p>
            <a:r>
              <a:rPr lang="en-US" dirty="0"/>
              <a:t>Medium (1349) and Small (1246) have very similar no of orders. However, the difference in revenue is more than double for medium comparatively. </a:t>
            </a:r>
            <a:r>
              <a:rPr lang="en-IN" dirty="0"/>
              <a:t> </a:t>
            </a:r>
          </a:p>
          <a:p>
            <a:endParaRPr lang="en-IN" dirty="0"/>
          </a:p>
          <a:p>
            <a:endParaRPr lang="en-IN" dirty="0"/>
          </a:p>
        </p:txBody>
      </p:sp>
      <p:sp>
        <p:nvSpPr>
          <p:cNvPr id="4" name="Content Placeholder 2">
            <a:extLst>
              <a:ext uri="{FF2B5EF4-FFF2-40B4-BE49-F238E27FC236}">
                <a16:creationId xmlns:a16="http://schemas.microsoft.com/office/drawing/2014/main" id="{9EF7B517-A582-2898-93D7-8FEB02AF8D75}"/>
              </a:ext>
            </a:extLst>
          </p:cNvPr>
          <p:cNvSpPr txBox="1">
            <a:spLocks/>
          </p:cNvSpPr>
          <p:nvPr/>
        </p:nvSpPr>
        <p:spPr>
          <a:xfrm>
            <a:off x="6536634" y="1523999"/>
            <a:ext cx="5529470" cy="41744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endParaRPr lang="en-IN" dirty="0"/>
          </a:p>
        </p:txBody>
      </p:sp>
      <p:sp>
        <p:nvSpPr>
          <p:cNvPr id="6" name="TextBox 5">
            <a:extLst>
              <a:ext uri="{FF2B5EF4-FFF2-40B4-BE49-F238E27FC236}">
                <a16:creationId xmlns:a16="http://schemas.microsoft.com/office/drawing/2014/main" id="{0864F973-A3D4-691E-F326-048878348814}"/>
              </a:ext>
            </a:extLst>
          </p:cNvPr>
          <p:cNvSpPr txBox="1"/>
          <p:nvPr/>
        </p:nvSpPr>
        <p:spPr>
          <a:xfrm>
            <a:off x="8463168" y="93036"/>
            <a:ext cx="5188227" cy="2308324"/>
          </a:xfrm>
          <a:prstGeom prst="rect">
            <a:avLst/>
          </a:prstGeom>
          <a:noFill/>
        </p:spPr>
        <p:txBody>
          <a:bodyPr wrap="square">
            <a:spAutoFit/>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
        <p:nvSpPr>
          <p:cNvPr id="7" name="Content Placeholder 2">
            <a:extLst>
              <a:ext uri="{FF2B5EF4-FFF2-40B4-BE49-F238E27FC236}">
                <a16:creationId xmlns:a16="http://schemas.microsoft.com/office/drawing/2014/main" id="{98C9DEFF-6890-8EAF-B04C-22526BC6F1A5}"/>
              </a:ext>
            </a:extLst>
          </p:cNvPr>
          <p:cNvSpPr txBox="1">
            <a:spLocks/>
          </p:cNvSpPr>
          <p:nvPr/>
        </p:nvSpPr>
        <p:spPr>
          <a:xfrm>
            <a:off x="6311349" y="1523998"/>
            <a:ext cx="4919870" cy="417443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r>
              <a:rPr lang="en-IN" dirty="0"/>
              <a:t>Classic Cars has the lions share of overall sales with 39.37 % followed by Vintage Cars at 18.51 % and Trucks and Buses at 11.39 %</a:t>
            </a:r>
          </a:p>
          <a:p>
            <a:r>
              <a:rPr lang="en-IN" dirty="0"/>
              <a:t>Out of 2747, 2541 products are shipped, 47 are ready to be shipped, 41 are in process to be delivered. However, 44 are on hold, 14 are under dispute and 60 have been cancelled.</a:t>
            </a:r>
          </a:p>
          <a:p>
            <a:r>
              <a:rPr lang="en-US" dirty="0"/>
              <a:t>Top 10 customers by orders are also across multiple countries with USA having maximum with 3. Rest of the other countries have only client with high orders.</a:t>
            </a:r>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7048121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DB298-B44E-DA15-E920-35714BE72E03}"/>
              </a:ext>
            </a:extLst>
          </p:cNvPr>
          <p:cNvSpPr>
            <a:spLocks noGrp="1"/>
          </p:cNvSpPr>
          <p:nvPr>
            <p:ph type="title"/>
          </p:nvPr>
        </p:nvSpPr>
        <p:spPr>
          <a:xfrm>
            <a:off x="1295400" y="93036"/>
            <a:ext cx="9601200" cy="1142385"/>
          </a:xfrm>
        </p:spPr>
        <p:txBody>
          <a:bodyPr/>
          <a:lstStyle/>
          <a:p>
            <a:r>
              <a:rPr lang="en-IN" dirty="0"/>
              <a:t>INFERENCES:</a:t>
            </a:r>
          </a:p>
        </p:txBody>
      </p:sp>
      <p:sp>
        <p:nvSpPr>
          <p:cNvPr id="3" name="Content Placeholder 2">
            <a:extLst>
              <a:ext uri="{FF2B5EF4-FFF2-40B4-BE49-F238E27FC236}">
                <a16:creationId xmlns:a16="http://schemas.microsoft.com/office/drawing/2014/main" id="{533845C2-A479-2585-B63C-BC36D15B1ED0}"/>
              </a:ext>
            </a:extLst>
          </p:cNvPr>
          <p:cNvSpPr>
            <a:spLocks noGrp="1"/>
          </p:cNvSpPr>
          <p:nvPr>
            <p:ph idx="1"/>
          </p:nvPr>
        </p:nvSpPr>
        <p:spPr>
          <a:xfrm>
            <a:off x="1295400" y="1524000"/>
            <a:ext cx="5529470" cy="4174435"/>
          </a:xfrm>
        </p:spPr>
        <p:txBody>
          <a:bodyPr>
            <a:normAutofit fontScale="92500" lnSpcReduction="10000"/>
          </a:bodyPr>
          <a:lstStyle/>
          <a:p>
            <a:r>
              <a:rPr lang="en-IN" dirty="0"/>
              <a:t>USA accounts for highest sales followed by Spain in 2</a:t>
            </a:r>
            <a:r>
              <a:rPr lang="en-IN" baseline="30000" dirty="0"/>
              <a:t>nd</a:t>
            </a:r>
            <a:r>
              <a:rPr lang="en-IN" dirty="0"/>
              <a:t> and France in the 3</a:t>
            </a:r>
            <a:r>
              <a:rPr lang="en-IN" baseline="30000" dirty="0"/>
              <a:t>rd </a:t>
            </a:r>
            <a:r>
              <a:rPr lang="en-IN" dirty="0"/>
              <a:t>position. The Sales gap between USA and Spain is drastic with sales from USA nearly touching 3 times that of Spain. Hence, efforts can be made to increase sales in Spain and France and the other top 10 countries. </a:t>
            </a:r>
          </a:p>
          <a:p>
            <a:r>
              <a:rPr lang="en-IN" dirty="0"/>
              <a:t>Ireland has the least sales followed by Philippines and Belgium. We can try to cut operational costs in these countries and use it to try and increase customer base.</a:t>
            </a:r>
          </a:p>
          <a:p>
            <a:r>
              <a:rPr lang="en-IN" dirty="0"/>
              <a:t>5 out of the top 10 cities belong to USA which contribute to maximum sales. So, there is a need to try and increase sales and market share in other regions as well.</a:t>
            </a:r>
          </a:p>
          <a:p>
            <a:endParaRPr lang="en-IN" dirty="0"/>
          </a:p>
          <a:p>
            <a:endParaRPr lang="en-IN" dirty="0"/>
          </a:p>
        </p:txBody>
      </p:sp>
      <p:sp>
        <p:nvSpPr>
          <p:cNvPr id="4" name="Content Placeholder 2">
            <a:extLst>
              <a:ext uri="{FF2B5EF4-FFF2-40B4-BE49-F238E27FC236}">
                <a16:creationId xmlns:a16="http://schemas.microsoft.com/office/drawing/2014/main" id="{9EF7B517-A582-2898-93D7-8FEB02AF8D75}"/>
              </a:ext>
            </a:extLst>
          </p:cNvPr>
          <p:cNvSpPr txBox="1">
            <a:spLocks/>
          </p:cNvSpPr>
          <p:nvPr/>
        </p:nvSpPr>
        <p:spPr>
          <a:xfrm>
            <a:off x="6536634" y="1523999"/>
            <a:ext cx="5529470" cy="41744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r>
              <a:rPr lang="en-IN" dirty="0"/>
              <a:t>Trains have the least impact on revenue. So, can think of discontinuing these products or offer them at lower discounted prises</a:t>
            </a:r>
          </a:p>
          <a:p>
            <a:r>
              <a:rPr lang="en-IN" dirty="0"/>
              <a:t>Sales from September to November are at the peak. Hence, need to focus more on marketing and advertising for products  month or quarter before to generate interest for new customer acquisitions.</a:t>
            </a:r>
          </a:p>
          <a:p>
            <a:r>
              <a:rPr lang="en-IN" dirty="0"/>
              <a:t>Promotional offers can be run during the periods of fall in sales, for </a:t>
            </a:r>
            <a:r>
              <a:rPr lang="en-IN" dirty="0" err="1"/>
              <a:t>eg</a:t>
            </a:r>
            <a:r>
              <a:rPr lang="en-IN" dirty="0"/>
              <a:t>; February, June and December especially.</a:t>
            </a:r>
          </a:p>
          <a:p>
            <a:endParaRPr lang="en-IN" dirty="0"/>
          </a:p>
        </p:txBody>
      </p:sp>
    </p:spTree>
    <p:extLst>
      <p:ext uri="{BB962C8B-B14F-4D97-AF65-F5344CB8AC3E}">
        <p14:creationId xmlns:p14="http://schemas.microsoft.com/office/powerpoint/2010/main" val="3927825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17377C9-BE5F-BD03-5C8F-37DB7AF5EF53}"/>
              </a:ext>
            </a:extLst>
          </p:cNvPr>
          <p:cNvSpPr txBox="1">
            <a:spLocks/>
          </p:cNvSpPr>
          <p:nvPr/>
        </p:nvSpPr>
        <p:spPr>
          <a:xfrm>
            <a:off x="1417984" y="341305"/>
            <a:ext cx="9601200" cy="72062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r>
              <a:rPr lang="en-US" dirty="0"/>
              <a:t>PROBLEM STATEMENT:</a:t>
            </a:r>
          </a:p>
        </p:txBody>
      </p:sp>
      <p:sp>
        <p:nvSpPr>
          <p:cNvPr id="9" name="Content Placeholder 6">
            <a:extLst>
              <a:ext uri="{FF2B5EF4-FFF2-40B4-BE49-F238E27FC236}">
                <a16:creationId xmlns:a16="http://schemas.microsoft.com/office/drawing/2014/main" id="{176C97EB-3ED5-8D37-F0FB-CD9829F02322}"/>
              </a:ext>
            </a:extLst>
          </p:cNvPr>
          <p:cNvSpPr txBox="1">
            <a:spLocks/>
          </p:cNvSpPr>
          <p:nvPr/>
        </p:nvSpPr>
        <p:spPr>
          <a:xfrm>
            <a:off x="1295400" y="1126434"/>
            <a:ext cx="9601200" cy="182217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a:lnSpc>
                <a:spcPct val="107000"/>
              </a:lnSpc>
              <a:spcBef>
                <a:spcPts val="900"/>
              </a:spcBef>
              <a:spcAft>
                <a:spcPts val="900"/>
              </a:spcAft>
            </a:pPr>
            <a:r>
              <a:rPr lang="en-IN" sz="1800" dirty="0"/>
              <a:t>An automobile parts manufacturing company has collected data of transactions for 3 years. They do not have any in-house data science team, thus they have hired you as their consultant. Your job is to use your magical data science skills to provide them with suitable insights about their data and their customers.</a:t>
            </a:r>
          </a:p>
          <a:p>
            <a:pPr>
              <a:lnSpc>
                <a:spcPct val="107000"/>
              </a:lnSpc>
              <a:spcBef>
                <a:spcPts val="900"/>
              </a:spcBef>
              <a:spcAft>
                <a:spcPts val="900"/>
              </a:spcAft>
            </a:pPr>
            <a:r>
              <a:rPr lang="en-IN" sz="1800" dirty="0"/>
              <a:t>Below is the data description:</a:t>
            </a:r>
          </a:p>
          <a:p>
            <a:pPr>
              <a:lnSpc>
                <a:spcPct val="107000"/>
              </a:lnSpc>
              <a:spcBef>
                <a:spcPts val="900"/>
              </a:spcBef>
              <a:spcAft>
                <a:spcPts val="900"/>
              </a:spcAft>
            </a:pPr>
            <a:endParaRPr lang="en-IN" dirty="0"/>
          </a:p>
        </p:txBody>
      </p:sp>
      <p:graphicFrame>
        <p:nvGraphicFramePr>
          <p:cNvPr id="12" name="Table 11">
            <a:extLst>
              <a:ext uri="{FF2B5EF4-FFF2-40B4-BE49-F238E27FC236}">
                <a16:creationId xmlns:a16="http://schemas.microsoft.com/office/drawing/2014/main" id="{5EDC9ADE-460F-10FA-C0CC-33F111F06C23}"/>
              </a:ext>
            </a:extLst>
          </p:cNvPr>
          <p:cNvGraphicFramePr>
            <a:graphicFrameLocks noGrp="1"/>
          </p:cNvGraphicFramePr>
          <p:nvPr>
            <p:extLst>
              <p:ext uri="{D42A27DB-BD31-4B8C-83A1-F6EECF244321}">
                <p14:modId xmlns:p14="http://schemas.microsoft.com/office/powerpoint/2010/main" val="2583547630"/>
              </p:ext>
            </p:extLst>
          </p:nvPr>
        </p:nvGraphicFramePr>
        <p:xfrm>
          <a:off x="1417984" y="2948611"/>
          <a:ext cx="9601200" cy="3207771"/>
        </p:xfrm>
        <a:graphic>
          <a:graphicData uri="http://schemas.openxmlformats.org/drawingml/2006/table">
            <a:tbl>
              <a:tblPr firstRow="1" firstCol="1" bandRow="1">
                <a:tableStyleId>{BC89EF96-8CEA-46FF-86C4-4CE0E7609802}</a:tableStyleId>
              </a:tblPr>
              <a:tblGrid>
                <a:gridCol w="2188289">
                  <a:extLst>
                    <a:ext uri="{9D8B030D-6E8A-4147-A177-3AD203B41FA5}">
                      <a16:colId xmlns:a16="http://schemas.microsoft.com/office/drawing/2014/main" val="1554475936"/>
                    </a:ext>
                  </a:extLst>
                </a:gridCol>
                <a:gridCol w="2696708">
                  <a:extLst>
                    <a:ext uri="{9D8B030D-6E8A-4147-A177-3AD203B41FA5}">
                      <a16:colId xmlns:a16="http://schemas.microsoft.com/office/drawing/2014/main" val="109070807"/>
                    </a:ext>
                  </a:extLst>
                </a:gridCol>
                <a:gridCol w="1845970">
                  <a:extLst>
                    <a:ext uri="{9D8B030D-6E8A-4147-A177-3AD203B41FA5}">
                      <a16:colId xmlns:a16="http://schemas.microsoft.com/office/drawing/2014/main" val="2175830471"/>
                    </a:ext>
                  </a:extLst>
                </a:gridCol>
                <a:gridCol w="2870233">
                  <a:extLst>
                    <a:ext uri="{9D8B030D-6E8A-4147-A177-3AD203B41FA5}">
                      <a16:colId xmlns:a16="http://schemas.microsoft.com/office/drawing/2014/main" val="2191719499"/>
                    </a:ext>
                  </a:extLst>
                </a:gridCol>
              </a:tblGrid>
              <a:tr h="227359">
                <a:tc>
                  <a:txBody>
                    <a:bodyPr/>
                    <a:lstStyle/>
                    <a:p>
                      <a:pPr>
                        <a:lnSpc>
                          <a:spcPct val="107000"/>
                        </a:lnSpc>
                        <a:spcBef>
                          <a:spcPts val="900"/>
                        </a:spcBef>
                        <a:spcAft>
                          <a:spcPts val="900"/>
                        </a:spcAft>
                      </a:pPr>
                      <a:r>
                        <a:rPr lang="en-IN" sz="1200">
                          <a:effectLst/>
                        </a:rPr>
                        <a:t>ORDERNUMBER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tc>
                <a:tc>
                  <a:txBody>
                    <a:bodyPr/>
                    <a:lstStyle/>
                    <a:p>
                      <a:pPr>
                        <a:lnSpc>
                          <a:spcPct val="107000"/>
                        </a:lnSpc>
                        <a:spcBef>
                          <a:spcPts val="900"/>
                        </a:spcBef>
                        <a:spcAft>
                          <a:spcPts val="900"/>
                        </a:spcAft>
                      </a:pPr>
                      <a:r>
                        <a:rPr lang="en-IN" sz="1200">
                          <a:effectLst/>
                        </a:rPr>
                        <a:t>Order Number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tc>
                <a:tc>
                  <a:txBody>
                    <a:bodyPr/>
                    <a:lstStyle/>
                    <a:p>
                      <a:pPr>
                        <a:lnSpc>
                          <a:spcPct val="107000"/>
                        </a:lnSpc>
                        <a:spcBef>
                          <a:spcPts val="900"/>
                        </a:spcBef>
                        <a:spcAft>
                          <a:spcPts val="900"/>
                        </a:spcAft>
                      </a:pPr>
                      <a:r>
                        <a:rPr lang="en-IN" sz="1200">
                          <a:effectLst/>
                        </a:rPr>
                        <a:t>CUSTOMERNAME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tc>
                <a:tc>
                  <a:txBody>
                    <a:bodyPr/>
                    <a:lstStyle/>
                    <a:p>
                      <a:pPr>
                        <a:lnSpc>
                          <a:spcPct val="107000"/>
                        </a:lnSpc>
                        <a:spcBef>
                          <a:spcPts val="900"/>
                        </a:spcBef>
                        <a:spcAft>
                          <a:spcPts val="900"/>
                        </a:spcAft>
                      </a:pPr>
                      <a:r>
                        <a:rPr lang="en-IN" sz="1200">
                          <a:effectLst/>
                        </a:rPr>
                        <a:t>customer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tc>
                <a:extLst>
                  <a:ext uri="{0D108BD9-81ED-4DB2-BD59-A6C34878D82A}">
                    <a16:rowId xmlns:a16="http://schemas.microsoft.com/office/drawing/2014/main" val="1654954628"/>
                  </a:ext>
                </a:extLst>
              </a:tr>
              <a:tr h="227359">
                <a:tc>
                  <a:txBody>
                    <a:bodyPr/>
                    <a:lstStyle/>
                    <a:p>
                      <a:pPr>
                        <a:lnSpc>
                          <a:spcPct val="107000"/>
                        </a:lnSpc>
                        <a:spcBef>
                          <a:spcPts val="900"/>
                        </a:spcBef>
                        <a:spcAft>
                          <a:spcPts val="900"/>
                        </a:spcAft>
                      </a:pPr>
                      <a:r>
                        <a:rPr lang="en-IN" sz="1200">
                          <a:effectLst/>
                        </a:rPr>
                        <a:t>QUANTITYORDERED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tc>
                <a:tc>
                  <a:txBody>
                    <a:bodyPr/>
                    <a:lstStyle/>
                    <a:p>
                      <a:pPr>
                        <a:lnSpc>
                          <a:spcPct val="107000"/>
                        </a:lnSpc>
                        <a:spcBef>
                          <a:spcPts val="900"/>
                        </a:spcBef>
                        <a:spcAft>
                          <a:spcPts val="900"/>
                        </a:spcAft>
                      </a:pPr>
                      <a:r>
                        <a:rPr lang="en-IN" sz="1200">
                          <a:effectLst/>
                        </a:rPr>
                        <a:t>Quantity ordered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tc>
                <a:tc>
                  <a:txBody>
                    <a:bodyPr/>
                    <a:lstStyle/>
                    <a:p>
                      <a:pPr>
                        <a:lnSpc>
                          <a:spcPct val="107000"/>
                        </a:lnSpc>
                        <a:spcBef>
                          <a:spcPts val="900"/>
                        </a:spcBef>
                        <a:spcAft>
                          <a:spcPts val="900"/>
                        </a:spcAft>
                      </a:pPr>
                      <a:r>
                        <a:rPr lang="en-IN" sz="1200">
                          <a:effectLst/>
                        </a:rPr>
                        <a:t>PHONE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tc>
                <a:tc>
                  <a:txBody>
                    <a:bodyPr/>
                    <a:lstStyle/>
                    <a:p>
                      <a:pPr>
                        <a:lnSpc>
                          <a:spcPct val="107000"/>
                        </a:lnSpc>
                        <a:spcBef>
                          <a:spcPts val="900"/>
                        </a:spcBef>
                        <a:spcAft>
                          <a:spcPts val="900"/>
                        </a:spcAft>
                      </a:pPr>
                      <a:r>
                        <a:rPr lang="en-IN" sz="1200">
                          <a:effectLst/>
                        </a:rPr>
                        <a:t>Phone of the customer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tc>
                <a:extLst>
                  <a:ext uri="{0D108BD9-81ED-4DB2-BD59-A6C34878D82A}">
                    <a16:rowId xmlns:a16="http://schemas.microsoft.com/office/drawing/2014/main" val="3749570869"/>
                  </a:ext>
                </a:extLst>
              </a:tr>
              <a:tr h="227359">
                <a:tc>
                  <a:txBody>
                    <a:bodyPr/>
                    <a:lstStyle/>
                    <a:p>
                      <a:pPr>
                        <a:lnSpc>
                          <a:spcPct val="107000"/>
                        </a:lnSpc>
                        <a:spcBef>
                          <a:spcPts val="900"/>
                        </a:spcBef>
                        <a:spcAft>
                          <a:spcPts val="900"/>
                        </a:spcAft>
                      </a:pPr>
                      <a:r>
                        <a:rPr lang="en-IN" sz="1200">
                          <a:effectLst/>
                        </a:rPr>
                        <a:t>PRICEEACH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tc>
                <a:tc>
                  <a:txBody>
                    <a:bodyPr/>
                    <a:lstStyle/>
                    <a:p>
                      <a:pPr>
                        <a:lnSpc>
                          <a:spcPct val="107000"/>
                        </a:lnSpc>
                        <a:spcBef>
                          <a:spcPts val="900"/>
                        </a:spcBef>
                        <a:spcAft>
                          <a:spcPts val="900"/>
                        </a:spcAft>
                      </a:pPr>
                      <a:r>
                        <a:rPr lang="en-IN" sz="1200">
                          <a:effectLst/>
                        </a:rPr>
                        <a:t>Price of Each item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tc>
                <a:tc>
                  <a:txBody>
                    <a:bodyPr/>
                    <a:lstStyle/>
                    <a:p>
                      <a:pPr>
                        <a:lnSpc>
                          <a:spcPct val="107000"/>
                        </a:lnSpc>
                        <a:spcBef>
                          <a:spcPts val="900"/>
                        </a:spcBef>
                        <a:spcAft>
                          <a:spcPts val="900"/>
                        </a:spcAft>
                      </a:pPr>
                      <a:r>
                        <a:rPr lang="en-IN" sz="1200">
                          <a:effectLst/>
                        </a:rPr>
                        <a:t>ADDRESSLINE1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tc>
                <a:tc>
                  <a:txBody>
                    <a:bodyPr/>
                    <a:lstStyle/>
                    <a:p>
                      <a:pPr>
                        <a:lnSpc>
                          <a:spcPct val="107000"/>
                        </a:lnSpc>
                        <a:spcBef>
                          <a:spcPts val="900"/>
                        </a:spcBef>
                        <a:spcAft>
                          <a:spcPts val="900"/>
                        </a:spcAft>
                      </a:pPr>
                      <a:r>
                        <a:rPr lang="en-IN" sz="1200">
                          <a:effectLst/>
                        </a:rPr>
                        <a:t>Address of customer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tc>
                <a:extLst>
                  <a:ext uri="{0D108BD9-81ED-4DB2-BD59-A6C34878D82A}">
                    <a16:rowId xmlns:a16="http://schemas.microsoft.com/office/drawing/2014/main" val="1956971332"/>
                  </a:ext>
                </a:extLst>
              </a:tr>
              <a:tr h="227359">
                <a:tc>
                  <a:txBody>
                    <a:bodyPr/>
                    <a:lstStyle/>
                    <a:p>
                      <a:pPr>
                        <a:lnSpc>
                          <a:spcPct val="107000"/>
                        </a:lnSpc>
                        <a:spcBef>
                          <a:spcPts val="900"/>
                        </a:spcBef>
                        <a:spcAft>
                          <a:spcPts val="900"/>
                        </a:spcAft>
                      </a:pPr>
                      <a:r>
                        <a:rPr lang="en-IN" sz="1200" dirty="0">
                          <a:effectLst/>
                        </a:rPr>
                        <a:t>ORDERLINENUMBER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tc>
                <a:tc>
                  <a:txBody>
                    <a:bodyPr/>
                    <a:lstStyle/>
                    <a:p>
                      <a:pPr>
                        <a:lnSpc>
                          <a:spcPct val="107000"/>
                        </a:lnSpc>
                        <a:spcBef>
                          <a:spcPts val="900"/>
                        </a:spcBef>
                        <a:spcAft>
                          <a:spcPts val="900"/>
                        </a:spcAft>
                      </a:pPr>
                      <a:r>
                        <a:rPr lang="en-IN" sz="1200">
                          <a:effectLst/>
                        </a:rPr>
                        <a:t>order line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tc>
                <a:tc>
                  <a:txBody>
                    <a:bodyPr/>
                    <a:lstStyle/>
                    <a:p>
                      <a:pPr>
                        <a:lnSpc>
                          <a:spcPct val="107000"/>
                        </a:lnSpc>
                        <a:spcBef>
                          <a:spcPts val="900"/>
                        </a:spcBef>
                        <a:spcAft>
                          <a:spcPts val="900"/>
                        </a:spcAft>
                      </a:pPr>
                      <a:r>
                        <a:rPr lang="en-IN" sz="1200" dirty="0">
                          <a:effectLst/>
                        </a:rPr>
                        <a:t>CITY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tc>
                <a:tc>
                  <a:txBody>
                    <a:bodyPr/>
                    <a:lstStyle/>
                    <a:p>
                      <a:pPr>
                        <a:lnSpc>
                          <a:spcPct val="107000"/>
                        </a:lnSpc>
                        <a:spcBef>
                          <a:spcPts val="900"/>
                        </a:spcBef>
                        <a:spcAft>
                          <a:spcPts val="900"/>
                        </a:spcAft>
                      </a:pPr>
                      <a:r>
                        <a:rPr lang="en-IN" sz="1200">
                          <a:effectLst/>
                        </a:rPr>
                        <a:t>City of customer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tc>
                <a:extLst>
                  <a:ext uri="{0D108BD9-81ED-4DB2-BD59-A6C34878D82A}">
                    <a16:rowId xmlns:a16="http://schemas.microsoft.com/office/drawing/2014/main" val="1754345095"/>
                  </a:ext>
                </a:extLst>
              </a:tr>
              <a:tr h="227359">
                <a:tc>
                  <a:txBody>
                    <a:bodyPr/>
                    <a:lstStyle/>
                    <a:p>
                      <a:pPr>
                        <a:lnSpc>
                          <a:spcPct val="107000"/>
                        </a:lnSpc>
                        <a:spcBef>
                          <a:spcPts val="900"/>
                        </a:spcBef>
                        <a:spcAft>
                          <a:spcPts val="900"/>
                        </a:spcAft>
                      </a:pPr>
                      <a:r>
                        <a:rPr lang="en-IN" sz="1200">
                          <a:effectLst/>
                        </a:rPr>
                        <a:t>SALES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tc>
                <a:tc>
                  <a:txBody>
                    <a:bodyPr/>
                    <a:lstStyle/>
                    <a:p>
                      <a:pPr>
                        <a:lnSpc>
                          <a:spcPct val="107000"/>
                        </a:lnSpc>
                        <a:spcBef>
                          <a:spcPts val="900"/>
                        </a:spcBef>
                        <a:spcAft>
                          <a:spcPts val="900"/>
                        </a:spcAft>
                      </a:pPr>
                      <a:r>
                        <a:rPr lang="en-IN" sz="1200">
                          <a:effectLst/>
                        </a:rPr>
                        <a:t>Sales amount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tc>
                <a:tc>
                  <a:txBody>
                    <a:bodyPr/>
                    <a:lstStyle/>
                    <a:p>
                      <a:pPr>
                        <a:lnSpc>
                          <a:spcPct val="107000"/>
                        </a:lnSpc>
                        <a:spcBef>
                          <a:spcPts val="900"/>
                        </a:spcBef>
                        <a:spcAft>
                          <a:spcPts val="900"/>
                        </a:spcAft>
                      </a:pPr>
                      <a:r>
                        <a:rPr lang="en-IN" sz="1200">
                          <a:effectLst/>
                        </a:rPr>
                        <a:t>POSTALCODE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tc>
                <a:tc>
                  <a:txBody>
                    <a:bodyPr/>
                    <a:lstStyle/>
                    <a:p>
                      <a:pPr>
                        <a:lnSpc>
                          <a:spcPct val="107000"/>
                        </a:lnSpc>
                        <a:spcBef>
                          <a:spcPts val="900"/>
                        </a:spcBef>
                        <a:spcAft>
                          <a:spcPts val="900"/>
                        </a:spcAft>
                      </a:pPr>
                      <a:r>
                        <a:rPr lang="en-IN" sz="1200">
                          <a:effectLst/>
                        </a:rPr>
                        <a:t>Postal Code of customer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tc>
                <a:extLst>
                  <a:ext uri="{0D108BD9-81ED-4DB2-BD59-A6C34878D82A}">
                    <a16:rowId xmlns:a16="http://schemas.microsoft.com/office/drawing/2014/main" val="3970133419"/>
                  </a:ext>
                </a:extLst>
              </a:tr>
              <a:tr h="227359">
                <a:tc>
                  <a:txBody>
                    <a:bodyPr/>
                    <a:lstStyle/>
                    <a:p>
                      <a:pPr>
                        <a:lnSpc>
                          <a:spcPct val="107000"/>
                        </a:lnSpc>
                        <a:spcBef>
                          <a:spcPts val="900"/>
                        </a:spcBef>
                        <a:spcAft>
                          <a:spcPts val="900"/>
                        </a:spcAft>
                      </a:pPr>
                      <a:r>
                        <a:rPr lang="en-IN" sz="1200">
                          <a:effectLst/>
                        </a:rPr>
                        <a:t>ORDERDATE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tc>
                <a:tc>
                  <a:txBody>
                    <a:bodyPr/>
                    <a:lstStyle/>
                    <a:p>
                      <a:pPr>
                        <a:lnSpc>
                          <a:spcPct val="107000"/>
                        </a:lnSpc>
                        <a:spcBef>
                          <a:spcPts val="900"/>
                        </a:spcBef>
                        <a:spcAft>
                          <a:spcPts val="900"/>
                        </a:spcAft>
                      </a:pPr>
                      <a:r>
                        <a:rPr lang="en-IN" sz="1200">
                          <a:effectLst/>
                        </a:rPr>
                        <a:t>Order Date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tc>
                <a:tc>
                  <a:txBody>
                    <a:bodyPr/>
                    <a:lstStyle/>
                    <a:p>
                      <a:pPr>
                        <a:lnSpc>
                          <a:spcPct val="107000"/>
                        </a:lnSpc>
                        <a:spcBef>
                          <a:spcPts val="900"/>
                        </a:spcBef>
                        <a:spcAft>
                          <a:spcPts val="900"/>
                        </a:spcAft>
                      </a:pPr>
                      <a:r>
                        <a:rPr lang="en-IN" sz="1200">
                          <a:effectLst/>
                        </a:rPr>
                        <a:t>COUNTRY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tc>
                <a:tc>
                  <a:txBody>
                    <a:bodyPr/>
                    <a:lstStyle/>
                    <a:p>
                      <a:pPr>
                        <a:lnSpc>
                          <a:spcPct val="107000"/>
                        </a:lnSpc>
                        <a:spcBef>
                          <a:spcPts val="900"/>
                        </a:spcBef>
                        <a:spcAft>
                          <a:spcPts val="900"/>
                        </a:spcAft>
                      </a:pPr>
                      <a:r>
                        <a:rPr lang="en-IN" sz="1200">
                          <a:effectLst/>
                        </a:rPr>
                        <a:t>Country customer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tc>
                <a:extLst>
                  <a:ext uri="{0D108BD9-81ED-4DB2-BD59-A6C34878D82A}">
                    <a16:rowId xmlns:a16="http://schemas.microsoft.com/office/drawing/2014/main" val="63441544"/>
                  </a:ext>
                </a:extLst>
              </a:tr>
              <a:tr h="397148">
                <a:tc>
                  <a:txBody>
                    <a:bodyPr/>
                    <a:lstStyle/>
                    <a:p>
                      <a:pPr>
                        <a:lnSpc>
                          <a:spcPct val="107000"/>
                        </a:lnSpc>
                        <a:spcBef>
                          <a:spcPts val="900"/>
                        </a:spcBef>
                        <a:spcAft>
                          <a:spcPts val="900"/>
                        </a:spcAft>
                      </a:pPr>
                      <a:r>
                        <a:rPr lang="en-IN" sz="1200">
                          <a:effectLst/>
                        </a:rPr>
                        <a:t>DAYS_SINCE_LASTORDER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tc>
                <a:tc>
                  <a:txBody>
                    <a:bodyPr/>
                    <a:lstStyle/>
                    <a:p>
                      <a:pPr>
                        <a:lnSpc>
                          <a:spcPct val="107000"/>
                        </a:lnSpc>
                        <a:spcBef>
                          <a:spcPts val="900"/>
                        </a:spcBef>
                        <a:spcAft>
                          <a:spcPts val="900"/>
                        </a:spcAft>
                      </a:pPr>
                      <a:r>
                        <a:rPr lang="en-IN" sz="1200">
                          <a:effectLst/>
                        </a:rPr>
                        <a:t>Days_ Since_Lastorder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tc>
                <a:tc>
                  <a:txBody>
                    <a:bodyPr/>
                    <a:lstStyle/>
                    <a:p>
                      <a:pPr>
                        <a:lnSpc>
                          <a:spcPct val="107000"/>
                        </a:lnSpc>
                        <a:spcBef>
                          <a:spcPts val="900"/>
                        </a:spcBef>
                        <a:spcAft>
                          <a:spcPts val="900"/>
                        </a:spcAft>
                      </a:pPr>
                      <a:r>
                        <a:rPr lang="en-IN" sz="1200">
                          <a:effectLst/>
                        </a:rPr>
                        <a:t>CONTACTLASTNAME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tc>
                <a:tc>
                  <a:txBody>
                    <a:bodyPr/>
                    <a:lstStyle/>
                    <a:p>
                      <a:pPr>
                        <a:lnSpc>
                          <a:spcPct val="107000"/>
                        </a:lnSpc>
                        <a:spcBef>
                          <a:spcPts val="900"/>
                        </a:spcBef>
                        <a:spcAft>
                          <a:spcPts val="900"/>
                        </a:spcAft>
                      </a:pPr>
                      <a:r>
                        <a:rPr lang="en-IN" sz="1200">
                          <a:effectLst/>
                        </a:rPr>
                        <a:t>Contact person customer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tc>
                <a:extLst>
                  <a:ext uri="{0D108BD9-81ED-4DB2-BD59-A6C34878D82A}">
                    <a16:rowId xmlns:a16="http://schemas.microsoft.com/office/drawing/2014/main" val="3286159122"/>
                  </a:ext>
                </a:extLst>
              </a:tr>
              <a:tr h="227359">
                <a:tc>
                  <a:txBody>
                    <a:bodyPr/>
                    <a:lstStyle/>
                    <a:p>
                      <a:pPr>
                        <a:lnSpc>
                          <a:spcPct val="107000"/>
                        </a:lnSpc>
                        <a:spcBef>
                          <a:spcPts val="900"/>
                        </a:spcBef>
                        <a:spcAft>
                          <a:spcPts val="900"/>
                        </a:spcAft>
                      </a:pPr>
                      <a:r>
                        <a:rPr lang="en-IN" sz="1200">
                          <a:effectLst/>
                        </a:rPr>
                        <a:t>STATUS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tc>
                <a:tc>
                  <a:txBody>
                    <a:bodyPr/>
                    <a:lstStyle/>
                    <a:p>
                      <a:pPr>
                        <a:lnSpc>
                          <a:spcPct val="107000"/>
                        </a:lnSpc>
                        <a:spcBef>
                          <a:spcPts val="900"/>
                        </a:spcBef>
                        <a:spcAft>
                          <a:spcPts val="900"/>
                        </a:spcAft>
                      </a:pPr>
                      <a:r>
                        <a:rPr lang="en-IN" sz="1200">
                          <a:effectLst/>
                        </a:rPr>
                        <a:t>Status of order like Shipped or not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tc>
                <a:tc>
                  <a:txBody>
                    <a:bodyPr/>
                    <a:lstStyle/>
                    <a:p>
                      <a:pPr>
                        <a:lnSpc>
                          <a:spcPct val="107000"/>
                        </a:lnSpc>
                        <a:spcBef>
                          <a:spcPts val="900"/>
                        </a:spcBef>
                        <a:spcAft>
                          <a:spcPts val="900"/>
                        </a:spcAft>
                      </a:pPr>
                      <a:r>
                        <a:rPr lang="en-IN" sz="1200">
                          <a:effectLst/>
                        </a:rPr>
                        <a:t>CONTACTFIRSTNAME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tc>
                <a:tc>
                  <a:txBody>
                    <a:bodyPr/>
                    <a:lstStyle/>
                    <a:p>
                      <a:pPr>
                        <a:lnSpc>
                          <a:spcPct val="107000"/>
                        </a:lnSpc>
                        <a:spcBef>
                          <a:spcPts val="900"/>
                        </a:spcBef>
                        <a:spcAft>
                          <a:spcPts val="900"/>
                        </a:spcAft>
                      </a:pPr>
                      <a:r>
                        <a:rPr lang="en-IN" sz="1200">
                          <a:effectLst/>
                        </a:rPr>
                        <a:t>Contact person customer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tc>
                <a:extLst>
                  <a:ext uri="{0D108BD9-81ED-4DB2-BD59-A6C34878D82A}">
                    <a16:rowId xmlns:a16="http://schemas.microsoft.com/office/drawing/2014/main" val="3141170702"/>
                  </a:ext>
                </a:extLst>
              </a:tr>
              <a:tr h="397148">
                <a:tc>
                  <a:txBody>
                    <a:bodyPr/>
                    <a:lstStyle/>
                    <a:p>
                      <a:pPr>
                        <a:lnSpc>
                          <a:spcPct val="107000"/>
                        </a:lnSpc>
                        <a:spcBef>
                          <a:spcPts val="900"/>
                        </a:spcBef>
                        <a:spcAft>
                          <a:spcPts val="900"/>
                        </a:spcAft>
                      </a:pPr>
                      <a:r>
                        <a:rPr lang="en-IN" sz="1200">
                          <a:effectLst/>
                        </a:rPr>
                        <a:t>PRODUCTLINE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tc>
                <a:tc>
                  <a:txBody>
                    <a:bodyPr/>
                    <a:lstStyle/>
                    <a:p>
                      <a:pPr>
                        <a:lnSpc>
                          <a:spcPct val="107000"/>
                        </a:lnSpc>
                        <a:spcBef>
                          <a:spcPts val="900"/>
                        </a:spcBef>
                        <a:spcAft>
                          <a:spcPts val="900"/>
                        </a:spcAft>
                      </a:pPr>
                      <a:r>
                        <a:rPr lang="en-IN" sz="1200">
                          <a:effectLst/>
                        </a:rPr>
                        <a:t>Product line – CATEGORY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tc>
                <a:tc>
                  <a:txBody>
                    <a:bodyPr/>
                    <a:lstStyle/>
                    <a:p>
                      <a:pPr>
                        <a:lnSpc>
                          <a:spcPct val="107000"/>
                        </a:lnSpc>
                        <a:spcBef>
                          <a:spcPts val="900"/>
                        </a:spcBef>
                        <a:spcAft>
                          <a:spcPts val="900"/>
                        </a:spcAft>
                      </a:pPr>
                      <a:r>
                        <a:rPr lang="en-IN" sz="1200">
                          <a:effectLst/>
                        </a:rPr>
                        <a:t>DEALSIZE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tc>
                <a:tc>
                  <a:txBody>
                    <a:bodyPr/>
                    <a:lstStyle/>
                    <a:p>
                      <a:pPr>
                        <a:lnSpc>
                          <a:spcPct val="107000"/>
                        </a:lnSpc>
                        <a:spcBef>
                          <a:spcPts val="900"/>
                        </a:spcBef>
                        <a:spcAft>
                          <a:spcPts val="900"/>
                        </a:spcAft>
                      </a:pPr>
                      <a:r>
                        <a:rPr lang="en-IN" sz="1200">
                          <a:effectLst/>
                        </a:rPr>
                        <a:t>Size of the deal based on Quantity and Item Price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tc>
                <a:extLst>
                  <a:ext uri="{0D108BD9-81ED-4DB2-BD59-A6C34878D82A}">
                    <a16:rowId xmlns:a16="http://schemas.microsoft.com/office/drawing/2014/main" val="340306717"/>
                  </a:ext>
                </a:extLst>
              </a:tr>
              <a:tr h="397148">
                <a:tc>
                  <a:txBody>
                    <a:bodyPr/>
                    <a:lstStyle/>
                    <a:p>
                      <a:pPr>
                        <a:lnSpc>
                          <a:spcPct val="107000"/>
                        </a:lnSpc>
                        <a:spcBef>
                          <a:spcPts val="900"/>
                        </a:spcBef>
                        <a:spcAft>
                          <a:spcPts val="900"/>
                        </a:spcAft>
                      </a:pPr>
                      <a:r>
                        <a:rPr lang="en-IN" sz="1200">
                          <a:effectLst/>
                        </a:rPr>
                        <a:t>MSRP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tc>
                <a:tc>
                  <a:txBody>
                    <a:bodyPr/>
                    <a:lstStyle/>
                    <a:p>
                      <a:pPr>
                        <a:lnSpc>
                          <a:spcPct val="107000"/>
                        </a:lnSpc>
                        <a:spcBef>
                          <a:spcPts val="900"/>
                        </a:spcBef>
                        <a:spcAft>
                          <a:spcPts val="900"/>
                        </a:spcAft>
                      </a:pPr>
                      <a:r>
                        <a:rPr lang="en-IN" sz="1200" dirty="0">
                          <a:effectLst/>
                        </a:rPr>
                        <a:t>Manufacturer's Suggested Retail Price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tc>
                <a:tc>
                  <a:txBody>
                    <a:bodyPr/>
                    <a:lstStyle/>
                    <a:p>
                      <a:pPr>
                        <a:lnSpc>
                          <a:spcPct val="107000"/>
                        </a:lnSpc>
                        <a:spcBef>
                          <a:spcPts val="900"/>
                        </a:spcBef>
                        <a:spcAft>
                          <a:spcPts val="900"/>
                        </a:spcAft>
                      </a:pPr>
                      <a:r>
                        <a:rPr lang="en-IN" sz="1200" dirty="0">
                          <a:effectLst/>
                        </a:rPr>
                        <a:t>PRODUCTCODE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tc>
                <a:tc>
                  <a:txBody>
                    <a:bodyPr/>
                    <a:lstStyle/>
                    <a:p>
                      <a:pPr>
                        <a:lnSpc>
                          <a:spcPct val="107000"/>
                        </a:lnSpc>
                        <a:spcBef>
                          <a:spcPts val="900"/>
                        </a:spcBef>
                        <a:spcAft>
                          <a:spcPts val="900"/>
                        </a:spcAft>
                      </a:pPr>
                      <a:r>
                        <a:rPr lang="en-IN" sz="1200" dirty="0">
                          <a:effectLst/>
                        </a:rPr>
                        <a:t>Code of Product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38100" marB="38100" anchor="ctr"/>
                </a:tc>
                <a:extLst>
                  <a:ext uri="{0D108BD9-81ED-4DB2-BD59-A6C34878D82A}">
                    <a16:rowId xmlns:a16="http://schemas.microsoft.com/office/drawing/2014/main" val="3109516679"/>
                  </a:ext>
                </a:extLst>
              </a:tr>
            </a:tbl>
          </a:graphicData>
        </a:graphic>
      </p:graphicFrame>
    </p:spTree>
    <p:extLst>
      <p:ext uri="{BB962C8B-B14F-4D97-AF65-F5344CB8AC3E}">
        <p14:creationId xmlns:p14="http://schemas.microsoft.com/office/powerpoint/2010/main" val="1476019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87F32-F961-02F9-B4BC-A06143BBB301}"/>
              </a:ext>
            </a:extLst>
          </p:cNvPr>
          <p:cNvSpPr>
            <a:spLocks noGrp="1"/>
          </p:cNvSpPr>
          <p:nvPr>
            <p:ph type="title"/>
          </p:nvPr>
        </p:nvSpPr>
        <p:spPr>
          <a:xfrm>
            <a:off x="4396409" y="2286615"/>
            <a:ext cx="3329608" cy="1142385"/>
          </a:xfrm>
        </p:spPr>
        <p:txBody>
          <a:bodyPr/>
          <a:lstStyle/>
          <a:p>
            <a:r>
              <a:rPr lang="en-IN" dirty="0"/>
              <a:t>RFM ANALYSIS</a:t>
            </a:r>
          </a:p>
        </p:txBody>
      </p:sp>
    </p:spTree>
    <p:extLst>
      <p:ext uri="{BB962C8B-B14F-4D97-AF65-F5344CB8AC3E}">
        <p14:creationId xmlns:p14="http://schemas.microsoft.com/office/powerpoint/2010/main" val="2363841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410F7-EE89-D070-C50D-A9F3CAC54725}"/>
              </a:ext>
            </a:extLst>
          </p:cNvPr>
          <p:cNvSpPr>
            <a:spLocks noGrp="1"/>
          </p:cNvSpPr>
          <p:nvPr>
            <p:ph type="title"/>
          </p:nvPr>
        </p:nvSpPr>
        <p:spPr/>
        <p:txBody>
          <a:bodyPr/>
          <a:lstStyle/>
          <a:p>
            <a:r>
              <a:rPr lang="en-IN" dirty="0"/>
              <a:t>What is RFM?</a:t>
            </a:r>
          </a:p>
        </p:txBody>
      </p:sp>
      <p:sp>
        <p:nvSpPr>
          <p:cNvPr id="3" name="Content Placeholder 2">
            <a:extLst>
              <a:ext uri="{FF2B5EF4-FFF2-40B4-BE49-F238E27FC236}">
                <a16:creationId xmlns:a16="http://schemas.microsoft.com/office/drawing/2014/main" id="{564B4496-1DE9-5638-B349-734C3DEFA789}"/>
              </a:ext>
            </a:extLst>
          </p:cNvPr>
          <p:cNvSpPr>
            <a:spLocks noGrp="1"/>
          </p:cNvSpPr>
          <p:nvPr>
            <p:ph idx="1"/>
          </p:nvPr>
        </p:nvSpPr>
        <p:spPr/>
        <p:txBody>
          <a:bodyPr/>
          <a:lstStyle/>
          <a:p>
            <a:r>
              <a:rPr lang="en-IN" dirty="0"/>
              <a:t>RFM analysis is customer segmentation technique used to measure a worthiness of customer based on three measures as below.</a:t>
            </a:r>
          </a:p>
          <a:p>
            <a:r>
              <a:rPr lang="en-IN" dirty="0"/>
              <a:t>1. Recency (How recently has the customer made a purchase)</a:t>
            </a:r>
          </a:p>
          <a:p>
            <a:r>
              <a:rPr lang="en-IN" dirty="0"/>
              <a:t>2. Frequency (How frequently does the customer purchase)</a:t>
            </a:r>
          </a:p>
          <a:p>
            <a:r>
              <a:rPr lang="en-IN" dirty="0"/>
              <a:t>3. Monetary (What is the revenue that we generate from the customer)</a:t>
            </a:r>
          </a:p>
        </p:txBody>
      </p:sp>
    </p:spTree>
    <p:extLst>
      <p:ext uri="{BB962C8B-B14F-4D97-AF65-F5344CB8AC3E}">
        <p14:creationId xmlns:p14="http://schemas.microsoft.com/office/powerpoint/2010/main" val="2120160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5BD15-690B-1E5F-8044-CC5072B0D16D}"/>
              </a:ext>
            </a:extLst>
          </p:cNvPr>
          <p:cNvSpPr>
            <a:spLocks noGrp="1"/>
          </p:cNvSpPr>
          <p:nvPr>
            <p:ph type="title"/>
          </p:nvPr>
        </p:nvSpPr>
        <p:spPr>
          <a:xfrm>
            <a:off x="1295400" y="503853"/>
            <a:ext cx="9601200" cy="1142385"/>
          </a:xfrm>
        </p:spPr>
        <p:txBody>
          <a:bodyPr anchor="b">
            <a:normAutofit/>
          </a:bodyPr>
          <a:lstStyle/>
          <a:p>
            <a:r>
              <a:rPr lang="en-IN" dirty="0"/>
              <a:t>KNIME RFM Analysis</a:t>
            </a:r>
          </a:p>
        </p:txBody>
      </p:sp>
      <p:sp>
        <p:nvSpPr>
          <p:cNvPr id="15" name="Content Placeholder 2">
            <a:extLst>
              <a:ext uri="{FF2B5EF4-FFF2-40B4-BE49-F238E27FC236}">
                <a16:creationId xmlns:a16="http://schemas.microsoft.com/office/drawing/2014/main" id="{FB75A4CC-CB7C-C1CE-ADDA-01930507564D}"/>
              </a:ext>
            </a:extLst>
          </p:cNvPr>
          <p:cNvSpPr>
            <a:spLocks noGrp="1"/>
          </p:cNvSpPr>
          <p:nvPr>
            <p:ph sz="half" idx="1"/>
          </p:nvPr>
        </p:nvSpPr>
        <p:spPr>
          <a:xfrm>
            <a:off x="1295400" y="1948071"/>
            <a:ext cx="4800600" cy="3843130"/>
          </a:xfrm>
        </p:spPr>
        <p:txBody>
          <a:bodyPr>
            <a:normAutofit fontScale="92500"/>
          </a:bodyPr>
          <a:lstStyle/>
          <a:p>
            <a:r>
              <a:rPr lang="en-IN" dirty="0"/>
              <a:t>Data is Grouped by CUSTOMERNAME</a:t>
            </a:r>
          </a:p>
          <a:p>
            <a:r>
              <a:rPr lang="en-IN" dirty="0"/>
              <a:t>Customers are divided into 4 segments </a:t>
            </a:r>
            <a:endParaRPr lang="en-US" dirty="0"/>
          </a:p>
          <a:p>
            <a:r>
              <a:rPr lang="en-US" dirty="0"/>
              <a:t>We have made the following assumptions:</a:t>
            </a:r>
          </a:p>
          <a:p>
            <a:pPr algn="l"/>
            <a:r>
              <a:rPr lang="en-US" dirty="0"/>
              <a:t>A) PRICEEACH x QUANTITYORDERED for Monetary</a:t>
            </a:r>
          </a:p>
          <a:p>
            <a:pPr algn="l"/>
            <a:r>
              <a:rPr lang="en-IN" dirty="0"/>
              <a:t>B) Unique Count of ORDERNUMBER for Frequency</a:t>
            </a:r>
          </a:p>
          <a:p>
            <a:pPr algn="l"/>
            <a:r>
              <a:rPr lang="en-IN" dirty="0"/>
              <a:t>C) 31/05/2020 – ORDERDATE for Recency</a:t>
            </a:r>
          </a:p>
        </p:txBody>
      </p:sp>
      <p:pic>
        <p:nvPicPr>
          <p:cNvPr id="9" name="Picture 8">
            <a:extLst>
              <a:ext uri="{FF2B5EF4-FFF2-40B4-BE49-F238E27FC236}">
                <a16:creationId xmlns:a16="http://schemas.microsoft.com/office/drawing/2014/main" id="{E05E7CA6-45A9-8A8F-91A3-80AE95E15A7A}"/>
              </a:ext>
            </a:extLst>
          </p:cNvPr>
          <p:cNvPicPr>
            <a:picLocks noChangeAspect="1"/>
          </p:cNvPicPr>
          <p:nvPr/>
        </p:nvPicPr>
        <p:blipFill>
          <a:blip r:embed="rId2"/>
          <a:stretch>
            <a:fillRect/>
          </a:stretch>
        </p:blipFill>
        <p:spPr>
          <a:xfrm>
            <a:off x="6511426" y="1397809"/>
            <a:ext cx="4841202" cy="4393392"/>
          </a:xfrm>
          <a:prstGeom prst="rect">
            <a:avLst/>
          </a:prstGeom>
          <a:noFill/>
        </p:spPr>
      </p:pic>
    </p:spTree>
    <p:extLst>
      <p:ext uri="{BB962C8B-B14F-4D97-AF65-F5344CB8AC3E}">
        <p14:creationId xmlns:p14="http://schemas.microsoft.com/office/powerpoint/2010/main" val="2728256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1B12E-A8AF-8847-2F75-216C5A1C1FC0}"/>
              </a:ext>
            </a:extLst>
          </p:cNvPr>
          <p:cNvSpPr>
            <a:spLocks noGrp="1"/>
          </p:cNvSpPr>
          <p:nvPr>
            <p:ph type="title"/>
          </p:nvPr>
        </p:nvSpPr>
        <p:spPr/>
        <p:txBody>
          <a:bodyPr/>
          <a:lstStyle/>
          <a:p>
            <a:r>
              <a:rPr lang="en-IN" dirty="0"/>
              <a:t>Top 5 Best Customer </a:t>
            </a:r>
          </a:p>
        </p:txBody>
      </p:sp>
      <p:pic>
        <p:nvPicPr>
          <p:cNvPr id="5" name="Content Placeholder 4">
            <a:extLst>
              <a:ext uri="{FF2B5EF4-FFF2-40B4-BE49-F238E27FC236}">
                <a16:creationId xmlns:a16="http://schemas.microsoft.com/office/drawing/2014/main" id="{32EF3798-831C-178D-8995-CE9A7C1DE27F}"/>
              </a:ext>
            </a:extLst>
          </p:cNvPr>
          <p:cNvPicPr>
            <a:picLocks noGrp="1" noChangeAspect="1"/>
          </p:cNvPicPr>
          <p:nvPr>
            <p:ph idx="1"/>
          </p:nvPr>
        </p:nvPicPr>
        <p:blipFill>
          <a:blip r:embed="rId2"/>
          <a:stretch>
            <a:fillRect/>
          </a:stretch>
        </p:blipFill>
        <p:spPr>
          <a:xfrm>
            <a:off x="877599" y="2648858"/>
            <a:ext cx="10876994" cy="3305908"/>
          </a:xfrm>
        </p:spPr>
      </p:pic>
      <p:sp>
        <p:nvSpPr>
          <p:cNvPr id="7" name="Content Placeholder 2">
            <a:extLst>
              <a:ext uri="{FF2B5EF4-FFF2-40B4-BE49-F238E27FC236}">
                <a16:creationId xmlns:a16="http://schemas.microsoft.com/office/drawing/2014/main" id="{DF5165D7-DE71-55B9-6E88-1676FB861A67}"/>
              </a:ext>
            </a:extLst>
          </p:cNvPr>
          <p:cNvSpPr txBox="1">
            <a:spLocks/>
          </p:cNvSpPr>
          <p:nvPr/>
        </p:nvSpPr>
        <p:spPr>
          <a:xfrm>
            <a:off x="877599" y="1946493"/>
            <a:ext cx="10154478" cy="8481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r>
              <a:rPr lang="en-IN" dirty="0"/>
              <a:t>These are customers having an RFM Score of 444 which is the best/highest.</a:t>
            </a:r>
          </a:p>
          <a:p>
            <a:endParaRPr lang="en-IN" dirty="0"/>
          </a:p>
          <a:p>
            <a:endParaRPr lang="en-IN" dirty="0"/>
          </a:p>
        </p:txBody>
      </p:sp>
    </p:spTree>
    <p:extLst>
      <p:ext uri="{BB962C8B-B14F-4D97-AF65-F5344CB8AC3E}">
        <p14:creationId xmlns:p14="http://schemas.microsoft.com/office/powerpoint/2010/main" val="4072662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1B12E-A8AF-8847-2F75-216C5A1C1FC0}"/>
              </a:ext>
            </a:extLst>
          </p:cNvPr>
          <p:cNvSpPr>
            <a:spLocks noGrp="1"/>
          </p:cNvSpPr>
          <p:nvPr>
            <p:ph type="title"/>
          </p:nvPr>
        </p:nvSpPr>
        <p:spPr/>
        <p:txBody>
          <a:bodyPr/>
          <a:lstStyle/>
          <a:p>
            <a:r>
              <a:rPr lang="en-IN" dirty="0"/>
              <a:t>Top 5  Customers on verge of churning</a:t>
            </a:r>
          </a:p>
        </p:txBody>
      </p:sp>
      <p:pic>
        <p:nvPicPr>
          <p:cNvPr id="8" name="Picture 7">
            <a:extLst>
              <a:ext uri="{FF2B5EF4-FFF2-40B4-BE49-F238E27FC236}">
                <a16:creationId xmlns:a16="http://schemas.microsoft.com/office/drawing/2014/main" id="{AD57379C-5A0B-3261-967D-FCF3F7121D6A}"/>
              </a:ext>
            </a:extLst>
          </p:cNvPr>
          <p:cNvPicPr>
            <a:picLocks noChangeAspect="1"/>
          </p:cNvPicPr>
          <p:nvPr/>
        </p:nvPicPr>
        <p:blipFill>
          <a:blip r:embed="rId2"/>
          <a:stretch>
            <a:fillRect/>
          </a:stretch>
        </p:blipFill>
        <p:spPr>
          <a:xfrm>
            <a:off x="759655" y="2293034"/>
            <a:ext cx="10941814" cy="3137095"/>
          </a:xfrm>
          <a:prstGeom prst="rect">
            <a:avLst/>
          </a:prstGeom>
        </p:spPr>
      </p:pic>
    </p:spTree>
    <p:extLst>
      <p:ext uri="{BB962C8B-B14F-4D97-AF65-F5344CB8AC3E}">
        <p14:creationId xmlns:p14="http://schemas.microsoft.com/office/powerpoint/2010/main" val="15939982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1B12E-A8AF-8847-2F75-216C5A1C1FC0}"/>
              </a:ext>
            </a:extLst>
          </p:cNvPr>
          <p:cNvSpPr>
            <a:spLocks noGrp="1"/>
          </p:cNvSpPr>
          <p:nvPr>
            <p:ph type="title"/>
          </p:nvPr>
        </p:nvSpPr>
        <p:spPr/>
        <p:txBody>
          <a:bodyPr/>
          <a:lstStyle/>
          <a:p>
            <a:r>
              <a:rPr lang="en-IN" dirty="0"/>
              <a:t>Top 5 Lost Customer</a:t>
            </a:r>
          </a:p>
        </p:txBody>
      </p:sp>
      <p:pic>
        <p:nvPicPr>
          <p:cNvPr id="4" name="Picture 3">
            <a:extLst>
              <a:ext uri="{FF2B5EF4-FFF2-40B4-BE49-F238E27FC236}">
                <a16:creationId xmlns:a16="http://schemas.microsoft.com/office/drawing/2014/main" id="{A9438C23-B57D-D225-F45C-9CCDCD5F63C4}"/>
              </a:ext>
            </a:extLst>
          </p:cNvPr>
          <p:cNvPicPr>
            <a:picLocks noChangeAspect="1"/>
          </p:cNvPicPr>
          <p:nvPr/>
        </p:nvPicPr>
        <p:blipFill>
          <a:blip r:embed="rId2"/>
          <a:stretch>
            <a:fillRect/>
          </a:stretch>
        </p:blipFill>
        <p:spPr>
          <a:xfrm>
            <a:off x="877599" y="2581577"/>
            <a:ext cx="11104061" cy="3404675"/>
          </a:xfrm>
          <a:prstGeom prst="rect">
            <a:avLst/>
          </a:prstGeom>
        </p:spPr>
      </p:pic>
      <p:sp>
        <p:nvSpPr>
          <p:cNvPr id="5" name="Content Placeholder 2">
            <a:extLst>
              <a:ext uri="{FF2B5EF4-FFF2-40B4-BE49-F238E27FC236}">
                <a16:creationId xmlns:a16="http://schemas.microsoft.com/office/drawing/2014/main" id="{4A93F3D2-D470-1FF1-5D02-09D1A87FA7ED}"/>
              </a:ext>
            </a:extLst>
          </p:cNvPr>
          <p:cNvSpPr txBox="1">
            <a:spLocks/>
          </p:cNvSpPr>
          <p:nvPr/>
        </p:nvSpPr>
        <p:spPr>
          <a:xfrm>
            <a:off x="877599" y="1946493"/>
            <a:ext cx="10154478" cy="8481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r>
              <a:rPr lang="en-IN" dirty="0"/>
              <a:t>These are customers having an RFM Score of 111 which is the least.</a:t>
            </a:r>
          </a:p>
          <a:p>
            <a:endParaRPr lang="en-IN" dirty="0"/>
          </a:p>
          <a:p>
            <a:endParaRPr lang="en-IN" dirty="0"/>
          </a:p>
        </p:txBody>
      </p:sp>
    </p:spTree>
    <p:extLst>
      <p:ext uri="{BB962C8B-B14F-4D97-AF65-F5344CB8AC3E}">
        <p14:creationId xmlns:p14="http://schemas.microsoft.com/office/powerpoint/2010/main" val="42378206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1B12E-A8AF-8847-2F75-216C5A1C1FC0}"/>
              </a:ext>
            </a:extLst>
          </p:cNvPr>
          <p:cNvSpPr>
            <a:spLocks noGrp="1"/>
          </p:cNvSpPr>
          <p:nvPr>
            <p:ph type="title"/>
          </p:nvPr>
        </p:nvSpPr>
        <p:spPr/>
        <p:txBody>
          <a:bodyPr/>
          <a:lstStyle/>
          <a:p>
            <a:r>
              <a:rPr lang="en-IN" dirty="0"/>
              <a:t>Top 5 Loyal Customers</a:t>
            </a:r>
          </a:p>
        </p:txBody>
      </p:sp>
      <p:pic>
        <p:nvPicPr>
          <p:cNvPr id="6" name="Picture 5">
            <a:extLst>
              <a:ext uri="{FF2B5EF4-FFF2-40B4-BE49-F238E27FC236}">
                <a16:creationId xmlns:a16="http://schemas.microsoft.com/office/drawing/2014/main" id="{972836FB-9AB3-1C29-5C50-89E6498CEF19}"/>
              </a:ext>
            </a:extLst>
          </p:cNvPr>
          <p:cNvPicPr>
            <a:picLocks noChangeAspect="1"/>
          </p:cNvPicPr>
          <p:nvPr/>
        </p:nvPicPr>
        <p:blipFill>
          <a:blip r:embed="rId2"/>
          <a:stretch>
            <a:fillRect/>
          </a:stretch>
        </p:blipFill>
        <p:spPr>
          <a:xfrm>
            <a:off x="293077" y="2258119"/>
            <a:ext cx="11143957" cy="3284551"/>
          </a:xfrm>
          <a:prstGeom prst="rect">
            <a:avLst/>
          </a:prstGeom>
        </p:spPr>
      </p:pic>
    </p:spTree>
    <p:extLst>
      <p:ext uri="{BB962C8B-B14F-4D97-AF65-F5344CB8AC3E}">
        <p14:creationId xmlns:p14="http://schemas.microsoft.com/office/powerpoint/2010/main" val="41373320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CA3A7-3502-5DA9-ABF2-C6CE9043EA6C}"/>
              </a:ext>
            </a:extLst>
          </p:cNvPr>
          <p:cNvSpPr>
            <a:spLocks noGrp="1"/>
          </p:cNvSpPr>
          <p:nvPr>
            <p:ph type="title"/>
          </p:nvPr>
        </p:nvSpPr>
        <p:spPr>
          <a:xfrm>
            <a:off x="4598377" y="2473329"/>
            <a:ext cx="2995246" cy="1142385"/>
          </a:xfrm>
        </p:spPr>
        <p:txBody>
          <a:bodyPr/>
          <a:lstStyle/>
          <a:p>
            <a:r>
              <a:rPr lang="en-IN" dirty="0"/>
              <a:t>THANK YOU</a:t>
            </a:r>
          </a:p>
        </p:txBody>
      </p:sp>
    </p:spTree>
    <p:extLst>
      <p:ext uri="{BB962C8B-B14F-4D97-AF65-F5344CB8AC3E}">
        <p14:creationId xmlns:p14="http://schemas.microsoft.com/office/powerpoint/2010/main" val="706973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503853"/>
            <a:ext cx="9601200" cy="1142385"/>
          </a:xfrm>
        </p:spPr>
        <p:txBody>
          <a:bodyPr anchor="b">
            <a:normAutofit/>
          </a:bodyPr>
          <a:lstStyle/>
          <a:p>
            <a:r>
              <a:rPr lang="en-US" dirty="0"/>
              <a:t>ABOUT DATA</a:t>
            </a:r>
          </a:p>
        </p:txBody>
      </p:sp>
      <p:sp>
        <p:nvSpPr>
          <p:cNvPr id="3" name="Content Placeholder 2"/>
          <p:cNvSpPr>
            <a:spLocks noGrp="1"/>
          </p:cNvSpPr>
          <p:nvPr>
            <p:ph sz="half" idx="1"/>
          </p:nvPr>
        </p:nvSpPr>
        <p:spPr>
          <a:xfrm>
            <a:off x="1295400" y="1981199"/>
            <a:ext cx="4572000" cy="3810001"/>
          </a:xfrm>
        </p:spPr>
        <p:txBody>
          <a:bodyPr>
            <a:normAutofit/>
          </a:bodyPr>
          <a:lstStyle/>
          <a:p>
            <a:r>
              <a:rPr lang="en-US" dirty="0"/>
              <a:t>There are 2747 rows and 20 columns.</a:t>
            </a:r>
          </a:p>
          <a:p>
            <a:r>
              <a:rPr lang="en-IN" dirty="0"/>
              <a:t>There are 1 datetime, 2 float, 5 Integer and 12 object data types.</a:t>
            </a:r>
          </a:p>
          <a:p>
            <a:r>
              <a:rPr lang="en-IN" dirty="0"/>
              <a:t>There are no null values in the dataset.</a:t>
            </a:r>
          </a:p>
          <a:p>
            <a:r>
              <a:rPr lang="en-IN" dirty="0"/>
              <a:t>There are no duplicate rows in the dataset.</a:t>
            </a:r>
          </a:p>
          <a:p>
            <a:endParaRPr lang="en-IN" dirty="0"/>
          </a:p>
        </p:txBody>
      </p:sp>
      <p:pic>
        <p:nvPicPr>
          <p:cNvPr id="11" name="Picture 10">
            <a:extLst>
              <a:ext uri="{FF2B5EF4-FFF2-40B4-BE49-F238E27FC236}">
                <a16:creationId xmlns:a16="http://schemas.microsoft.com/office/drawing/2014/main" id="{6532CA91-E76A-48FD-56EC-40C8CE04D5D6}"/>
              </a:ext>
            </a:extLst>
          </p:cNvPr>
          <p:cNvPicPr>
            <a:picLocks noChangeAspect="1"/>
          </p:cNvPicPr>
          <p:nvPr/>
        </p:nvPicPr>
        <p:blipFill>
          <a:blip r:embed="rId2"/>
          <a:stretch>
            <a:fillRect/>
          </a:stretch>
        </p:blipFill>
        <p:spPr>
          <a:xfrm>
            <a:off x="6096000" y="1652951"/>
            <a:ext cx="5242560" cy="4138249"/>
          </a:xfrm>
          <a:prstGeom prst="rect">
            <a:avLst/>
          </a:prstGeom>
          <a:noFill/>
        </p:spPr>
      </p:pic>
    </p:spTree>
    <p:extLst>
      <p:ext uri="{BB962C8B-B14F-4D97-AF65-F5344CB8AC3E}">
        <p14:creationId xmlns:p14="http://schemas.microsoft.com/office/powerpoint/2010/main" val="2475092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503853"/>
            <a:ext cx="9601200" cy="1142385"/>
          </a:xfrm>
        </p:spPr>
        <p:txBody>
          <a:bodyPr anchor="b">
            <a:normAutofit/>
          </a:bodyPr>
          <a:lstStyle/>
          <a:p>
            <a:r>
              <a:rPr lang="en-US" dirty="0"/>
              <a:t>ABOUT DATA (CONTINUOUS VARIABLES)</a:t>
            </a:r>
          </a:p>
        </p:txBody>
      </p:sp>
      <p:sp>
        <p:nvSpPr>
          <p:cNvPr id="3" name="Content Placeholder 2"/>
          <p:cNvSpPr>
            <a:spLocks noGrp="1"/>
          </p:cNvSpPr>
          <p:nvPr>
            <p:ph sz="half" idx="1"/>
          </p:nvPr>
        </p:nvSpPr>
        <p:spPr>
          <a:xfrm>
            <a:off x="835742" y="2128911"/>
            <a:ext cx="4367981" cy="3810001"/>
          </a:xfrm>
        </p:spPr>
        <p:txBody>
          <a:bodyPr>
            <a:normAutofit/>
          </a:bodyPr>
          <a:lstStyle/>
          <a:p>
            <a:r>
              <a:rPr lang="en-IN" dirty="0"/>
              <a:t>Average of quantity ordered is 35 with min 6 and max 97.</a:t>
            </a:r>
          </a:p>
          <a:p>
            <a:r>
              <a:rPr lang="en-IN" dirty="0"/>
              <a:t>Average for price each is 101 with min 26 and max 252</a:t>
            </a:r>
          </a:p>
          <a:p>
            <a:r>
              <a:rPr lang="en-IN" dirty="0"/>
              <a:t>Average for Sales is 3553 with min 482 and max 14082.</a:t>
            </a:r>
          </a:p>
          <a:p>
            <a:r>
              <a:rPr lang="en-IN" dirty="0"/>
              <a:t>There seems to be a few outliers present in the dataset.</a:t>
            </a:r>
          </a:p>
        </p:txBody>
      </p:sp>
      <p:pic>
        <p:nvPicPr>
          <p:cNvPr id="5" name="Picture 4">
            <a:extLst>
              <a:ext uri="{FF2B5EF4-FFF2-40B4-BE49-F238E27FC236}">
                <a16:creationId xmlns:a16="http://schemas.microsoft.com/office/drawing/2014/main" id="{45D9E22E-B1D5-51A5-3104-D5934B77BE1F}"/>
              </a:ext>
            </a:extLst>
          </p:cNvPr>
          <p:cNvPicPr>
            <a:picLocks noChangeAspect="1"/>
          </p:cNvPicPr>
          <p:nvPr/>
        </p:nvPicPr>
        <p:blipFill>
          <a:blip r:embed="rId2"/>
          <a:stretch>
            <a:fillRect/>
          </a:stretch>
        </p:blipFill>
        <p:spPr>
          <a:xfrm>
            <a:off x="5936565" y="2128910"/>
            <a:ext cx="5434099" cy="2946673"/>
          </a:xfrm>
          <a:prstGeom prst="rect">
            <a:avLst/>
          </a:prstGeom>
          <a:noFill/>
        </p:spPr>
      </p:pic>
    </p:spTree>
    <p:extLst>
      <p:ext uri="{BB962C8B-B14F-4D97-AF65-F5344CB8AC3E}">
        <p14:creationId xmlns:p14="http://schemas.microsoft.com/office/powerpoint/2010/main" val="3490729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503853"/>
            <a:ext cx="9601200" cy="1142385"/>
          </a:xfrm>
        </p:spPr>
        <p:txBody>
          <a:bodyPr anchor="b">
            <a:normAutofit/>
          </a:bodyPr>
          <a:lstStyle/>
          <a:p>
            <a:r>
              <a:rPr lang="en-US" dirty="0"/>
              <a:t>ABOUT DATA (CATEGORICAL VARIABLES)</a:t>
            </a:r>
          </a:p>
        </p:txBody>
      </p:sp>
      <p:sp>
        <p:nvSpPr>
          <p:cNvPr id="3" name="Content Placeholder 2"/>
          <p:cNvSpPr>
            <a:spLocks noGrp="1"/>
          </p:cNvSpPr>
          <p:nvPr>
            <p:ph sz="half" idx="1"/>
          </p:nvPr>
        </p:nvSpPr>
        <p:spPr>
          <a:xfrm>
            <a:off x="1295400" y="2285999"/>
            <a:ext cx="4572000" cy="3810001"/>
          </a:xfrm>
        </p:spPr>
        <p:txBody>
          <a:bodyPr>
            <a:normAutofit/>
          </a:bodyPr>
          <a:lstStyle/>
          <a:p>
            <a:r>
              <a:rPr lang="en-IN" dirty="0"/>
              <a:t>There are 6 unique Sales Statuses.</a:t>
            </a:r>
          </a:p>
          <a:p>
            <a:r>
              <a:rPr lang="en-IN" dirty="0"/>
              <a:t>There are 7 different product lines with 109 product codes.</a:t>
            </a:r>
          </a:p>
          <a:p>
            <a:r>
              <a:rPr lang="en-IN" dirty="0"/>
              <a:t>There are total of 89 customers across 19 countries.</a:t>
            </a:r>
          </a:p>
          <a:p>
            <a:r>
              <a:rPr lang="en-IN" dirty="0"/>
              <a:t>Sale Size is divided into 3 deal size categories.</a:t>
            </a:r>
          </a:p>
          <a:p>
            <a:endParaRPr lang="en-IN" dirty="0"/>
          </a:p>
        </p:txBody>
      </p:sp>
      <p:pic>
        <p:nvPicPr>
          <p:cNvPr id="6" name="Picture 5">
            <a:extLst>
              <a:ext uri="{FF2B5EF4-FFF2-40B4-BE49-F238E27FC236}">
                <a16:creationId xmlns:a16="http://schemas.microsoft.com/office/drawing/2014/main" id="{F7C609D5-6EDB-0A8E-717D-52322CBD8387}"/>
              </a:ext>
            </a:extLst>
          </p:cNvPr>
          <p:cNvPicPr>
            <a:picLocks noChangeAspect="1"/>
          </p:cNvPicPr>
          <p:nvPr/>
        </p:nvPicPr>
        <p:blipFill>
          <a:blip r:embed="rId2"/>
          <a:stretch>
            <a:fillRect/>
          </a:stretch>
        </p:blipFill>
        <p:spPr>
          <a:xfrm>
            <a:off x="6324600" y="1981199"/>
            <a:ext cx="4572000" cy="3624384"/>
          </a:xfrm>
          <a:prstGeom prst="rect">
            <a:avLst/>
          </a:prstGeom>
          <a:noFill/>
        </p:spPr>
      </p:pic>
    </p:spTree>
    <p:extLst>
      <p:ext uri="{BB962C8B-B14F-4D97-AF65-F5344CB8AC3E}">
        <p14:creationId xmlns:p14="http://schemas.microsoft.com/office/powerpoint/2010/main" val="2088128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2F96E-6FDC-14E6-591F-A6D60AC637CC}"/>
              </a:ext>
            </a:extLst>
          </p:cNvPr>
          <p:cNvSpPr>
            <a:spLocks noGrp="1"/>
          </p:cNvSpPr>
          <p:nvPr>
            <p:ph type="title"/>
          </p:nvPr>
        </p:nvSpPr>
        <p:spPr>
          <a:xfrm>
            <a:off x="2912166" y="1868827"/>
            <a:ext cx="6597594" cy="1142385"/>
          </a:xfrm>
        </p:spPr>
        <p:txBody>
          <a:bodyPr/>
          <a:lstStyle/>
          <a:p>
            <a:r>
              <a:rPr lang="en-IN" dirty="0"/>
              <a:t>EXPLORATARY DATA ANALYSIS</a:t>
            </a:r>
          </a:p>
        </p:txBody>
      </p:sp>
      <p:sp>
        <p:nvSpPr>
          <p:cNvPr id="3" name="TextBox 2">
            <a:extLst>
              <a:ext uri="{FF2B5EF4-FFF2-40B4-BE49-F238E27FC236}">
                <a16:creationId xmlns:a16="http://schemas.microsoft.com/office/drawing/2014/main" id="{C98D393B-6D60-67C8-CB67-1CD7F53231C1}"/>
              </a:ext>
            </a:extLst>
          </p:cNvPr>
          <p:cNvSpPr txBox="1"/>
          <p:nvPr/>
        </p:nvSpPr>
        <p:spPr>
          <a:xfrm>
            <a:off x="3268598" y="3359426"/>
            <a:ext cx="7343335" cy="369332"/>
          </a:xfrm>
          <a:prstGeom prst="rect">
            <a:avLst/>
          </a:prstGeom>
          <a:noFill/>
        </p:spPr>
        <p:txBody>
          <a:bodyPr wrap="square" rtlCol="0">
            <a:spAutoFit/>
          </a:bodyPr>
          <a:lstStyle/>
          <a:p>
            <a:r>
              <a:rPr lang="en-US" dirty="0"/>
              <a:t>We have used Python and Tableau for performing EDA</a:t>
            </a:r>
            <a:endParaRPr lang="en-IN" dirty="0"/>
          </a:p>
        </p:txBody>
      </p:sp>
    </p:spTree>
    <p:extLst>
      <p:ext uri="{BB962C8B-B14F-4D97-AF65-F5344CB8AC3E}">
        <p14:creationId xmlns:p14="http://schemas.microsoft.com/office/powerpoint/2010/main" val="3405538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503853"/>
            <a:ext cx="9601200" cy="1142385"/>
          </a:xfrm>
        </p:spPr>
        <p:txBody>
          <a:bodyPr anchor="b">
            <a:normAutofit/>
          </a:bodyPr>
          <a:lstStyle/>
          <a:p>
            <a:r>
              <a:rPr lang="en-US" dirty="0"/>
              <a:t>UNIVARIATE ANALYSIS</a:t>
            </a:r>
            <a:br>
              <a:rPr lang="en-US" dirty="0"/>
            </a:br>
            <a:r>
              <a:rPr lang="en-US"/>
              <a:t>DATA DISTRIBUTION &amp; OUTLIERS</a:t>
            </a:r>
            <a:endParaRPr lang="en-US" dirty="0"/>
          </a:p>
        </p:txBody>
      </p:sp>
      <p:sp>
        <p:nvSpPr>
          <p:cNvPr id="3" name="Content Placeholder 2"/>
          <p:cNvSpPr>
            <a:spLocks noGrp="1"/>
          </p:cNvSpPr>
          <p:nvPr>
            <p:ph sz="half" idx="1"/>
          </p:nvPr>
        </p:nvSpPr>
        <p:spPr>
          <a:xfrm>
            <a:off x="1295400" y="1981200"/>
            <a:ext cx="10155702" cy="1142386"/>
          </a:xfrm>
        </p:spPr>
        <p:txBody>
          <a:bodyPr>
            <a:normAutofit/>
          </a:bodyPr>
          <a:lstStyle/>
          <a:p>
            <a:r>
              <a:rPr lang="en-IN" dirty="0"/>
              <a:t>There are outliers and high skewness in QUANTITYORDERED.</a:t>
            </a:r>
          </a:p>
        </p:txBody>
      </p:sp>
      <p:pic>
        <p:nvPicPr>
          <p:cNvPr id="5" name="Picture 4">
            <a:extLst>
              <a:ext uri="{FF2B5EF4-FFF2-40B4-BE49-F238E27FC236}">
                <a16:creationId xmlns:a16="http://schemas.microsoft.com/office/drawing/2014/main" id="{233EDD36-3507-8E2D-EFDD-84F18FB0248B}"/>
              </a:ext>
            </a:extLst>
          </p:cNvPr>
          <p:cNvPicPr>
            <a:picLocks noChangeAspect="1"/>
          </p:cNvPicPr>
          <p:nvPr/>
        </p:nvPicPr>
        <p:blipFill>
          <a:blip r:embed="rId2"/>
          <a:stretch>
            <a:fillRect/>
          </a:stretch>
        </p:blipFill>
        <p:spPr>
          <a:xfrm>
            <a:off x="1448973" y="2552393"/>
            <a:ext cx="9601200" cy="3291841"/>
          </a:xfrm>
          <a:prstGeom prst="rect">
            <a:avLst/>
          </a:prstGeom>
          <a:noFill/>
        </p:spPr>
      </p:pic>
    </p:spTree>
    <p:extLst>
      <p:ext uri="{BB962C8B-B14F-4D97-AF65-F5344CB8AC3E}">
        <p14:creationId xmlns:p14="http://schemas.microsoft.com/office/powerpoint/2010/main" val="2502467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503853"/>
            <a:ext cx="9601200" cy="1142385"/>
          </a:xfrm>
        </p:spPr>
        <p:txBody>
          <a:bodyPr anchor="b">
            <a:normAutofit/>
          </a:bodyPr>
          <a:lstStyle/>
          <a:p>
            <a:r>
              <a:rPr lang="en-US" dirty="0"/>
              <a:t>UNIVARIATE ANALYSIS</a:t>
            </a:r>
            <a:br>
              <a:rPr lang="en-US" dirty="0"/>
            </a:br>
            <a:r>
              <a:rPr lang="en-US"/>
              <a:t>DATA DISTRIBUTION &amp; OUTLIERS</a:t>
            </a:r>
            <a:endParaRPr lang="en-US" dirty="0"/>
          </a:p>
        </p:txBody>
      </p:sp>
      <p:sp>
        <p:nvSpPr>
          <p:cNvPr id="3" name="Content Placeholder 2"/>
          <p:cNvSpPr>
            <a:spLocks noGrp="1"/>
          </p:cNvSpPr>
          <p:nvPr>
            <p:ph sz="half" idx="1"/>
          </p:nvPr>
        </p:nvSpPr>
        <p:spPr>
          <a:xfrm>
            <a:off x="1295400" y="1981200"/>
            <a:ext cx="10155702" cy="1142386"/>
          </a:xfrm>
        </p:spPr>
        <p:txBody>
          <a:bodyPr>
            <a:normAutofit/>
          </a:bodyPr>
          <a:lstStyle/>
          <a:p>
            <a:r>
              <a:rPr lang="en-IN" dirty="0"/>
              <a:t>There are outliers and high skewness in PRICEEACH.</a:t>
            </a:r>
          </a:p>
        </p:txBody>
      </p:sp>
      <p:pic>
        <p:nvPicPr>
          <p:cNvPr id="8" name="Picture 7">
            <a:extLst>
              <a:ext uri="{FF2B5EF4-FFF2-40B4-BE49-F238E27FC236}">
                <a16:creationId xmlns:a16="http://schemas.microsoft.com/office/drawing/2014/main" id="{E0143F3B-77E9-E55B-C0AE-46C90C86B804}"/>
              </a:ext>
            </a:extLst>
          </p:cNvPr>
          <p:cNvPicPr>
            <a:picLocks noChangeAspect="1"/>
          </p:cNvPicPr>
          <p:nvPr/>
        </p:nvPicPr>
        <p:blipFill>
          <a:blip r:embed="rId2"/>
          <a:stretch>
            <a:fillRect/>
          </a:stretch>
        </p:blipFill>
        <p:spPr>
          <a:xfrm>
            <a:off x="1533378" y="2581191"/>
            <a:ext cx="9503313" cy="3344107"/>
          </a:xfrm>
          <a:prstGeom prst="rect">
            <a:avLst/>
          </a:prstGeom>
        </p:spPr>
      </p:pic>
    </p:spTree>
    <p:extLst>
      <p:ext uri="{BB962C8B-B14F-4D97-AF65-F5344CB8AC3E}">
        <p14:creationId xmlns:p14="http://schemas.microsoft.com/office/powerpoint/2010/main" val="235624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318</TotalTime>
  <Words>1621</Words>
  <Application>Microsoft Office PowerPoint</Application>
  <PresentationFormat>Widescreen</PresentationFormat>
  <Paragraphs>181</Paragraphs>
  <Slides>37</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37</vt:i4>
      </vt:variant>
    </vt:vector>
  </HeadingPairs>
  <TitlesOfParts>
    <vt:vector size="40" baseType="lpstr">
      <vt:lpstr>Arial</vt:lpstr>
      <vt:lpstr>Calibri</vt:lpstr>
      <vt:lpstr>Diamond Grid 16x9</vt:lpstr>
      <vt:lpstr>MRA Project   Milestone 1</vt:lpstr>
      <vt:lpstr>AGENDA:</vt:lpstr>
      <vt:lpstr>PowerPoint Presentation</vt:lpstr>
      <vt:lpstr>ABOUT DATA</vt:lpstr>
      <vt:lpstr>ABOUT DATA (CONTINUOUS VARIABLES)</vt:lpstr>
      <vt:lpstr>ABOUT DATA (CATEGORICAL VARIABLES)</vt:lpstr>
      <vt:lpstr>EXPLORATARY DATA ANALYSIS</vt:lpstr>
      <vt:lpstr>UNIVARIATE ANALYSIS DATA DISTRIBUTION &amp; OUTLIERS</vt:lpstr>
      <vt:lpstr>UNIVARIATE ANALYSIS DATA DISTRIBUTION &amp; OUTLIERS</vt:lpstr>
      <vt:lpstr>UNIVARIATE ANALYSIS DATA DISTRIBUTION &amp; OUTLIERS</vt:lpstr>
      <vt:lpstr>UNIVARIATE ANALYSIS DATA DISTRIBUTION &amp; OUTLIERS</vt:lpstr>
      <vt:lpstr>BIVARIATE ANALYSIS</vt:lpstr>
      <vt:lpstr>BIVARIATE ANALYSIS</vt:lpstr>
      <vt:lpstr>MULTIVARIATE ANALYSIS</vt:lpstr>
      <vt:lpstr>TOTAL SALES ACROSS ALL COUNTRIES</vt:lpstr>
      <vt:lpstr>TOTAL SALES ACROSS CITIES</vt:lpstr>
      <vt:lpstr>TOP 10 CUSTOMERS BY SALES</vt:lpstr>
      <vt:lpstr>TOP 10 CUSTOMERS BY ORDERS</vt:lpstr>
      <vt:lpstr>TOTAL SALES &amp; ORDERS BY PRODUCTLINE</vt:lpstr>
      <vt:lpstr>CURRENT STATUS OF PRODUCTLINE </vt:lpstr>
      <vt:lpstr>YEARLY SALES BY PRODUCTLINE</vt:lpstr>
      <vt:lpstr>MONTHWISE SALES FOR PRODUCTINE</vt:lpstr>
      <vt:lpstr>DEALSIZE BY SALES AND TOTAL CUSTOMERS</vt:lpstr>
      <vt:lpstr>PowerPoint Presentation</vt:lpstr>
      <vt:lpstr>PowerPoint Presentation</vt:lpstr>
      <vt:lpstr>PowerPoint Presentation</vt:lpstr>
      <vt:lpstr>PowerPoint Presentation</vt:lpstr>
      <vt:lpstr>INFERENCES:</vt:lpstr>
      <vt:lpstr>INFERENCES:</vt:lpstr>
      <vt:lpstr>RFM ANALYSIS</vt:lpstr>
      <vt:lpstr>What is RFM?</vt:lpstr>
      <vt:lpstr>KNIME RFM Analysis</vt:lpstr>
      <vt:lpstr>Top 5 Best Customer </vt:lpstr>
      <vt:lpstr>Top 5  Customers on verge of churning</vt:lpstr>
      <vt:lpstr>Top 5 Lost Customer</vt:lpstr>
      <vt:lpstr>Top 5 Loyal Customers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MRA Project   Milestone 1</dc:title>
  <dc:creator>Tejas Padekar</dc:creator>
  <cp:lastModifiedBy>Tejas Padekar</cp:lastModifiedBy>
  <cp:revision>27</cp:revision>
  <dcterms:created xsi:type="dcterms:W3CDTF">2022-11-13T12:41:12Z</dcterms:created>
  <dcterms:modified xsi:type="dcterms:W3CDTF">2022-11-13T18:02:49Z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