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0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2" d="100"/>
          <a:sy n="32" d="100"/>
        </p:scale>
        <p:origin x="-1216" y="155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dentomasello:Google%20Drive:cs194:benchma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dentomasello:Google%20Drive:cs194: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AABB No Optimizations</c:v>
                </c:pt>
              </c:strCache>
            </c:strRef>
          </c:tx>
          <c:xVal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5.537541</c:v>
                </c:pt>
                <c:pt idx="1">
                  <c:v>3.209252999999999</c:v>
                </c:pt>
                <c:pt idx="2">
                  <c:v>3.5288</c:v>
                </c:pt>
                <c:pt idx="3">
                  <c:v>2.712257</c:v>
                </c:pt>
                <c:pt idx="4">
                  <c:v>1.964057</c:v>
                </c:pt>
                <c:pt idx="5">
                  <c:v>1.968483</c:v>
                </c:pt>
                <c:pt idx="6">
                  <c:v>1.714027</c:v>
                </c:pt>
                <c:pt idx="7">
                  <c:v>1.473894</c:v>
                </c:pt>
                <c:pt idx="8">
                  <c:v>1.431937</c:v>
                </c:pt>
                <c:pt idx="9">
                  <c:v>1.326762</c:v>
                </c:pt>
                <c:pt idx="10">
                  <c:v>1.218252</c:v>
                </c:pt>
                <c:pt idx="11">
                  <c:v>1.163274</c:v>
                </c:pt>
                <c:pt idx="12">
                  <c:v>1.176324</c:v>
                </c:pt>
                <c:pt idx="13">
                  <c:v>1.271316</c:v>
                </c:pt>
                <c:pt idx="14">
                  <c:v>1.408242</c:v>
                </c:pt>
                <c:pt idx="15">
                  <c:v>1.149867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AABB with SSE Optimization</c:v>
                </c:pt>
              </c:strCache>
            </c:strRef>
          </c:tx>
          <c:xVal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Sheet1!$G$2:$G$17</c:f>
              <c:numCache>
                <c:formatCode>General</c:formatCode>
                <c:ptCount val="16"/>
                <c:pt idx="0">
                  <c:v>2.605049</c:v>
                </c:pt>
                <c:pt idx="1">
                  <c:v>1.596135</c:v>
                </c:pt>
                <c:pt idx="2">
                  <c:v>1.35481</c:v>
                </c:pt>
                <c:pt idx="3">
                  <c:v>1.33392</c:v>
                </c:pt>
                <c:pt idx="4">
                  <c:v>1.245042</c:v>
                </c:pt>
                <c:pt idx="5">
                  <c:v>1.325712</c:v>
                </c:pt>
                <c:pt idx="6">
                  <c:v>1.316601</c:v>
                </c:pt>
                <c:pt idx="7">
                  <c:v>1.396536</c:v>
                </c:pt>
                <c:pt idx="8">
                  <c:v>1.477993</c:v>
                </c:pt>
                <c:pt idx="9">
                  <c:v>1.542619</c:v>
                </c:pt>
                <c:pt idx="10">
                  <c:v>1.59587</c:v>
                </c:pt>
                <c:pt idx="11">
                  <c:v>1.625841</c:v>
                </c:pt>
                <c:pt idx="12">
                  <c:v>1.60706</c:v>
                </c:pt>
                <c:pt idx="13">
                  <c:v>1.721228</c:v>
                </c:pt>
                <c:pt idx="14">
                  <c:v>1.665852</c:v>
                </c:pt>
                <c:pt idx="15">
                  <c:v>1.705134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360936"/>
        <c:axId val="2142355496"/>
      </c:scatterChart>
      <c:valAx>
        <c:axId val="2142360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2355496"/>
        <c:crosses val="autoZero"/>
        <c:crossBetween val="midCat"/>
      </c:valAx>
      <c:valAx>
        <c:axId val="2142355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23609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No Optimization</c:v>
                </c:pt>
              </c:strCache>
            </c:strRef>
          </c:tx>
          <c:xVal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Sheet1!$I$2:$I$17</c:f>
              <c:numCache>
                <c:formatCode>General</c:formatCode>
                <c:ptCount val="16"/>
                <c:pt idx="0">
                  <c:v>7.928888888888889</c:v>
                </c:pt>
                <c:pt idx="1">
                  <c:v>3.975833333333334</c:v>
                </c:pt>
                <c:pt idx="2">
                  <c:v>3.506666666666667</c:v>
                </c:pt>
                <c:pt idx="3">
                  <c:v>2.601388888888889</c:v>
                </c:pt>
                <c:pt idx="4">
                  <c:v>2.036666666666667</c:v>
                </c:pt>
                <c:pt idx="5">
                  <c:v>1.828888888888889</c:v>
                </c:pt>
                <c:pt idx="6">
                  <c:v>1.548055555555556</c:v>
                </c:pt>
                <c:pt idx="7">
                  <c:v>1.364444444444444</c:v>
                </c:pt>
                <c:pt idx="8">
                  <c:v>1.256388888888889</c:v>
                </c:pt>
                <c:pt idx="9">
                  <c:v>1.258611111111111</c:v>
                </c:pt>
                <c:pt idx="10">
                  <c:v>1.140277777777778</c:v>
                </c:pt>
                <c:pt idx="11">
                  <c:v>1.065</c:v>
                </c:pt>
                <c:pt idx="12">
                  <c:v>1.066111111111111</c:v>
                </c:pt>
                <c:pt idx="13">
                  <c:v>1.071944444444444</c:v>
                </c:pt>
                <c:pt idx="14">
                  <c:v>0.975833333333333</c:v>
                </c:pt>
                <c:pt idx="15">
                  <c:v>0.95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SSE Optimized</c:v>
                </c:pt>
              </c:strCache>
            </c:strRef>
          </c:tx>
          <c:xVal>
            <c:numRef>
              <c:f>Sheet1!$A$2:$A$17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Sheet1!$L$2:$L$17</c:f>
              <c:numCache>
                <c:formatCode>General</c:formatCode>
                <c:ptCount val="16"/>
                <c:pt idx="0">
                  <c:v>2.025977777777777</c:v>
                </c:pt>
                <c:pt idx="1">
                  <c:v>1.02435</c:v>
                </c:pt>
                <c:pt idx="2">
                  <c:v>0.663994444444444</c:v>
                </c:pt>
                <c:pt idx="3">
                  <c:v>0.491708333333333</c:v>
                </c:pt>
                <c:pt idx="4">
                  <c:v>0.394372222222222</c:v>
                </c:pt>
                <c:pt idx="5">
                  <c:v>0.330069444444444</c:v>
                </c:pt>
                <c:pt idx="6">
                  <c:v>0.282991666666667</c:v>
                </c:pt>
                <c:pt idx="7">
                  <c:v>0.247188888888889</c:v>
                </c:pt>
                <c:pt idx="8">
                  <c:v>0.237177777777778</c:v>
                </c:pt>
                <c:pt idx="9">
                  <c:v>0.240858333333333</c:v>
                </c:pt>
                <c:pt idx="10">
                  <c:v>0.243852777777778</c:v>
                </c:pt>
                <c:pt idx="11">
                  <c:v>0.224955555555556</c:v>
                </c:pt>
                <c:pt idx="12">
                  <c:v>0.204994444444444</c:v>
                </c:pt>
                <c:pt idx="13">
                  <c:v>0.198544444444444</c:v>
                </c:pt>
                <c:pt idx="14">
                  <c:v>0.192794444444444</c:v>
                </c:pt>
                <c:pt idx="15">
                  <c:v>0.187233333333333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9114664"/>
        <c:axId val="-2099109400"/>
      </c:scatterChart>
      <c:valAx>
        <c:axId val="-2099114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109400"/>
        <c:crosses val="autoZero"/>
        <c:crossBetween val="midCat"/>
      </c:valAx>
      <c:valAx>
        <c:axId val="-2099109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1146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10931221" y="22186126"/>
            <a:ext cx="11339443" cy="4531439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softEdge rad="469900"/>
          </a:effec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398463" y="4371975"/>
            <a:ext cx="32519937" cy="76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Joint UG work with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Huiming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Han,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Zhiyuan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Xu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,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Chien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-Yu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Chiou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 in “Engineering 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Parallel </a:t>
            </a: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Software” with Prof. </a:t>
            </a:r>
            <a:r>
              <a:rPr lang="en-US" sz="4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Keutzer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651875" y="788824"/>
            <a:ext cx="185515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Parallel Ray Tracing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3" name="AutoShape 1366"/>
          <p:cNvSpPr>
            <a:spLocks noChangeArrowheads="1"/>
          </p:cNvSpPr>
          <p:nvPr/>
        </p:nvSpPr>
        <p:spPr bwMode="auto">
          <a:xfrm>
            <a:off x="23993475" y="211439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References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AutoShape 1372"/>
          <p:cNvSpPr>
            <a:spLocks noChangeArrowheads="1"/>
          </p:cNvSpPr>
          <p:nvPr/>
        </p:nvSpPr>
        <p:spPr bwMode="auto">
          <a:xfrm>
            <a:off x="622300" y="20064413"/>
            <a:ext cx="8140700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Data Parallelism: Intersections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2642850" y="57515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Algorithmic Improvements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AutoShape 1380"/>
          <p:cNvSpPr>
            <a:spLocks noChangeArrowheads="1"/>
          </p:cNvSpPr>
          <p:nvPr/>
        </p:nvSpPr>
        <p:spPr bwMode="auto">
          <a:xfrm>
            <a:off x="685800" y="12309475"/>
            <a:ext cx="7793037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Task Parallelism for each Ray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AutoShape 1382"/>
          <p:cNvSpPr>
            <a:spLocks noChangeArrowheads="1"/>
          </p:cNvSpPr>
          <p:nvPr/>
        </p:nvSpPr>
        <p:spPr bwMode="auto">
          <a:xfrm>
            <a:off x="931863" y="57705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Ray Tracing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Box 1383"/>
          <p:cNvSpPr txBox="1">
            <a:spLocks noChangeArrowheads="1"/>
          </p:cNvSpPr>
          <p:nvPr/>
        </p:nvSpPr>
        <p:spPr bwMode="auto">
          <a:xfrm>
            <a:off x="206375" y="7134225"/>
            <a:ext cx="9434513" cy="374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Generates realistic image with accurate lighting and shadow</a:t>
            </a: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Real world: light rays leave a light source and enter into eye</a:t>
            </a: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Ray Trace: 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Send a ray from a camera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Check for intersections with objects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Reflect toward light source. If blocked, create shadow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Reflections are recursive</a:t>
            </a: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693150" y="2647951"/>
            <a:ext cx="169862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Paden Tomasello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0" name="AutoShape 1375"/>
          <p:cNvSpPr>
            <a:spLocks noChangeArrowheads="1"/>
          </p:cNvSpPr>
          <p:nvPr/>
        </p:nvSpPr>
        <p:spPr bwMode="auto">
          <a:xfrm>
            <a:off x="12877800" y="14020800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effectLst/>
              </a:rPr>
              <a:t>OpenMP</a:t>
            </a:r>
            <a:r>
              <a:rPr lang="en-US" sz="5000" dirty="0" smtClean="0">
                <a:solidFill>
                  <a:schemeClr val="bg1"/>
                </a:solidFill>
                <a:effectLst/>
              </a:rPr>
              <a:t> Scale Plot (Guided)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AutoShape 1384"/>
          <p:cNvSpPr>
            <a:spLocks noChangeArrowheads="1"/>
          </p:cNvSpPr>
          <p:nvPr/>
        </p:nvSpPr>
        <p:spPr bwMode="auto">
          <a:xfrm>
            <a:off x="24063325" y="11858625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effectLst/>
              </a:rPr>
              <a:t>OpenMP</a:t>
            </a:r>
            <a:r>
              <a:rPr lang="en-US" sz="5000" dirty="0" smtClean="0">
                <a:solidFill>
                  <a:schemeClr val="bg1"/>
                </a:solidFill>
                <a:effectLst/>
              </a:rPr>
              <a:t> with AABB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 Box 1383"/>
          <p:cNvSpPr txBox="1">
            <a:spLocks noChangeArrowheads="1"/>
          </p:cNvSpPr>
          <p:nvPr/>
        </p:nvSpPr>
        <p:spPr bwMode="auto">
          <a:xfrm>
            <a:off x="585788" y="21393150"/>
            <a:ext cx="4062412" cy="80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4" name="Text Box 1383"/>
          <p:cNvSpPr txBox="1">
            <a:spLocks noChangeArrowheads="1"/>
          </p:cNvSpPr>
          <p:nvPr/>
        </p:nvSpPr>
        <p:spPr bwMode="auto">
          <a:xfrm>
            <a:off x="457200" y="22174200"/>
            <a:ext cx="4806950" cy="431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Colors</a:t>
            </a:r>
            <a:r>
              <a:rPr lang="en-US" sz="3200" dirty="0">
                <a:latin typeface="Helvetica" charset="0"/>
              </a:rPr>
              <a:t>/Ray turned into </a:t>
            </a:r>
            <a:r>
              <a:rPr lang="en-US" sz="3200" dirty="0" smtClean="0">
                <a:latin typeface="Helvetica" charset="0"/>
              </a:rPr>
              <a:t>aligned vectors arrays</a:t>
            </a: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SSE Vector Arithmetic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 Dot and Cross Products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Scalar Multiplication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Addition</a:t>
            </a:r>
            <a:endParaRPr lang="en-US" sz="3200" dirty="0" smtClean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6" name="Text Box 1383"/>
          <p:cNvSpPr txBox="1">
            <a:spLocks noChangeArrowheads="1"/>
          </p:cNvSpPr>
          <p:nvPr/>
        </p:nvSpPr>
        <p:spPr bwMode="auto">
          <a:xfrm>
            <a:off x="24255413" y="22561550"/>
            <a:ext cx="7977187" cy="56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UC Berkeley CS184/284 Slides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err="1" smtClean="0">
                <a:latin typeface="Helvetica" charset="0"/>
              </a:rPr>
              <a:t>Raytracing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BSP and AABB Tree</a:t>
            </a: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UC Berkeley CS194 Slides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OPL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Optimization pattern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Wikipedia Ray tracing image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altLang="zh-TW" sz="2800" dirty="0"/>
              <a:t>http://</a:t>
            </a:r>
            <a:r>
              <a:rPr lang="en-US" altLang="zh-TW" sz="2800" dirty="0" err="1"/>
              <a:t>en.wikipedia.org</a:t>
            </a:r>
            <a:r>
              <a:rPr lang="en-US" altLang="zh-TW" sz="2800" dirty="0"/>
              <a:t>/wiki/Ray_tracing_%28graphics%29</a:t>
            </a:r>
            <a:endParaRPr lang="zh-TW" altLang="en-US" sz="2800" dirty="0"/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7" name="Text Box 1383"/>
          <p:cNvSpPr txBox="1">
            <a:spLocks noChangeArrowheads="1"/>
          </p:cNvSpPr>
          <p:nvPr/>
        </p:nvSpPr>
        <p:spPr bwMode="auto">
          <a:xfrm>
            <a:off x="12460288" y="7545388"/>
            <a:ext cx="4837112" cy="510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Axis-Aligned Bounding Box (AABB) Tree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Similar to quad-tree but in three dimensions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Vastly improves performance when dealing with many triangles</a:t>
            </a: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Removed Redundant Computation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Pre-calculate normal vectors of triangles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816053" y="533400"/>
            <a:ext cx="2514600" cy="332597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3466" y="5324475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0" y="5410200"/>
            <a:ext cx="8602785" cy="5638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12" y="13792200"/>
            <a:ext cx="9617794" cy="5715000"/>
            <a:chOff x="1112" y="13792200"/>
            <a:chExt cx="9617794" cy="57150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" y="13792200"/>
              <a:ext cx="9354404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"/>
            <p:cNvSpPr/>
            <p:nvPr/>
          </p:nvSpPr>
          <p:spPr>
            <a:xfrm>
              <a:off x="2770887" y="15392400"/>
              <a:ext cx="1091124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7"/>
            <p:cNvSpPr/>
            <p:nvPr/>
          </p:nvSpPr>
          <p:spPr>
            <a:xfrm>
              <a:off x="1092236" y="17297400"/>
              <a:ext cx="1091124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9"/>
            <p:cNvSpPr/>
            <p:nvPr/>
          </p:nvSpPr>
          <p:spPr>
            <a:xfrm>
              <a:off x="2770887" y="18059400"/>
              <a:ext cx="1007191" cy="2286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6230600"/>
              <a:ext cx="3980106" cy="1888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12"/>
            <p:cNvSpPr/>
            <p:nvPr/>
          </p:nvSpPr>
          <p:spPr>
            <a:xfrm>
              <a:off x="1176168" y="19202400"/>
              <a:ext cx="193045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2"/>
                </a:solidFill>
              </a:endParaRPr>
            </a:p>
          </p:txBody>
        </p:sp>
        <p:sp>
          <p:nvSpPr>
            <p:cNvPr id="38" name="矩形 15"/>
            <p:cNvSpPr/>
            <p:nvPr/>
          </p:nvSpPr>
          <p:spPr>
            <a:xfrm>
              <a:off x="5037067" y="15596822"/>
              <a:ext cx="1510787" cy="2527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9" name="Picture 30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1640800"/>
            <a:ext cx="4572000" cy="5346404"/>
          </a:xfrm>
          <a:prstGeom prst="rect">
            <a:avLst/>
          </a:prstGeom>
        </p:spPr>
      </p:pic>
      <p:graphicFrame>
        <p:nvGraphicFramePr>
          <p:cNvPr id="42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55430"/>
              </p:ext>
            </p:extLst>
          </p:nvPr>
        </p:nvGraphicFramePr>
        <p:xfrm>
          <a:off x="17373600" y="7620000"/>
          <a:ext cx="5638800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14859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4859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4859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4859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等腰三角形 26"/>
          <p:cNvSpPr/>
          <p:nvPr/>
        </p:nvSpPr>
        <p:spPr>
          <a:xfrm>
            <a:off x="18453719" y="8124055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27"/>
          <p:cNvSpPr/>
          <p:nvPr/>
        </p:nvSpPr>
        <p:spPr>
          <a:xfrm>
            <a:off x="18813759" y="8700119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等腰三角形 28"/>
          <p:cNvSpPr/>
          <p:nvPr/>
        </p:nvSpPr>
        <p:spPr>
          <a:xfrm>
            <a:off x="17877655" y="9276183"/>
            <a:ext cx="612913" cy="474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29"/>
          <p:cNvSpPr/>
          <p:nvPr/>
        </p:nvSpPr>
        <p:spPr>
          <a:xfrm>
            <a:off x="17589623" y="8124055"/>
            <a:ext cx="612913" cy="474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30"/>
          <p:cNvSpPr/>
          <p:nvPr/>
        </p:nvSpPr>
        <p:spPr>
          <a:xfrm>
            <a:off x="18039114" y="8566853"/>
            <a:ext cx="612913" cy="474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31"/>
          <p:cNvSpPr/>
          <p:nvPr/>
        </p:nvSpPr>
        <p:spPr>
          <a:xfrm>
            <a:off x="19749863" y="7776489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32"/>
          <p:cNvSpPr/>
          <p:nvPr/>
        </p:nvSpPr>
        <p:spPr>
          <a:xfrm>
            <a:off x="19245807" y="8304075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等腰三角形 33"/>
          <p:cNvSpPr/>
          <p:nvPr/>
        </p:nvSpPr>
        <p:spPr>
          <a:xfrm>
            <a:off x="19749863" y="8692107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等腰三角形 34"/>
          <p:cNvSpPr/>
          <p:nvPr/>
        </p:nvSpPr>
        <p:spPr>
          <a:xfrm>
            <a:off x="19380898" y="9134500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35"/>
          <p:cNvSpPr/>
          <p:nvPr/>
        </p:nvSpPr>
        <p:spPr>
          <a:xfrm>
            <a:off x="20181911" y="9318171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36"/>
          <p:cNvSpPr/>
          <p:nvPr/>
        </p:nvSpPr>
        <p:spPr>
          <a:xfrm>
            <a:off x="19065787" y="9678211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37"/>
          <p:cNvSpPr/>
          <p:nvPr/>
        </p:nvSpPr>
        <p:spPr>
          <a:xfrm>
            <a:off x="18375827" y="9318171"/>
            <a:ext cx="612913" cy="474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等腰三角形 38"/>
          <p:cNvSpPr/>
          <p:nvPr/>
        </p:nvSpPr>
        <p:spPr>
          <a:xfrm>
            <a:off x="18453719" y="9836832"/>
            <a:ext cx="612913" cy="474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等腰三角形 39"/>
          <p:cNvSpPr/>
          <p:nvPr/>
        </p:nvSpPr>
        <p:spPr>
          <a:xfrm>
            <a:off x="18506861" y="8664115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等腰三角形 40"/>
          <p:cNvSpPr/>
          <p:nvPr/>
        </p:nvSpPr>
        <p:spPr>
          <a:xfrm>
            <a:off x="19249253" y="8782979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41"/>
          <p:cNvSpPr/>
          <p:nvPr/>
        </p:nvSpPr>
        <p:spPr>
          <a:xfrm>
            <a:off x="19052803" y="9300422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42"/>
          <p:cNvSpPr/>
          <p:nvPr/>
        </p:nvSpPr>
        <p:spPr>
          <a:xfrm>
            <a:off x="20185967" y="8124055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43"/>
          <p:cNvSpPr/>
          <p:nvPr/>
        </p:nvSpPr>
        <p:spPr>
          <a:xfrm>
            <a:off x="19767916" y="9833891"/>
            <a:ext cx="612913" cy="474377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44"/>
          <p:cNvCxnSpPr/>
          <p:nvPr/>
        </p:nvCxnSpPr>
        <p:spPr>
          <a:xfrm>
            <a:off x="17297400" y="7239000"/>
            <a:ext cx="1835923" cy="520765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58600" y="23774400"/>
            <a:ext cx="1043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Serial Code: over 8 hours. </a:t>
            </a:r>
            <a:r>
              <a:rPr lang="en-US" altLang="zh-TW" sz="3600" dirty="0" smtClean="0"/>
              <a:t>Optimized to 1.14 seconds. </a:t>
            </a:r>
            <a:endParaRPr lang="en-US" altLang="zh-TW" sz="3600" dirty="0" smtClean="0"/>
          </a:p>
          <a:p>
            <a:r>
              <a:rPr lang="en-US" altLang="zh-TW" sz="3600" dirty="0" smtClean="0"/>
              <a:t>Serial </a:t>
            </a:r>
            <a:r>
              <a:rPr lang="en-US" altLang="zh-TW" sz="3600" dirty="0"/>
              <a:t>=&gt; parallel, more thread + more cache</a:t>
            </a:r>
          </a:p>
          <a:p>
            <a:r>
              <a:rPr lang="en-US" altLang="zh-TW" sz="3600" dirty="0" smtClean="0"/>
              <a:t>Data </a:t>
            </a:r>
            <a:r>
              <a:rPr lang="en-US" altLang="zh-TW" sz="3600" dirty="0"/>
              <a:t>in array </a:t>
            </a:r>
            <a:r>
              <a:rPr lang="en-US" altLang="zh-TW" sz="3600" dirty="0" smtClean="0"/>
              <a:t>increases </a:t>
            </a:r>
            <a:r>
              <a:rPr lang="en-US" altLang="zh-TW" sz="3600" dirty="0"/>
              <a:t>spatial locality </a:t>
            </a:r>
            <a:r>
              <a:rPr lang="en-US" altLang="zh-TW" sz="3600" dirty="0" smtClean="0"/>
              <a:t>access </a:t>
            </a:r>
            <a:r>
              <a:rPr lang="en-US" altLang="zh-TW" sz="3600" dirty="0"/>
              <a:t>speed</a:t>
            </a:r>
          </a:p>
          <a:p>
            <a:r>
              <a:rPr lang="en-US" altLang="zh-TW" sz="3600" dirty="0"/>
              <a:t>AABB tree reduce computation + memory </a:t>
            </a:r>
            <a:r>
              <a:rPr lang="en-US" altLang="zh-TW" sz="3600" dirty="0" smtClean="0"/>
              <a:t>access</a:t>
            </a:r>
          </a:p>
          <a:p>
            <a:r>
              <a:rPr lang="en-US" altLang="zh-TW" sz="3600" dirty="0" smtClean="0"/>
              <a:t>SSE instructions reduce number of computations</a:t>
            </a:r>
            <a:endParaRPr lang="zh-TW" altLang="en-US" sz="3600" dirty="0"/>
          </a:p>
          <a:p>
            <a:endParaRPr lang="en-US" sz="3600" dirty="0"/>
          </a:p>
        </p:txBody>
      </p:sp>
      <p:sp>
        <p:nvSpPr>
          <p:cNvPr id="63" name="AutoShape 1375"/>
          <p:cNvSpPr>
            <a:spLocks noChangeArrowheads="1"/>
          </p:cNvSpPr>
          <p:nvPr/>
        </p:nvSpPr>
        <p:spPr bwMode="auto">
          <a:xfrm>
            <a:off x="12877800" y="22326600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Summary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65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51752"/>
              </p:ext>
            </p:extLst>
          </p:nvPr>
        </p:nvGraphicFramePr>
        <p:xfrm>
          <a:off x="22860000" y="13716000"/>
          <a:ext cx="100584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7" name="Char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472156"/>
              </p:ext>
            </p:extLst>
          </p:nvPr>
        </p:nvGraphicFramePr>
        <p:xfrm>
          <a:off x="12039600" y="15392400"/>
          <a:ext cx="96774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583400" y="21107400"/>
            <a:ext cx="274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13.4 minutes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0" y="10972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Stanford Dragon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003000" y="19659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Fastest time: 1.14 seconds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267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Paden Tomasello</cp:lastModifiedBy>
  <cp:revision>17</cp:revision>
  <dcterms:created xsi:type="dcterms:W3CDTF">2013-05-24T17:28:49Z</dcterms:created>
  <dcterms:modified xsi:type="dcterms:W3CDTF">2014-01-07T22:37:15Z</dcterms:modified>
</cp:coreProperties>
</file>