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0238700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64A"/>
    <a:srgbClr val="BCE3D6"/>
    <a:srgbClr val="EEFAF6"/>
    <a:srgbClr val="D3DEDC"/>
    <a:srgbClr val="8AA49B"/>
    <a:srgbClr val="F9CCAD"/>
    <a:srgbClr val="C27440"/>
    <a:srgbClr val="8B1B1D"/>
    <a:srgbClr val="EEF9F6"/>
    <a:srgbClr val="BCE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73" autoAdjust="0"/>
    <p:restoredTop sz="94660"/>
  </p:normalViewPr>
  <p:slideViewPr>
    <p:cSldViewPr snapToGrid="0">
      <p:cViewPr>
        <p:scale>
          <a:sx n="51" d="100"/>
          <a:sy n="51" d="100"/>
        </p:scale>
        <p:origin x="-704" y="-3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EC7F4-B62F-6A45-81BB-8C8371C802F3}" type="doc">
      <dgm:prSet loTypeId="urn:microsoft.com/office/officeart/2008/layout/AccentedPicture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5D4E175-C232-B74C-A6F3-CD6B3DB075D7}">
      <dgm:prSet phldrT="[Texte]" custT="1"/>
      <dgm:spPr>
        <a:solidFill>
          <a:srgbClr val="BCE3D6"/>
        </a:solidFill>
      </dgm:spPr>
      <dgm:t>
        <a:bodyPr/>
        <a:lstStyle/>
        <a:p>
          <a:endParaRPr lang="fr-FR" sz="3500" b="1" dirty="0" smtClean="0">
            <a:solidFill>
              <a:schemeClr val="tx1">
                <a:lumMod val="50000"/>
                <a:lumOff val="50000"/>
              </a:schemeClr>
            </a:solidFill>
            <a:latin typeface="Avenir Book" charset="0"/>
            <a:ea typeface="Avenir Book" charset="0"/>
            <a:cs typeface="Avenir Book" charset="0"/>
          </a:endParaRPr>
        </a:p>
        <a:p>
          <a:r>
            <a:rPr lang="fr-FR" sz="4800" b="1" i="0" dirty="0" smtClean="0">
              <a:solidFill>
                <a:srgbClr val="E1864A"/>
              </a:solidFill>
              <a:latin typeface="Avenir Black" charset="0"/>
              <a:ea typeface="Avenir Black" charset="0"/>
              <a:cs typeface="Avenir Black" charset="0"/>
            </a:rPr>
            <a:t>THE DATA</a:t>
          </a:r>
        </a:p>
        <a:p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Taking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data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from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the Second Hand Song, Million Song and Last FM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datasets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, and by 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web-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scraping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missing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informations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mainly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from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the 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SHS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website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,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we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finally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obtained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a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complete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dataset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to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analyze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different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factors</a:t>
          </a:r>
          <a:r>
            <a:rPr lang="fr-FR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:</a:t>
          </a:r>
          <a:endParaRPr lang="fr-FR" sz="3500" b="1" dirty="0">
            <a:solidFill>
              <a:schemeClr val="tx1">
                <a:lumMod val="50000"/>
                <a:lumOff val="50000"/>
              </a:schemeClr>
            </a:solidFill>
            <a:latin typeface="Avenir Book" charset="0"/>
            <a:ea typeface="Avenir Book" charset="0"/>
            <a:cs typeface="Avenir Book" charset="0"/>
          </a:endParaRPr>
        </a:p>
      </dgm:t>
    </dgm:pt>
    <dgm:pt modelId="{97553EFB-045E-7447-A8ED-872EE23F40E2}" type="parTrans" cxnId="{5726B55B-4111-4648-BD47-8A7A8DFA063B}">
      <dgm:prSet/>
      <dgm:spPr/>
      <dgm:t>
        <a:bodyPr/>
        <a:lstStyle/>
        <a:p>
          <a:endParaRPr lang="fr-FR"/>
        </a:p>
      </dgm:t>
    </dgm:pt>
    <dgm:pt modelId="{814490EA-0576-3A4B-B4D5-F70D3236E62C}" type="sibTrans" cxnId="{5726B55B-4111-4648-BD47-8A7A8DFA063B}">
      <dgm:prSet/>
      <dgm:spPr>
        <a:solidFill>
          <a:schemeClr val="bg1">
            <a:alpha val="27843"/>
          </a:schemeClr>
        </a:solidFill>
      </dgm:spPr>
      <dgm:t>
        <a:bodyPr/>
        <a:lstStyle/>
        <a:p>
          <a:endParaRPr lang="fr-FR"/>
        </a:p>
      </dgm:t>
    </dgm:pt>
    <dgm:pt modelId="{8128FC51-FC9A-ED4E-BAF6-918F06AC57F8}">
      <dgm:prSet phldrT="[Texte]" custT="1"/>
      <dgm:spPr/>
      <dgm:t>
        <a:bodyPr/>
        <a:lstStyle/>
        <a:p>
          <a:pPr algn="l"/>
          <a:r>
            <a:rPr lang="fr-FR" sz="4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Country</a:t>
          </a:r>
          <a:endParaRPr lang="fr-FR" sz="4500" b="1" dirty="0">
            <a:solidFill>
              <a:schemeClr val="tx1">
                <a:lumMod val="50000"/>
                <a:lumOff val="50000"/>
              </a:schemeClr>
            </a:solidFill>
            <a:latin typeface="Avenir Book" charset="0"/>
            <a:ea typeface="Avenir Book" charset="0"/>
            <a:cs typeface="Avenir Book" charset="0"/>
          </a:endParaRPr>
        </a:p>
      </dgm:t>
    </dgm:pt>
    <dgm:pt modelId="{532C9722-D3C4-0C4A-9281-AD7F37EE813B}" type="parTrans" cxnId="{A95D5016-F80E-C147-8F63-F5A494A41FFA}">
      <dgm:prSet/>
      <dgm:spPr/>
      <dgm:t>
        <a:bodyPr/>
        <a:lstStyle/>
        <a:p>
          <a:endParaRPr lang="fr-FR"/>
        </a:p>
      </dgm:t>
    </dgm:pt>
    <dgm:pt modelId="{C8CBFBE7-3E48-A646-8D6E-92D968DE68AE}" type="sibTrans" cxnId="{A95D5016-F80E-C147-8F63-F5A494A41FFA}">
      <dgm:prSet/>
      <dgm:spPr/>
      <dgm:t>
        <a:bodyPr/>
        <a:lstStyle/>
        <a:p>
          <a:endParaRPr lang="fr-FR"/>
        </a:p>
      </dgm:t>
    </dgm:pt>
    <dgm:pt modelId="{4737D6C6-E93A-B94D-BB8E-2A9FFECEF496}">
      <dgm:prSet phldrT="[Texte]" custT="1"/>
      <dgm:spPr/>
      <dgm:t>
        <a:bodyPr/>
        <a:lstStyle/>
        <a:p>
          <a:pPr algn="l"/>
          <a:r>
            <a:rPr lang="fr-FR" sz="4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 </a:t>
          </a:r>
          <a:r>
            <a:rPr lang="fr-FR" sz="4500" b="1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Year</a:t>
          </a:r>
          <a:endParaRPr lang="fr-FR" sz="4500" b="1" dirty="0">
            <a:solidFill>
              <a:schemeClr val="tx1">
                <a:lumMod val="50000"/>
                <a:lumOff val="50000"/>
              </a:schemeClr>
            </a:solidFill>
            <a:latin typeface="Avenir Book" charset="0"/>
            <a:ea typeface="Avenir Book" charset="0"/>
            <a:cs typeface="Avenir Book" charset="0"/>
          </a:endParaRPr>
        </a:p>
      </dgm:t>
    </dgm:pt>
    <dgm:pt modelId="{5F48CDEC-06CE-DA4C-8FF8-01F05244E62D}" type="parTrans" cxnId="{097397B5-D189-414F-BC73-20A0FFFD3C94}">
      <dgm:prSet/>
      <dgm:spPr/>
      <dgm:t>
        <a:bodyPr/>
        <a:lstStyle/>
        <a:p>
          <a:endParaRPr lang="fr-FR"/>
        </a:p>
      </dgm:t>
    </dgm:pt>
    <dgm:pt modelId="{243FAC6A-9F4A-5E44-AD18-4CCF05A80BB0}" type="sibTrans" cxnId="{097397B5-D189-414F-BC73-20A0FFFD3C94}">
      <dgm:prSet/>
      <dgm:spPr/>
      <dgm:t>
        <a:bodyPr/>
        <a:lstStyle/>
        <a:p>
          <a:endParaRPr lang="fr-FR"/>
        </a:p>
      </dgm:t>
    </dgm:pt>
    <dgm:pt modelId="{09A2435F-9C9C-434B-9F15-E246B19754DE}">
      <dgm:prSet phldrT="[Texte]" custT="1"/>
      <dgm:spPr/>
      <dgm:t>
        <a:bodyPr/>
        <a:lstStyle/>
        <a:p>
          <a:pPr algn="l"/>
          <a:r>
            <a:rPr lang="fr-FR" sz="4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Genre</a:t>
          </a:r>
          <a:endParaRPr lang="fr-FR" sz="4500" b="1" dirty="0">
            <a:solidFill>
              <a:schemeClr val="tx1">
                <a:lumMod val="50000"/>
                <a:lumOff val="50000"/>
              </a:schemeClr>
            </a:solidFill>
            <a:latin typeface="Avenir Book" charset="0"/>
            <a:ea typeface="Avenir Book" charset="0"/>
            <a:cs typeface="Avenir Book" charset="0"/>
          </a:endParaRPr>
        </a:p>
      </dgm:t>
    </dgm:pt>
    <dgm:pt modelId="{EF5E0879-2D5D-3649-B45F-6AFA306AFEE1}" type="parTrans" cxnId="{5D4D74F7-746F-7841-9407-7950974CB2D6}">
      <dgm:prSet/>
      <dgm:spPr/>
      <dgm:t>
        <a:bodyPr/>
        <a:lstStyle/>
        <a:p>
          <a:endParaRPr lang="fr-FR"/>
        </a:p>
      </dgm:t>
    </dgm:pt>
    <dgm:pt modelId="{A48AA4F1-9424-F84B-8F81-FFF6CC52D6DD}" type="sibTrans" cxnId="{5D4D74F7-746F-7841-9407-7950974CB2D6}">
      <dgm:prSet/>
      <dgm:spPr/>
      <dgm:t>
        <a:bodyPr/>
        <a:lstStyle/>
        <a:p>
          <a:endParaRPr lang="fr-FR"/>
        </a:p>
      </dgm:t>
    </dgm:pt>
    <dgm:pt modelId="{FF036A83-6CCF-1345-808D-FAF7A24538AA}" type="pres">
      <dgm:prSet presAssocID="{A57EC7F4-B62F-6A45-81BB-8C8371C802F3}" presName="Name0" presStyleCnt="0">
        <dgm:presLayoutVars>
          <dgm:dir/>
        </dgm:presLayoutVars>
      </dgm:prSet>
      <dgm:spPr/>
      <dgm:t>
        <a:bodyPr/>
        <a:lstStyle/>
        <a:p>
          <a:endParaRPr lang="fr-FR"/>
        </a:p>
      </dgm:t>
    </dgm:pt>
    <dgm:pt modelId="{AF4D39AE-F7AB-5B42-A993-567C5516702B}" type="pres">
      <dgm:prSet presAssocID="{814490EA-0576-3A4B-B4D5-F70D3236E62C}" presName="picture_1" presStyleLbl="bgImgPlace1" presStyleIdx="0" presStyleCnt="1" custScaleX="97186" custScaleY="97186"/>
      <dgm:spPr/>
      <dgm:t>
        <a:bodyPr/>
        <a:lstStyle/>
        <a:p>
          <a:endParaRPr lang="fr-FR"/>
        </a:p>
      </dgm:t>
    </dgm:pt>
    <dgm:pt modelId="{96E08877-194F-F548-AE72-BAC2A643E1F6}" type="pres">
      <dgm:prSet presAssocID="{D5D4E175-C232-B74C-A6F3-CD6B3DB075D7}" presName="text_1" presStyleLbl="node1" presStyleIdx="0" presStyleCnt="0" custScaleX="110428" custLinFactNeighborX="4748" custLinFactNeighborY="-266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D3EB9E-28C8-2D46-948C-BDA208E9964E}" type="pres">
      <dgm:prSet presAssocID="{A57EC7F4-B62F-6A45-81BB-8C8371C802F3}" presName="linV" presStyleCnt="0"/>
      <dgm:spPr/>
      <dgm:t>
        <a:bodyPr/>
        <a:lstStyle/>
        <a:p>
          <a:endParaRPr lang="fr-FR"/>
        </a:p>
      </dgm:t>
    </dgm:pt>
    <dgm:pt modelId="{76EB0071-9C04-5246-954D-0B47F5FB7199}" type="pres">
      <dgm:prSet presAssocID="{8128FC51-FC9A-ED4E-BAF6-918F06AC57F8}" presName="pair" presStyleCnt="0"/>
      <dgm:spPr/>
      <dgm:t>
        <a:bodyPr/>
        <a:lstStyle/>
        <a:p>
          <a:endParaRPr lang="fr-FR"/>
        </a:p>
      </dgm:t>
    </dgm:pt>
    <dgm:pt modelId="{31B26FA2-6FB4-414F-8C59-EC9DAE9E193C}" type="pres">
      <dgm:prSet presAssocID="{8128FC51-FC9A-ED4E-BAF6-918F06AC57F8}" presName="spaceH" presStyleLbl="node1" presStyleIdx="0" presStyleCnt="0"/>
      <dgm:spPr/>
      <dgm:t>
        <a:bodyPr/>
        <a:lstStyle/>
        <a:p>
          <a:endParaRPr lang="fr-FR"/>
        </a:p>
      </dgm:t>
    </dgm:pt>
    <dgm:pt modelId="{C90B98C5-E1AA-CB4C-8D1B-B90110155C6C}" type="pres">
      <dgm:prSet presAssocID="{8128FC51-FC9A-ED4E-BAF6-918F06AC57F8}" presName="desPictures" presStyleLbl="alignImgPlace1" presStyleIdx="0" presStyleCnt="3" custScaleX="60743" custScaleY="6074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4D963CFB-7B47-6E47-B1C1-2B0894EDD798}" type="pres">
      <dgm:prSet presAssocID="{8128FC51-FC9A-ED4E-BAF6-918F06AC57F8}" presName="desTextWrapper" presStyleCnt="0"/>
      <dgm:spPr/>
      <dgm:t>
        <a:bodyPr/>
        <a:lstStyle/>
        <a:p>
          <a:endParaRPr lang="fr-FR"/>
        </a:p>
      </dgm:t>
    </dgm:pt>
    <dgm:pt modelId="{80B4ACCD-F6E8-5641-BA77-43DFD6A2495B}" type="pres">
      <dgm:prSet presAssocID="{8128FC51-FC9A-ED4E-BAF6-918F06AC57F8}" presName="desText" presStyleLbl="revTx" presStyleIdx="0" presStyleCnt="3" custLinFactNeighborX="-82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A76B10-8D33-1643-A76B-CDE55024EF60}" type="pres">
      <dgm:prSet presAssocID="{C8CBFBE7-3E48-A646-8D6E-92D968DE68AE}" presName="spaceV" presStyleCnt="0"/>
      <dgm:spPr/>
      <dgm:t>
        <a:bodyPr/>
        <a:lstStyle/>
        <a:p>
          <a:endParaRPr lang="fr-FR"/>
        </a:p>
      </dgm:t>
    </dgm:pt>
    <dgm:pt modelId="{43DDFD83-27BA-7F47-A6B7-3F2E7BD3FBFB}" type="pres">
      <dgm:prSet presAssocID="{4737D6C6-E93A-B94D-BB8E-2A9FFECEF496}" presName="pair" presStyleCnt="0"/>
      <dgm:spPr/>
      <dgm:t>
        <a:bodyPr/>
        <a:lstStyle/>
        <a:p>
          <a:endParaRPr lang="fr-FR"/>
        </a:p>
      </dgm:t>
    </dgm:pt>
    <dgm:pt modelId="{EF9AD95C-084C-B743-8646-7BB3CA0155E8}" type="pres">
      <dgm:prSet presAssocID="{4737D6C6-E93A-B94D-BB8E-2A9FFECEF496}" presName="spaceH" presStyleLbl="node1" presStyleIdx="0" presStyleCnt="0"/>
      <dgm:spPr/>
      <dgm:t>
        <a:bodyPr/>
        <a:lstStyle/>
        <a:p>
          <a:endParaRPr lang="fr-FR"/>
        </a:p>
      </dgm:t>
    </dgm:pt>
    <dgm:pt modelId="{17E92EB5-CFE0-4C47-831E-795DD59F3520}" type="pres">
      <dgm:prSet presAssocID="{4737D6C6-E93A-B94D-BB8E-2A9FFECEF496}" presName="desPictures" presStyleLbl="alignImgPlace1" presStyleIdx="1" presStyleCnt="3" custScaleX="60795" custScaleY="6079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3565FDB5-022D-BE47-94E8-97A38997C070}" type="pres">
      <dgm:prSet presAssocID="{4737D6C6-E93A-B94D-BB8E-2A9FFECEF496}" presName="desTextWrapper" presStyleCnt="0"/>
      <dgm:spPr/>
      <dgm:t>
        <a:bodyPr/>
        <a:lstStyle/>
        <a:p>
          <a:endParaRPr lang="fr-FR"/>
        </a:p>
      </dgm:t>
    </dgm:pt>
    <dgm:pt modelId="{52845891-2AE6-B640-9B32-00DF6BCA4D7E}" type="pres">
      <dgm:prSet presAssocID="{4737D6C6-E93A-B94D-BB8E-2A9FFECEF496}" presName="desText" presStyleLbl="revTx" presStyleIdx="1" presStyleCnt="3" custLinFactNeighborX="-55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6F1838-C59F-EA44-8E14-D66381D484D4}" type="pres">
      <dgm:prSet presAssocID="{243FAC6A-9F4A-5E44-AD18-4CCF05A80BB0}" presName="spaceV" presStyleCnt="0"/>
      <dgm:spPr/>
      <dgm:t>
        <a:bodyPr/>
        <a:lstStyle/>
        <a:p>
          <a:endParaRPr lang="fr-FR"/>
        </a:p>
      </dgm:t>
    </dgm:pt>
    <dgm:pt modelId="{AC0349A5-61DE-3B4B-B796-CE091CD2B489}" type="pres">
      <dgm:prSet presAssocID="{09A2435F-9C9C-434B-9F15-E246B19754DE}" presName="pair" presStyleCnt="0"/>
      <dgm:spPr/>
      <dgm:t>
        <a:bodyPr/>
        <a:lstStyle/>
        <a:p>
          <a:endParaRPr lang="fr-FR"/>
        </a:p>
      </dgm:t>
    </dgm:pt>
    <dgm:pt modelId="{A97CCEC8-FC27-644A-9D1D-E25C2A711E20}" type="pres">
      <dgm:prSet presAssocID="{09A2435F-9C9C-434B-9F15-E246B19754DE}" presName="spaceH" presStyleLbl="node1" presStyleIdx="0" presStyleCnt="0"/>
      <dgm:spPr/>
      <dgm:t>
        <a:bodyPr/>
        <a:lstStyle/>
        <a:p>
          <a:endParaRPr lang="fr-FR"/>
        </a:p>
      </dgm:t>
    </dgm:pt>
    <dgm:pt modelId="{0EA691CF-8828-9E41-AE75-C3F798EE130C}" type="pres">
      <dgm:prSet presAssocID="{09A2435F-9C9C-434B-9F15-E246B19754DE}" presName="desPictures" presStyleLbl="alignImgPlace1" presStyleIdx="2" presStyleCnt="3" custScaleX="60743" custScaleY="6074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840F35FB-43EE-724D-901C-60F03E63CCEB}" type="pres">
      <dgm:prSet presAssocID="{09A2435F-9C9C-434B-9F15-E246B19754DE}" presName="desTextWrapper" presStyleCnt="0"/>
      <dgm:spPr/>
      <dgm:t>
        <a:bodyPr/>
        <a:lstStyle/>
        <a:p>
          <a:endParaRPr lang="fr-FR"/>
        </a:p>
      </dgm:t>
    </dgm:pt>
    <dgm:pt modelId="{2D1F13EC-AB5E-3E40-B2AF-6CF0223BD655}" type="pres">
      <dgm:prSet presAssocID="{09A2435F-9C9C-434B-9F15-E246B19754DE}" presName="desText" presStyleLbl="revTx" presStyleIdx="2" presStyleCnt="3" custLinFactNeighborX="-55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CDEB57-EFE5-0643-A35B-E9E15E53A9D1}" type="pres">
      <dgm:prSet presAssocID="{A57EC7F4-B62F-6A45-81BB-8C8371C802F3}" presName="maxNode" presStyleCnt="0"/>
      <dgm:spPr/>
      <dgm:t>
        <a:bodyPr/>
        <a:lstStyle/>
        <a:p>
          <a:endParaRPr lang="fr-FR"/>
        </a:p>
      </dgm:t>
    </dgm:pt>
    <dgm:pt modelId="{B3250610-FF41-2C44-A425-F26C16065EBF}" type="pres">
      <dgm:prSet presAssocID="{A57EC7F4-B62F-6A45-81BB-8C8371C802F3}" presName="Name33" presStyleCnt="0"/>
      <dgm:spPr/>
      <dgm:t>
        <a:bodyPr/>
        <a:lstStyle/>
        <a:p>
          <a:endParaRPr lang="fr-FR"/>
        </a:p>
      </dgm:t>
    </dgm:pt>
  </dgm:ptLst>
  <dgm:cxnLst>
    <dgm:cxn modelId="{A95D5016-F80E-C147-8F63-F5A494A41FFA}" srcId="{A57EC7F4-B62F-6A45-81BB-8C8371C802F3}" destId="{8128FC51-FC9A-ED4E-BAF6-918F06AC57F8}" srcOrd="1" destOrd="0" parTransId="{532C9722-D3C4-0C4A-9281-AD7F37EE813B}" sibTransId="{C8CBFBE7-3E48-A646-8D6E-92D968DE68AE}"/>
    <dgm:cxn modelId="{164CE244-F676-B442-A048-771705CF4D1D}" type="presOf" srcId="{A57EC7F4-B62F-6A45-81BB-8C8371C802F3}" destId="{FF036A83-6CCF-1345-808D-FAF7A24538AA}" srcOrd="0" destOrd="0" presId="urn:microsoft.com/office/officeart/2008/layout/AccentedPicture"/>
    <dgm:cxn modelId="{5726B55B-4111-4648-BD47-8A7A8DFA063B}" srcId="{A57EC7F4-B62F-6A45-81BB-8C8371C802F3}" destId="{D5D4E175-C232-B74C-A6F3-CD6B3DB075D7}" srcOrd="0" destOrd="0" parTransId="{97553EFB-045E-7447-A8ED-872EE23F40E2}" sibTransId="{814490EA-0576-3A4B-B4D5-F70D3236E62C}"/>
    <dgm:cxn modelId="{5D4D74F7-746F-7841-9407-7950974CB2D6}" srcId="{A57EC7F4-B62F-6A45-81BB-8C8371C802F3}" destId="{09A2435F-9C9C-434B-9F15-E246B19754DE}" srcOrd="3" destOrd="0" parTransId="{EF5E0879-2D5D-3649-B45F-6AFA306AFEE1}" sibTransId="{A48AA4F1-9424-F84B-8F81-FFF6CC52D6DD}"/>
    <dgm:cxn modelId="{097397B5-D189-414F-BC73-20A0FFFD3C94}" srcId="{A57EC7F4-B62F-6A45-81BB-8C8371C802F3}" destId="{4737D6C6-E93A-B94D-BB8E-2A9FFECEF496}" srcOrd="2" destOrd="0" parTransId="{5F48CDEC-06CE-DA4C-8FF8-01F05244E62D}" sibTransId="{243FAC6A-9F4A-5E44-AD18-4CCF05A80BB0}"/>
    <dgm:cxn modelId="{325BFD8C-6593-A744-8870-5966D41B1020}" type="presOf" srcId="{D5D4E175-C232-B74C-A6F3-CD6B3DB075D7}" destId="{96E08877-194F-F548-AE72-BAC2A643E1F6}" srcOrd="0" destOrd="0" presId="urn:microsoft.com/office/officeart/2008/layout/AccentedPicture"/>
    <dgm:cxn modelId="{51F58CC2-8465-DD4A-ADC2-59ED6449E27C}" type="presOf" srcId="{09A2435F-9C9C-434B-9F15-E246B19754DE}" destId="{2D1F13EC-AB5E-3E40-B2AF-6CF0223BD655}" srcOrd="0" destOrd="0" presId="urn:microsoft.com/office/officeart/2008/layout/AccentedPicture"/>
    <dgm:cxn modelId="{4D60CFA5-B391-0841-B245-033A06A91298}" type="presOf" srcId="{8128FC51-FC9A-ED4E-BAF6-918F06AC57F8}" destId="{80B4ACCD-F6E8-5641-BA77-43DFD6A2495B}" srcOrd="0" destOrd="0" presId="urn:microsoft.com/office/officeart/2008/layout/AccentedPicture"/>
    <dgm:cxn modelId="{572AF092-2F09-FE48-BD09-FB1B1BE3B4F1}" type="presOf" srcId="{814490EA-0576-3A4B-B4D5-F70D3236E62C}" destId="{AF4D39AE-F7AB-5B42-A993-567C5516702B}" srcOrd="0" destOrd="0" presId="urn:microsoft.com/office/officeart/2008/layout/AccentedPicture"/>
    <dgm:cxn modelId="{6B12B61C-2766-A741-B7A7-76664585452E}" type="presOf" srcId="{4737D6C6-E93A-B94D-BB8E-2A9FFECEF496}" destId="{52845891-2AE6-B640-9B32-00DF6BCA4D7E}" srcOrd="0" destOrd="0" presId="urn:microsoft.com/office/officeart/2008/layout/AccentedPicture"/>
    <dgm:cxn modelId="{9902C0E1-EC46-444B-A50F-3D2660EF0A32}" type="presParOf" srcId="{FF036A83-6CCF-1345-808D-FAF7A24538AA}" destId="{AF4D39AE-F7AB-5B42-A993-567C5516702B}" srcOrd="0" destOrd="0" presId="urn:microsoft.com/office/officeart/2008/layout/AccentedPicture"/>
    <dgm:cxn modelId="{AE1F25D0-3E18-0244-B85B-552B17D18309}" type="presParOf" srcId="{FF036A83-6CCF-1345-808D-FAF7A24538AA}" destId="{96E08877-194F-F548-AE72-BAC2A643E1F6}" srcOrd="1" destOrd="0" presId="urn:microsoft.com/office/officeart/2008/layout/AccentedPicture"/>
    <dgm:cxn modelId="{3A1906EF-AF1F-9848-BAA9-D09B7AFA8A05}" type="presParOf" srcId="{FF036A83-6CCF-1345-808D-FAF7A24538AA}" destId="{18D3EB9E-28C8-2D46-948C-BDA208E9964E}" srcOrd="2" destOrd="0" presId="urn:microsoft.com/office/officeart/2008/layout/AccentedPicture"/>
    <dgm:cxn modelId="{E4C68B68-114D-0840-A3B1-27F72CC00941}" type="presParOf" srcId="{18D3EB9E-28C8-2D46-948C-BDA208E9964E}" destId="{76EB0071-9C04-5246-954D-0B47F5FB7199}" srcOrd="0" destOrd="0" presId="urn:microsoft.com/office/officeart/2008/layout/AccentedPicture"/>
    <dgm:cxn modelId="{65B0F54E-BC1F-6541-9375-28F34D2552FD}" type="presParOf" srcId="{76EB0071-9C04-5246-954D-0B47F5FB7199}" destId="{31B26FA2-6FB4-414F-8C59-EC9DAE9E193C}" srcOrd="0" destOrd="0" presId="urn:microsoft.com/office/officeart/2008/layout/AccentedPicture"/>
    <dgm:cxn modelId="{943D4BB1-E204-E44D-ABA6-B23208C09274}" type="presParOf" srcId="{76EB0071-9C04-5246-954D-0B47F5FB7199}" destId="{C90B98C5-E1AA-CB4C-8D1B-B90110155C6C}" srcOrd="1" destOrd="0" presId="urn:microsoft.com/office/officeart/2008/layout/AccentedPicture"/>
    <dgm:cxn modelId="{42BFACD2-62B8-F848-9CE5-DD62759ED9B3}" type="presParOf" srcId="{76EB0071-9C04-5246-954D-0B47F5FB7199}" destId="{4D963CFB-7B47-6E47-B1C1-2B0894EDD798}" srcOrd="2" destOrd="0" presId="urn:microsoft.com/office/officeart/2008/layout/AccentedPicture"/>
    <dgm:cxn modelId="{52A97B2F-36EC-8D4D-90DF-111C06D9DBC5}" type="presParOf" srcId="{4D963CFB-7B47-6E47-B1C1-2B0894EDD798}" destId="{80B4ACCD-F6E8-5641-BA77-43DFD6A2495B}" srcOrd="0" destOrd="0" presId="urn:microsoft.com/office/officeart/2008/layout/AccentedPicture"/>
    <dgm:cxn modelId="{6A8B1647-D694-C340-8911-3CB27E495F74}" type="presParOf" srcId="{18D3EB9E-28C8-2D46-948C-BDA208E9964E}" destId="{31A76B10-8D33-1643-A76B-CDE55024EF60}" srcOrd="1" destOrd="0" presId="urn:microsoft.com/office/officeart/2008/layout/AccentedPicture"/>
    <dgm:cxn modelId="{62DD1704-1EB2-E544-A163-D3442AC79AC5}" type="presParOf" srcId="{18D3EB9E-28C8-2D46-948C-BDA208E9964E}" destId="{43DDFD83-27BA-7F47-A6B7-3F2E7BD3FBFB}" srcOrd="2" destOrd="0" presId="urn:microsoft.com/office/officeart/2008/layout/AccentedPicture"/>
    <dgm:cxn modelId="{70AFAE74-8362-C54A-9B64-16DD49AB36A7}" type="presParOf" srcId="{43DDFD83-27BA-7F47-A6B7-3F2E7BD3FBFB}" destId="{EF9AD95C-084C-B743-8646-7BB3CA0155E8}" srcOrd="0" destOrd="0" presId="urn:microsoft.com/office/officeart/2008/layout/AccentedPicture"/>
    <dgm:cxn modelId="{5048C4C2-476B-1047-AD37-B344FD1566E4}" type="presParOf" srcId="{43DDFD83-27BA-7F47-A6B7-3F2E7BD3FBFB}" destId="{17E92EB5-CFE0-4C47-831E-795DD59F3520}" srcOrd="1" destOrd="0" presId="urn:microsoft.com/office/officeart/2008/layout/AccentedPicture"/>
    <dgm:cxn modelId="{43FB71B4-B137-954A-A5A9-3F6E8A3D913C}" type="presParOf" srcId="{43DDFD83-27BA-7F47-A6B7-3F2E7BD3FBFB}" destId="{3565FDB5-022D-BE47-94E8-97A38997C070}" srcOrd="2" destOrd="0" presId="urn:microsoft.com/office/officeart/2008/layout/AccentedPicture"/>
    <dgm:cxn modelId="{4CF801BF-261B-1A4D-95DF-5D260C60E439}" type="presParOf" srcId="{3565FDB5-022D-BE47-94E8-97A38997C070}" destId="{52845891-2AE6-B640-9B32-00DF6BCA4D7E}" srcOrd="0" destOrd="0" presId="urn:microsoft.com/office/officeart/2008/layout/AccentedPicture"/>
    <dgm:cxn modelId="{4EB61089-7466-9C4C-A263-88D80F288E49}" type="presParOf" srcId="{18D3EB9E-28C8-2D46-948C-BDA208E9964E}" destId="{FD6F1838-C59F-EA44-8E14-D66381D484D4}" srcOrd="3" destOrd="0" presId="urn:microsoft.com/office/officeart/2008/layout/AccentedPicture"/>
    <dgm:cxn modelId="{12530274-FFAB-8B43-91E0-DAD1E8F37FCC}" type="presParOf" srcId="{18D3EB9E-28C8-2D46-948C-BDA208E9964E}" destId="{AC0349A5-61DE-3B4B-B796-CE091CD2B489}" srcOrd="4" destOrd="0" presId="urn:microsoft.com/office/officeart/2008/layout/AccentedPicture"/>
    <dgm:cxn modelId="{C9227474-4BBA-F84B-8ABA-BD80572D4E6D}" type="presParOf" srcId="{AC0349A5-61DE-3B4B-B796-CE091CD2B489}" destId="{A97CCEC8-FC27-644A-9D1D-E25C2A711E20}" srcOrd="0" destOrd="0" presId="urn:microsoft.com/office/officeart/2008/layout/AccentedPicture"/>
    <dgm:cxn modelId="{D9282572-143B-BF4A-8BBD-F60FB02167FF}" type="presParOf" srcId="{AC0349A5-61DE-3B4B-B796-CE091CD2B489}" destId="{0EA691CF-8828-9E41-AE75-C3F798EE130C}" srcOrd="1" destOrd="0" presId="urn:microsoft.com/office/officeart/2008/layout/AccentedPicture"/>
    <dgm:cxn modelId="{0E060009-E223-7941-B8D4-1D639B9B35CE}" type="presParOf" srcId="{AC0349A5-61DE-3B4B-B796-CE091CD2B489}" destId="{840F35FB-43EE-724D-901C-60F03E63CCEB}" srcOrd="2" destOrd="0" presId="urn:microsoft.com/office/officeart/2008/layout/AccentedPicture"/>
    <dgm:cxn modelId="{9D202D82-CF20-044B-868E-D609B361EF7D}" type="presParOf" srcId="{840F35FB-43EE-724D-901C-60F03E63CCEB}" destId="{2D1F13EC-AB5E-3E40-B2AF-6CF0223BD655}" srcOrd="0" destOrd="0" presId="urn:microsoft.com/office/officeart/2008/layout/AccentedPicture"/>
    <dgm:cxn modelId="{721255AA-10B2-8F4B-8560-26D748180BEC}" type="presParOf" srcId="{FF036A83-6CCF-1345-808D-FAF7A24538AA}" destId="{2ACDEB57-EFE5-0643-A35B-E9E15E53A9D1}" srcOrd="3" destOrd="0" presId="urn:microsoft.com/office/officeart/2008/layout/AccentedPicture"/>
    <dgm:cxn modelId="{92E90DF8-D280-CF45-AD6C-02E80B96E7F2}" type="presParOf" srcId="{2ACDEB57-EFE5-0643-A35B-E9E15E53A9D1}" destId="{B3250610-FF41-2C44-A425-F26C16065EBF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D39AE-F7AB-5B42-A993-567C5516702B}">
      <dsp:nvSpPr>
        <dsp:cNvPr id="0" name=""/>
        <dsp:cNvSpPr/>
      </dsp:nvSpPr>
      <dsp:spPr>
        <a:xfrm>
          <a:off x="2249587" y="919936"/>
          <a:ext cx="6138041" cy="7829134"/>
        </a:xfrm>
        <a:prstGeom prst="roundRect">
          <a:avLst/>
        </a:prstGeom>
        <a:solidFill>
          <a:schemeClr val="bg1">
            <a:alpha val="27843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08877-194F-F548-AE72-BAC2A643E1F6}">
      <dsp:nvSpPr>
        <dsp:cNvPr id="0" name=""/>
        <dsp:cNvSpPr/>
      </dsp:nvSpPr>
      <dsp:spPr>
        <a:xfrm>
          <a:off x="2486215" y="2576243"/>
          <a:ext cx="5525764" cy="497344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b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500" b="1" kern="1200" dirty="0" smtClean="0">
            <a:solidFill>
              <a:schemeClr val="tx1">
                <a:lumMod val="50000"/>
                <a:lumOff val="50000"/>
              </a:schemeClr>
            </a:solidFill>
            <a:latin typeface="Avenir Book" charset="0"/>
            <a:ea typeface="Avenir Book" charset="0"/>
            <a:cs typeface="Avenir Book" charset="0"/>
          </a:endParaRPr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b="1" i="0" kern="1200" dirty="0" smtClean="0">
              <a:solidFill>
                <a:srgbClr val="E1864A"/>
              </a:solidFill>
              <a:latin typeface="Avenir Black" charset="0"/>
              <a:ea typeface="Avenir Black" charset="0"/>
              <a:cs typeface="Avenir Black" charset="0"/>
            </a:rPr>
            <a:t>THE DATA</a:t>
          </a:r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Taking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data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from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the Second Hand Song, Million Song and Last FM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datasets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, and by 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web-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scraping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missing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informations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mainly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from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the 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SHS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website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,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we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finally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obtained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a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complete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dataset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to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analyze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different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</a:t>
          </a:r>
          <a:r>
            <a:rPr lang="fr-FR" sz="3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factors</a:t>
          </a:r>
          <a:r>
            <a:rPr lang="fr-FR" sz="3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:</a:t>
          </a:r>
          <a:endParaRPr lang="fr-FR" sz="3500" b="1" kern="1200" dirty="0">
            <a:solidFill>
              <a:schemeClr val="tx1">
                <a:lumMod val="50000"/>
                <a:lumOff val="50000"/>
              </a:schemeClr>
            </a:solidFill>
            <a:latin typeface="Avenir Book" charset="0"/>
            <a:ea typeface="Avenir Book" charset="0"/>
            <a:cs typeface="Avenir Book" charset="0"/>
          </a:endParaRPr>
        </a:p>
      </dsp:txBody>
      <dsp:txXfrm>
        <a:off x="2486215" y="2576243"/>
        <a:ext cx="5525764" cy="4973448"/>
      </dsp:txXfrm>
    </dsp:sp>
    <dsp:sp modelId="{C90B98C5-E1AA-CB4C-8D1B-B90110155C6C}">
      <dsp:nvSpPr>
        <dsp:cNvPr id="0" name=""/>
        <dsp:cNvSpPr/>
      </dsp:nvSpPr>
      <dsp:spPr>
        <a:xfrm>
          <a:off x="8323383" y="1199664"/>
          <a:ext cx="849686" cy="8496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4ACCD-F6E8-5641-BA77-43DFD6A2495B}">
      <dsp:nvSpPr>
        <dsp:cNvPr id="0" name=""/>
        <dsp:cNvSpPr/>
      </dsp:nvSpPr>
      <dsp:spPr>
        <a:xfrm>
          <a:off x="9251491" y="505482"/>
          <a:ext cx="2377540" cy="2238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Country</a:t>
          </a:r>
          <a:endParaRPr lang="fr-FR" sz="4500" b="1" kern="1200" dirty="0">
            <a:solidFill>
              <a:schemeClr val="tx1">
                <a:lumMod val="50000"/>
                <a:lumOff val="50000"/>
              </a:schemeClr>
            </a:solidFill>
            <a:latin typeface="Avenir Book" charset="0"/>
            <a:ea typeface="Avenir Book" charset="0"/>
            <a:cs typeface="Avenir Book" charset="0"/>
          </a:endParaRPr>
        </a:p>
      </dsp:txBody>
      <dsp:txXfrm>
        <a:off x="9251491" y="505482"/>
        <a:ext cx="2377540" cy="2238051"/>
      </dsp:txXfrm>
    </dsp:sp>
    <dsp:sp modelId="{17E92EB5-CFE0-4C47-831E-795DD59F3520}">
      <dsp:nvSpPr>
        <dsp:cNvPr id="0" name=""/>
        <dsp:cNvSpPr/>
      </dsp:nvSpPr>
      <dsp:spPr>
        <a:xfrm>
          <a:off x="8322655" y="3839838"/>
          <a:ext cx="851142" cy="85114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45891-2AE6-B640-9B32-00DF6BCA4D7E}">
      <dsp:nvSpPr>
        <dsp:cNvPr id="0" name=""/>
        <dsp:cNvSpPr/>
      </dsp:nvSpPr>
      <dsp:spPr>
        <a:xfrm>
          <a:off x="9317472" y="3146383"/>
          <a:ext cx="2377540" cy="2238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  </a:t>
          </a:r>
          <a:r>
            <a:rPr lang="fr-FR" sz="4500" b="1" kern="12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Year</a:t>
          </a:r>
          <a:endParaRPr lang="fr-FR" sz="4500" b="1" kern="1200" dirty="0">
            <a:solidFill>
              <a:schemeClr val="tx1">
                <a:lumMod val="50000"/>
                <a:lumOff val="50000"/>
              </a:schemeClr>
            </a:solidFill>
            <a:latin typeface="Avenir Book" charset="0"/>
            <a:ea typeface="Avenir Book" charset="0"/>
            <a:cs typeface="Avenir Book" charset="0"/>
          </a:endParaRPr>
        </a:p>
      </dsp:txBody>
      <dsp:txXfrm>
        <a:off x="9317472" y="3146383"/>
        <a:ext cx="2377540" cy="2238051"/>
      </dsp:txXfrm>
    </dsp:sp>
    <dsp:sp modelId="{0EA691CF-8828-9E41-AE75-C3F798EE130C}">
      <dsp:nvSpPr>
        <dsp:cNvPr id="0" name=""/>
        <dsp:cNvSpPr/>
      </dsp:nvSpPr>
      <dsp:spPr>
        <a:xfrm>
          <a:off x="8323383" y="6481466"/>
          <a:ext cx="849686" cy="84968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F13EC-AB5E-3E40-B2AF-6CF0223BD655}">
      <dsp:nvSpPr>
        <dsp:cNvPr id="0" name=""/>
        <dsp:cNvSpPr/>
      </dsp:nvSpPr>
      <dsp:spPr>
        <a:xfrm>
          <a:off x="9316873" y="5787284"/>
          <a:ext cx="2377540" cy="2238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rPr>
            <a:t>Genre</a:t>
          </a:r>
          <a:endParaRPr lang="fr-FR" sz="4500" b="1" kern="1200" dirty="0">
            <a:solidFill>
              <a:schemeClr val="tx1">
                <a:lumMod val="50000"/>
                <a:lumOff val="50000"/>
              </a:schemeClr>
            </a:solidFill>
            <a:latin typeface="Avenir Book" charset="0"/>
            <a:ea typeface="Avenir Book" charset="0"/>
            <a:cs typeface="Avenir Book" charset="0"/>
          </a:endParaRPr>
        </a:p>
      </dsp:txBody>
      <dsp:txXfrm>
        <a:off x="9316873" y="5787284"/>
        <a:ext cx="2377540" cy="2238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6952156"/>
            <a:ext cx="25702895" cy="14789303"/>
          </a:xfrm>
        </p:spPr>
        <p:txBody>
          <a:bodyPr anchor="b"/>
          <a:lstStyle>
            <a:lvl1pPr algn="ctr"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2311791"/>
            <a:ext cx="22679025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1915" indent="0" algn="ctr">
              <a:buNone/>
              <a:defRPr sz="6614"/>
            </a:lvl2pPr>
            <a:lvl3pPr marL="3023829" indent="0" algn="ctr">
              <a:buNone/>
              <a:defRPr sz="5952"/>
            </a:lvl3pPr>
            <a:lvl4pPr marL="4535744" indent="0" algn="ctr">
              <a:buNone/>
              <a:defRPr sz="5291"/>
            </a:lvl4pPr>
            <a:lvl5pPr marL="6047659" indent="0" algn="ctr">
              <a:buNone/>
              <a:defRPr sz="5291"/>
            </a:lvl5pPr>
            <a:lvl6pPr marL="7559573" indent="0" algn="ctr">
              <a:buNone/>
              <a:defRPr sz="5291"/>
            </a:lvl6pPr>
            <a:lvl7pPr marL="9071488" indent="0" algn="ctr">
              <a:buNone/>
              <a:defRPr sz="5291"/>
            </a:lvl7pPr>
            <a:lvl8pPr marL="10583403" indent="0" algn="ctr">
              <a:buNone/>
              <a:defRPr sz="5291"/>
            </a:lvl8pPr>
            <a:lvl9pPr marL="12095317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39571" y="2261662"/>
            <a:ext cx="6520220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8912" y="2261662"/>
            <a:ext cx="19182675" cy="35999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163" y="10590491"/>
            <a:ext cx="26080879" cy="17670461"/>
          </a:xfrm>
        </p:spPr>
        <p:txBody>
          <a:bodyPr anchor="b"/>
          <a:lstStyle>
            <a:lvl1pPr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163" y="28428121"/>
            <a:ext cx="26080879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1915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3829" indent="0">
              <a:buNone/>
              <a:defRPr sz="5952">
                <a:solidFill>
                  <a:schemeClr val="tx1">
                    <a:tint val="75000"/>
                  </a:schemeClr>
                </a:solidFill>
              </a:defRPr>
            </a:lvl3pPr>
            <a:lvl4pPr marL="453574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765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5957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148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340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531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8910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8342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261671"/>
            <a:ext cx="26080879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853" y="10413482"/>
            <a:ext cx="12792385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853" y="15516968"/>
            <a:ext cx="12792385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8344" y="10413482"/>
            <a:ext cx="12855386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8344" y="15516968"/>
            <a:ext cx="12855386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386" y="6116330"/>
            <a:ext cx="15308342" cy="30188272"/>
          </a:xfrm>
        </p:spPr>
        <p:txBody>
          <a:bodyPr/>
          <a:lstStyle>
            <a:lvl1pPr>
              <a:defRPr sz="10582"/>
            </a:lvl1pPr>
            <a:lvl2pPr>
              <a:defRPr sz="9259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5386" y="6116330"/>
            <a:ext cx="15308342" cy="30188272"/>
          </a:xfrm>
        </p:spPr>
        <p:txBody>
          <a:bodyPr anchor="t"/>
          <a:lstStyle>
            <a:lvl1pPr marL="0" indent="0">
              <a:buNone/>
              <a:defRPr sz="10582"/>
            </a:lvl1pPr>
            <a:lvl2pPr marL="1511915" indent="0">
              <a:buNone/>
              <a:defRPr sz="9259"/>
            </a:lvl2pPr>
            <a:lvl3pPr marL="3023829" indent="0">
              <a:buNone/>
              <a:defRPr sz="7937"/>
            </a:lvl3pPr>
            <a:lvl4pPr marL="4535744" indent="0">
              <a:buNone/>
              <a:defRPr sz="6614"/>
            </a:lvl4pPr>
            <a:lvl5pPr marL="6047659" indent="0">
              <a:buNone/>
              <a:defRPr sz="6614"/>
            </a:lvl5pPr>
            <a:lvl6pPr marL="7559573" indent="0">
              <a:buNone/>
              <a:defRPr sz="6614"/>
            </a:lvl6pPr>
            <a:lvl7pPr marL="9071488" indent="0">
              <a:buNone/>
              <a:defRPr sz="6614"/>
            </a:lvl7pPr>
            <a:lvl8pPr marL="10583403" indent="0">
              <a:buNone/>
              <a:defRPr sz="6614"/>
            </a:lvl8pPr>
            <a:lvl9pPr marL="12095317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8911" y="2261671"/>
            <a:ext cx="26080879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911" y="11308310"/>
            <a:ext cx="26080879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8910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04B4-CD58-4ACD-9478-6DBB39F7407A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6570" y="39372595"/>
            <a:ext cx="10205561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6082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3829" rtl="0" eaLnBrk="1" latinLnBrk="0" hangingPunct="1">
        <a:lnSpc>
          <a:spcPct val="90000"/>
        </a:lnSpc>
        <a:spcBef>
          <a:spcPct val="0"/>
        </a:spcBef>
        <a:buNone/>
        <a:defRPr sz="14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57" indent="-755957" algn="l" defTabSz="3023829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59" kern="1200">
          <a:solidFill>
            <a:schemeClr val="tx1"/>
          </a:solidFill>
          <a:latin typeface="+mn-lt"/>
          <a:ea typeface="+mn-ea"/>
          <a:cs typeface="+mn-cs"/>
        </a:defRPr>
      </a:lvl1pPr>
      <a:lvl2pPr marL="2267872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79787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170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803616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831553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82744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1339360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85127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2pPr>
      <a:lvl3pPr marL="302382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3pPr>
      <a:lvl4pPr marL="4535744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04765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755957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071488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058340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095317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jpg"/><Relationship Id="rId15" Type="http://schemas.openxmlformats.org/officeDocument/2006/relationships/image" Target="../media/image12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Diagramme 67"/>
          <p:cNvGraphicFramePr/>
          <p:nvPr>
            <p:extLst>
              <p:ext uri="{D42A27DB-BD31-4B8C-83A1-F6EECF244321}">
                <p14:modId xmlns:p14="http://schemas.microsoft.com/office/powerpoint/2010/main" val="564522733"/>
              </p:ext>
            </p:extLst>
          </p:nvPr>
        </p:nvGraphicFramePr>
        <p:xfrm>
          <a:off x="8016567" y="15907072"/>
          <a:ext cx="14074405" cy="938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3" r="13830"/>
          <a:stretch/>
        </p:blipFill>
        <p:spPr>
          <a:xfrm>
            <a:off x="1231579" y="26130354"/>
            <a:ext cx="7576827" cy="43992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" y="4975338"/>
            <a:ext cx="30238700" cy="5898131"/>
          </a:xfrm>
          <a:prstGeom prst="rect">
            <a:avLst/>
          </a:prstGeom>
          <a:solidFill>
            <a:srgbClr val="EEFAF6"/>
          </a:solidFill>
          <a:ln>
            <a:noFill/>
          </a:ln>
          <a:effectLst>
            <a:innerShdw blurRad="622300" dist="101600" dir="16200000">
              <a:srgbClr val="BCE3D6">
                <a:alpha val="69000"/>
              </a:srgbClr>
            </a:innerShdw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27" name="Rectangle: Rounded Corners 126"/>
          <p:cNvSpPr/>
          <p:nvPr/>
        </p:nvSpPr>
        <p:spPr>
          <a:xfrm>
            <a:off x="1226366" y="31754989"/>
            <a:ext cx="28029323" cy="10724924"/>
          </a:xfrm>
          <a:prstGeom prst="roundRect">
            <a:avLst/>
          </a:prstGeom>
          <a:solidFill>
            <a:srgbClr val="BCE2D6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0" y="33618107"/>
            <a:ext cx="30238701" cy="95249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66" y="529967"/>
            <a:ext cx="5469400" cy="2277458"/>
          </a:xfrm>
          <a:prstGeom prst="rect">
            <a:avLst/>
          </a:prstGeom>
        </p:spPr>
      </p:pic>
      <p:sp>
        <p:nvSpPr>
          <p:cNvPr id="28" name="Rectangle: Single Corner Snipped 27"/>
          <p:cNvSpPr/>
          <p:nvPr/>
        </p:nvSpPr>
        <p:spPr>
          <a:xfrm>
            <a:off x="7120480" y="656717"/>
            <a:ext cx="8628831" cy="1153860"/>
          </a:xfrm>
          <a:prstGeom prst="snip1Rect">
            <a:avLst/>
          </a:prstGeom>
          <a:solidFill>
            <a:srgbClr val="E18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970" b="1" dirty="0" smtClean="0">
                <a:latin typeface="Avenir LT Std 35 Light" panose="020B0402020203020204" pitchFamily="34" charset="0"/>
              </a:rPr>
              <a:t>Applied Data Analysis Project 2017</a:t>
            </a:r>
            <a:endParaRPr lang="en-US" sz="3970" b="1" dirty="0">
              <a:latin typeface="Avenir LT Std 35 Light" panose="020B0402020203020204" pitchFamily="34" charset="0"/>
            </a:endParaRPr>
          </a:p>
        </p:txBody>
      </p:sp>
      <p:sp>
        <p:nvSpPr>
          <p:cNvPr id="29" name="Rectangle: Single Corner Snipped 28"/>
          <p:cNvSpPr/>
          <p:nvPr/>
        </p:nvSpPr>
        <p:spPr>
          <a:xfrm>
            <a:off x="7049143" y="1777325"/>
            <a:ext cx="9513180" cy="991958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76" dirty="0" smtClean="0">
                <a:latin typeface="Avenir LT Std 35 Light" panose="020B0402020203020204" pitchFamily="34" charset="0"/>
              </a:rPr>
              <a:t>Pierre-Antoine Desplaces</a:t>
            </a:r>
            <a:r>
              <a:rPr lang="en-US" sz="3176" dirty="0">
                <a:latin typeface="Avenir LT Std 35 Light" panose="020B0402020203020204" pitchFamily="34" charset="0"/>
              </a:rPr>
              <a:t>, </a:t>
            </a:r>
            <a:r>
              <a:rPr lang="en-US" sz="3176" dirty="0" err="1">
                <a:latin typeface="Avenir LT Std 35 Light" panose="020B0402020203020204" pitchFamily="34" charset="0"/>
              </a:rPr>
              <a:t>Anaïs</a:t>
            </a:r>
            <a:r>
              <a:rPr lang="en-US" sz="3176" dirty="0">
                <a:latin typeface="Avenir LT Std 35 Light" panose="020B0402020203020204" pitchFamily="34" charset="0"/>
              </a:rPr>
              <a:t> </a:t>
            </a:r>
            <a:r>
              <a:rPr lang="en-US" sz="3176" dirty="0" err="1">
                <a:latin typeface="Avenir LT Std 35 Light" panose="020B0402020203020204" pitchFamily="34" charset="0"/>
              </a:rPr>
              <a:t>Ladoy</a:t>
            </a:r>
            <a:r>
              <a:rPr lang="en-US" sz="3176" dirty="0">
                <a:latin typeface="Avenir LT Std 35 Light" panose="020B0402020203020204" pitchFamily="34" charset="0"/>
              </a:rPr>
              <a:t>, Lou </a:t>
            </a:r>
            <a:r>
              <a:rPr lang="en-US" sz="3176" dirty="0" smtClean="0">
                <a:latin typeface="Avenir LT Std 35 Light" panose="020B0402020203020204" pitchFamily="34" charset="0"/>
              </a:rPr>
              <a:t>Richard</a:t>
            </a:r>
            <a:endParaRPr lang="en-US" sz="3176" dirty="0">
              <a:latin typeface="Avenir LT Std 35 Light" panose="020B0402020203020204" pitchFamily="34" charset="0"/>
            </a:endParaRPr>
          </a:p>
        </p:txBody>
      </p:sp>
      <p:sp>
        <p:nvSpPr>
          <p:cNvPr id="30" name="Rectangle: Diagonal Corners Snipped 29"/>
          <p:cNvSpPr/>
          <p:nvPr/>
        </p:nvSpPr>
        <p:spPr>
          <a:xfrm>
            <a:off x="1226366" y="3096355"/>
            <a:ext cx="28034430" cy="1647590"/>
          </a:xfrm>
          <a:prstGeom prst="snip2Diag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0" b="1" i="1" dirty="0" smtClean="0">
              <a:solidFill>
                <a:srgbClr val="BD0026"/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  <a:p>
            <a:pPr algn="ctr"/>
            <a:r>
              <a:rPr lang="en-US" sz="8000" b="1" i="1" dirty="0" smtClean="0">
                <a:solidFill>
                  <a:srgbClr val="F9CCAD"/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My Way </a:t>
            </a:r>
            <a:r>
              <a:rPr lang="en-US" sz="8000" b="1" dirty="0" smtClean="0">
                <a:solidFill>
                  <a:srgbClr val="E1864A"/>
                </a:solidFill>
                <a:latin typeface="Avenir Heavy" charset="0"/>
                <a:ea typeface="Avenir Heavy" charset="0"/>
                <a:cs typeface="Avenir Heavy" charset="0"/>
              </a:rPr>
              <a:t>of seeing music covers</a:t>
            </a:r>
          </a:p>
          <a:p>
            <a:pPr algn="ctr"/>
            <a:endParaRPr lang="en-US" sz="8000" b="1" i="1" dirty="0">
              <a:solidFill>
                <a:srgbClr val="BD0026"/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24" name="Rectangle: Rounded Corners 123"/>
          <p:cNvSpPr/>
          <p:nvPr/>
        </p:nvSpPr>
        <p:spPr>
          <a:xfrm>
            <a:off x="1226367" y="5116512"/>
            <a:ext cx="28034432" cy="3703577"/>
          </a:xfrm>
          <a:prstGeom prst="roundRect">
            <a:avLst/>
          </a:prstGeom>
          <a:solidFill>
            <a:schemeClr val="bg1"/>
          </a:solidFill>
          <a:ln w="12700" cap="flat" cmpd="thickThin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16421148"/>
            <a:ext cx="7624800" cy="424436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3" r="15034"/>
          <a:stretch/>
        </p:blipFill>
        <p:spPr>
          <a:xfrm>
            <a:off x="12589598" y="26130354"/>
            <a:ext cx="7146710" cy="4399200"/>
          </a:xfrm>
          <a:prstGeom prst="rect">
            <a:avLst/>
          </a:prstGeom>
          <a:ln>
            <a:noFill/>
          </a:ln>
        </p:spPr>
      </p:pic>
      <p:sp>
        <p:nvSpPr>
          <p:cNvPr id="118" name="Rectangle: Rounded Corners 124"/>
          <p:cNvSpPr/>
          <p:nvPr/>
        </p:nvSpPr>
        <p:spPr>
          <a:xfrm>
            <a:off x="1226366" y="25092192"/>
            <a:ext cx="18789444" cy="6236615"/>
          </a:xfrm>
          <a:prstGeom prst="roundRect">
            <a:avLst/>
          </a:prstGeom>
          <a:noFill/>
          <a:ln>
            <a:solidFill>
              <a:srgbClr val="E1864A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19" name="Rectangle: Rounded Corners 124"/>
          <p:cNvSpPr/>
          <p:nvPr/>
        </p:nvSpPr>
        <p:spPr>
          <a:xfrm>
            <a:off x="20310772" y="15621026"/>
            <a:ext cx="8944917" cy="15662797"/>
          </a:xfrm>
          <a:prstGeom prst="roundRect">
            <a:avLst/>
          </a:prstGeom>
          <a:noFill/>
          <a:ln>
            <a:solidFill>
              <a:srgbClr val="E1864A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23" name="Rectangle 122"/>
          <p:cNvSpPr/>
          <p:nvPr/>
        </p:nvSpPr>
        <p:spPr>
          <a:xfrm>
            <a:off x="22334940" y="15635400"/>
            <a:ext cx="4906800" cy="895990"/>
          </a:xfrm>
          <a:prstGeom prst="rect">
            <a:avLst/>
          </a:prstGeom>
          <a:solidFill>
            <a:srgbClr val="F9CCAD"/>
          </a:solidFill>
          <a:ln>
            <a:solidFill>
              <a:srgbClr val="E1864A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Time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67688" y="25092192"/>
            <a:ext cx="4906800" cy="895990"/>
          </a:xfrm>
          <a:prstGeom prst="rect">
            <a:avLst/>
          </a:prstGeom>
          <a:solidFill>
            <a:srgbClr val="F9CCAD"/>
          </a:solidFill>
          <a:ln>
            <a:solidFill>
              <a:srgbClr val="E1864A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Genres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pic>
        <p:nvPicPr>
          <p:cNvPr id="129" name="Shape 7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241740" y="656717"/>
            <a:ext cx="2019059" cy="215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ZoneTexte 129"/>
          <p:cNvSpPr txBox="1"/>
          <p:nvPr/>
        </p:nvSpPr>
        <p:spPr>
          <a:xfrm>
            <a:off x="14780076" y="25552932"/>
            <a:ext cx="27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For cover songs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3454457" y="25524051"/>
            <a:ext cx="312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For original songs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20675017"/>
            <a:ext cx="7624800" cy="424436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24928886"/>
            <a:ext cx="7624800" cy="4244368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272199" y="30735739"/>
            <a:ext cx="1670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90% of covers are in a different genre than the original song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1658529" y="30000075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80% of covers are recorded more than 10 years after the original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22439570" y="20416653"/>
            <a:ext cx="468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Distribution of originals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22439570" y="24692082"/>
            <a:ext cx="468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Distribution of covers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22439570" y="28962548"/>
            <a:ext cx="468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Number of covers of originals recorded in that year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51136" y="5232270"/>
            <a:ext cx="2743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Everybody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knows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the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definition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of a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cover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song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as a new performance of a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previously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recorded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song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, by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someone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other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than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the original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artist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or composer.</a:t>
            </a:r>
          </a:p>
          <a:p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Something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that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is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quite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unknown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is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how the concept of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cover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version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started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.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Actually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,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this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phenomena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started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in the 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1950’s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when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record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companies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tried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to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reach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out to more people by a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way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of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reproducing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original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songs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such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that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those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were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more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appealing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to a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particular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demography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. If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we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go back to the racial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segregation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period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in the United States,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there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were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black radio stations and white radio stations.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Covers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versions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were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recorded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by White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artists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and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then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diffused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on white radio stations,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without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acknowledgement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or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financial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compensation for the original (black)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artists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and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it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was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clearly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a "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racist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tool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" as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said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the singer-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songwriter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Don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McLean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.</a:t>
            </a:r>
          </a:p>
          <a:p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/>
            </a:r>
            <a:b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</a:b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Through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a spatial and time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analysis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of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cover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songs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history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,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our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goal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is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to explore cultural or social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underlying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patterns and how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it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is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diffused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in a </a:t>
            </a:r>
            <a:r>
              <a:rPr lang="fr-FR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globalized</a:t>
            </a:r>
            <a:r>
              <a:rPr lang="fr-FR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world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. To do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so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,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we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used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the Second Hand Song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dataset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which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contains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a non-exhaustive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list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of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songs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and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their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covers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and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additional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information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that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we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could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gather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from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</a:t>
            </a:r>
            <a:r>
              <a:rPr lang="fr-F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similar</a:t>
            </a:r>
            <a:r>
              <a:rPr lang="fr-F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 sources.</a:t>
            </a:r>
            <a:endParaRPr lang="fr-FR" sz="2800" i="1" dirty="0">
              <a:solidFill>
                <a:schemeClr val="tx1">
                  <a:lumMod val="50000"/>
                  <a:lumOff val="50000"/>
                </a:schemeClr>
              </a:solidFill>
              <a:latin typeface="Avenir Light Oblique" charset="0"/>
              <a:ea typeface="Avenir Light Oblique" charset="0"/>
              <a:cs typeface="Avenir Light Oblique" charset="0"/>
            </a:endParaRPr>
          </a:p>
        </p:txBody>
      </p:sp>
      <p:sp>
        <p:nvSpPr>
          <p:cNvPr id="69" name="Flèche vers le haut 68"/>
          <p:cNvSpPr/>
          <p:nvPr/>
        </p:nvSpPr>
        <p:spPr>
          <a:xfrm>
            <a:off x="18172833" y="15893695"/>
            <a:ext cx="346219" cy="954174"/>
          </a:xfrm>
          <a:prstGeom prst="upArrow">
            <a:avLst/>
          </a:prstGeom>
          <a:solidFill>
            <a:schemeClr val="bg1"/>
          </a:solidFill>
          <a:ln>
            <a:solidFill>
              <a:srgbClr val="BCE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1523712" y="32220772"/>
            <a:ext cx="7558416" cy="14465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extrusionClr>
              <a:schemeClr val="bg2"/>
            </a:extrusionClr>
          </a:sp3d>
        </p:spPr>
        <p:txBody>
          <a:bodyPr wrap="none" rtlCol="0">
            <a:spAutoFit/>
          </a:bodyPr>
          <a:lstStyle/>
          <a:p>
            <a:r>
              <a:rPr lang="fr-FR" sz="8800" b="1" dirty="0" smtClean="0"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Avenir Black" charset="0"/>
                <a:ea typeface="Avenir Black" charset="0"/>
                <a:cs typeface="Avenir Black" charset="0"/>
              </a:rPr>
              <a:t>SONG STORY</a:t>
            </a:r>
            <a:endParaRPr lang="fr-FR" sz="8800" b="1" dirty="0">
              <a:solidFill>
                <a:schemeClr val="bg1"/>
              </a:solidFill>
              <a:effectLst>
                <a:outerShdw blurRad="50800" dist="76200" dir="10800000" algn="r" rotWithShape="0">
                  <a:prstClr val="black">
                    <a:alpha val="40000"/>
                  </a:prstClr>
                </a:outerShdw>
              </a:effectLst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226366" y="33667322"/>
            <a:ext cx="28029323" cy="0"/>
          </a:xfrm>
          <a:prstGeom prst="line">
            <a:avLst/>
          </a:prstGeom>
          <a:ln w="190500">
            <a:gradFill>
              <a:gsLst>
                <a:gs pos="0">
                  <a:srgbClr val="BCE3D6"/>
                </a:gs>
                <a:gs pos="74000">
                  <a:schemeClr val="bg1"/>
                </a:gs>
                <a:gs pos="83000">
                  <a:srgbClr val="BCE2D6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24"/>
          <p:cNvSpPr/>
          <p:nvPr/>
        </p:nvSpPr>
        <p:spPr>
          <a:xfrm>
            <a:off x="10471355" y="9086401"/>
            <a:ext cx="18789444" cy="6236615"/>
          </a:xfrm>
          <a:prstGeom prst="roundRect">
            <a:avLst/>
          </a:prstGeom>
          <a:solidFill>
            <a:schemeClr val="bg1"/>
          </a:solidFill>
          <a:ln>
            <a:solidFill>
              <a:srgbClr val="E1864A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17" name="Rectangle: Rounded Corners 124"/>
          <p:cNvSpPr/>
          <p:nvPr/>
        </p:nvSpPr>
        <p:spPr>
          <a:xfrm>
            <a:off x="1080062" y="9086401"/>
            <a:ext cx="8944917" cy="15774278"/>
          </a:xfrm>
          <a:prstGeom prst="roundRect">
            <a:avLst/>
          </a:prstGeom>
          <a:solidFill>
            <a:schemeClr val="bg1"/>
          </a:solidFill>
          <a:ln>
            <a:solidFill>
              <a:srgbClr val="E1864A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52" name="ZoneTexte 51"/>
          <p:cNvSpPr txBox="1"/>
          <p:nvPr/>
        </p:nvSpPr>
        <p:spPr>
          <a:xfrm>
            <a:off x="1999418" y="10192140"/>
            <a:ext cx="75619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F9CCAD"/>
              </a:buClr>
              <a:buSzPct val="79000"/>
              <a:buFont typeface="Wingdings" charset="2"/>
              <a:buChar char="v"/>
            </a:pPr>
            <a:r>
              <a:rPr lang="en-US" sz="4000" b="1" dirty="0" smtClean="0">
                <a:solidFill>
                  <a:srgbClr val="E1864A"/>
                </a:solidFill>
                <a:latin typeface="Avenir Black" charset="0"/>
                <a:ea typeface="Avenir Black" charset="0"/>
                <a:cs typeface="Avenir Black" charset="0"/>
              </a:rPr>
              <a:t>17’541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songs</a:t>
            </a:r>
          </a:p>
          <a:p>
            <a:pPr marL="571500" indent="-571500">
              <a:buClr>
                <a:srgbClr val="F9CCAD"/>
              </a:buClr>
              <a:buSzPct val="79000"/>
              <a:buFont typeface="Wingdings" charset="2"/>
              <a:buChar char="v"/>
            </a:pPr>
            <a:r>
              <a:rPr lang="en-US" sz="4000" b="1" dirty="0" smtClean="0">
                <a:solidFill>
                  <a:srgbClr val="E1864A"/>
                </a:solidFill>
                <a:latin typeface="Avenir Black" charset="0"/>
                <a:ea typeface="Avenir Black" charset="0"/>
                <a:cs typeface="Avenir Black" charset="0"/>
              </a:rPr>
              <a:t>5’420</a:t>
            </a:r>
            <a:r>
              <a:rPr lang="en-US" sz="4000" dirty="0" smtClean="0">
                <a:solidFill>
                  <a:srgbClr val="E1864A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artists</a:t>
            </a:r>
          </a:p>
          <a:p>
            <a:pPr marL="571500" indent="-571500">
              <a:buClr>
                <a:srgbClr val="F9CCAD"/>
              </a:buClr>
              <a:buSzPct val="79000"/>
              <a:buFont typeface="Wingdings" charset="2"/>
              <a:buChar char="v"/>
            </a:pPr>
            <a:r>
              <a:rPr lang="en-US" sz="4000" b="1" dirty="0" smtClean="0">
                <a:solidFill>
                  <a:srgbClr val="E1864A"/>
                </a:solidFill>
                <a:latin typeface="Avenir Black" charset="0"/>
                <a:ea typeface="Avenir Black" charset="0"/>
                <a:cs typeface="Avenir Black" charset="0"/>
              </a:rPr>
              <a:t>5’659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originals</a:t>
            </a:r>
          </a:p>
          <a:p>
            <a:pPr marL="571500" indent="-571500">
              <a:buClr>
                <a:srgbClr val="F9CCAD"/>
              </a:buClr>
              <a:buSzPct val="79000"/>
              <a:buFont typeface="Wingdings" charset="2"/>
              <a:buChar char="v"/>
            </a:pPr>
            <a:r>
              <a:rPr lang="is-IS" sz="4000" b="1" dirty="0">
                <a:solidFill>
                  <a:srgbClr val="E1864A"/>
                </a:solidFill>
                <a:latin typeface="Avenir Heavy" charset="0"/>
                <a:ea typeface="Avenir Heavy" charset="0"/>
                <a:cs typeface="Avenir Heavy" charset="0"/>
              </a:rPr>
              <a:t>11’882</a:t>
            </a:r>
            <a:r>
              <a:rPr lang="is-IS" sz="4000" dirty="0">
                <a:solidFill>
                  <a:srgbClr val="E1864A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is-IS" sz="3600" dirty="0" smtClean="0">
                <a:latin typeface="Avenir Book" charset="0"/>
                <a:ea typeface="Avenir Book" charset="0"/>
                <a:cs typeface="Avenir Book" charset="0"/>
              </a:rPr>
              <a:t>covers</a:t>
            </a:r>
            <a:endParaRPr lang="en-US" sz="3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Clr>
                <a:srgbClr val="F9CCAD"/>
              </a:buClr>
              <a:buSzPct val="79000"/>
              <a:buFont typeface="Wingdings" charset="2"/>
              <a:buChar char="v"/>
            </a:pPr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From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000" b="1" dirty="0" smtClean="0">
                <a:solidFill>
                  <a:srgbClr val="E1864A"/>
                </a:solidFill>
                <a:latin typeface="Avenir Heavy" charset="0"/>
                <a:ea typeface="Avenir Heavy" charset="0"/>
                <a:cs typeface="Avenir Heavy" charset="0"/>
              </a:rPr>
              <a:t>1911</a:t>
            </a:r>
            <a:r>
              <a:rPr lang="en-US" sz="4000" dirty="0" smtClean="0">
                <a:solidFill>
                  <a:srgbClr val="E1864A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to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000" b="1" dirty="0" smtClean="0">
                <a:solidFill>
                  <a:srgbClr val="E1864A"/>
                </a:solidFill>
                <a:latin typeface="Avenir Heavy" charset="0"/>
                <a:ea typeface="Avenir Heavy" charset="0"/>
                <a:cs typeface="Avenir Heavy" charset="0"/>
              </a:rPr>
              <a:t>2015</a:t>
            </a:r>
          </a:p>
          <a:p>
            <a:pPr marL="571500" indent="-571500">
              <a:buClr>
                <a:srgbClr val="F9CCAD"/>
              </a:buClr>
              <a:buSzPct val="79000"/>
              <a:buFont typeface="Wingdings" charset="2"/>
              <a:buChar char="v"/>
            </a:pPr>
            <a:r>
              <a:rPr lang="en-US" sz="4000" b="1" dirty="0" smtClean="0">
                <a:solidFill>
                  <a:srgbClr val="E1864A"/>
                </a:solidFill>
                <a:latin typeface="Avenir Heavy" charset="0"/>
                <a:ea typeface="Avenir Heavy" charset="0"/>
                <a:cs typeface="Avenir Heavy" charset="0"/>
              </a:rPr>
              <a:t>52</a:t>
            </a:r>
            <a:r>
              <a:rPr lang="en-US" sz="4000" dirty="0" smtClean="0">
                <a:solidFill>
                  <a:srgbClr val="E1864A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countries</a:t>
            </a:r>
          </a:p>
          <a:p>
            <a:pPr marL="571500" indent="-571500">
              <a:buClr>
                <a:srgbClr val="F9CCAD"/>
              </a:buClr>
              <a:buSzPct val="79000"/>
              <a:buFont typeface="Wingdings" charset="2"/>
              <a:buChar char="v"/>
            </a:pPr>
            <a:r>
              <a:rPr lang="en-US" sz="4000" b="1" dirty="0" smtClean="0">
                <a:solidFill>
                  <a:srgbClr val="E1864A"/>
                </a:solidFill>
                <a:latin typeface="Avenir Heavy" charset="0"/>
                <a:ea typeface="Avenir Heavy" charset="0"/>
                <a:cs typeface="Avenir Heavy" charset="0"/>
              </a:rPr>
              <a:t>21</a:t>
            </a:r>
            <a:r>
              <a:rPr lang="en-US" sz="4000" dirty="0" smtClean="0">
                <a:solidFill>
                  <a:srgbClr val="E1864A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languages</a:t>
            </a:r>
          </a:p>
          <a:p>
            <a:pPr marL="571500" indent="-571500">
              <a:buClr>
                <a:srgbClr val="F9CCAD"/>
              </a:buClr>
              <a:buSzPct val="79000"/>
              <a:buFont typeface="Wingdings" charset="2"/>
              <a:buChar char="v"/>
            </a:pPr>
            <a:r>
              <a:rPr lang="en-US" sz="4000" b="1" dirty="0" smtClean="0">
                <a:solidFill>
                  <a:srgbClr val="E1864A"/>
                </a:solidFill>
                <a:latin typeface="Avenir Heavy" charset="0"/>
                <a:ea typeface="Avenir Heavy" charset="0"/>
                <a:cs typeface="Avenir Heavy" charset="0"/>
              </a:rPr>
              <a:t>33</a:t>
            </a:r>
            <a:r>
              <a:rPr lang="en-US" sz="4000" dirty="0" smtClean="0">
                <a:solidFill>
                  <a:srgbClr val="E1864A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genres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1303600" y="15065320"/>
            <a:ext cx="8497839" cy="946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800" dirty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fr-FR" sz="3300" b="1" dirty="0">
                <a:solidFill>
                  <a:srgbClr val="E1864A"/>
                </a:solidFill>
                <a:latin typeface="Avenir Book" charset="0"/>
                <a:ea typeface="Avenir Book" charset="0"/>
                <a:cs typeface="Avenir Book" charset="0"/>
              </a:rPr>
              <a:t>TOP 10 </a:t>
            </a:r>
            <a:r>
              <a:rPr lang="fr-FR" sz="3300" b="1" dirty="0" smtClean="0">
                <a:solidFill>
                  <a:srgbClr val="E1864A"/>
                </a:solidFill>
                <a:latin typeface="Avenir Book" charset="0"/>
                <a:ea typeface="Avenir Book" charset="0"/>
                <a:cs typeface="Avenir Book" charset="0"/>
              </a:rPr>
              <a:t>MOST COVERED SONGS</a:t>
            </a:r>
            <a:endParaRPr lang="fr-FR" sz="3300" b="1" dirty="0">
              <a:solidFill>
                <a:srgbClr val="E1864A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fr-FR" sz="28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1. 	</a:t>
            </a:r>
            <a:r>
              <a:rPr lang="fr-FR" sz="2600" i="1" dirty="0" err="1">
                <a:latin typeface="Avenir Book" charset="0"/>
                <a:ea typeface="Avenir Book" charset="0"/>
                <a:cs typeface="Avenir Book" charset="0"/>
              </a:rPr>
              <a:t>Silent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 Night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, 1961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			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42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 err="1">
                <a:latin typeface="Avenir Book" charset="0"/>
                <a:ea typeface="Avenir Book" charset="0"/>
                <a:cs typeface="Avenir Book" charset="0"/>
              </a:rPr>
              <a:t>Chet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 Atkins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			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6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2. 	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White Christmas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, 1942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		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36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Bing Crosby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 									 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3.	</a:t>
            </a:r>
            <a:r>
              <a:rPr lang="fr-FR" sz="2600" i="1" dirty="0" err="1">
                <a:latin typeface="Avenir Book" charset="0"/>
                <a:ea typeface="Avenir Book" charset="0"/>
                <a:cs typeface="Avenir Book" charset="0"/>
              </a:rPr>
              <a:t>Unchained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 Melody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, 1955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	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25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Les Baxter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4.	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O Holy Night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, 1958		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24 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Tennessee Ernie Ford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5.	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Georgia On </a:t>
            </a:r>
            <a:r>
              <a:rPr lang="fr-FR" sz="2600" i="1" dirty="0" err="1">
                <a:latin typeface="Avenir Book" charset="0"/>
                <a:ea typeface="Avenir Book" charset="0"/>
                <a:cs typeface="Avenir Book" charset="0"/>
              </a:rPr>
              <a:t>My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600" i="1" dirty="0" err="1">
                <a:latin typeface="Avenir Book" charset="0"/>
                <a:ea typeface="Avenir Book" charset="0"/>
                <a:cs typeface="Avenir Book" charset="0"/>
              </a:rPr>
              <a:t>Mind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, 1930	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22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 err="1">
                <a:latin typeface="Avenir Book" charset="0"/>
                <a:ea typeface="Avenir Book" charset="0"/>
                <a:cs typeface="Avenir Book" charset="0"/>
              </a:rPr>
              <a:t>Hoagy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 Carmichael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6.	</a:t>
            </a:r>
            <a:r>
              <a:rPr lang="fr-FR" sz="2600" i="1" dirty="0" err="1">
                <a:latin typeface="Avenir Book" charset="0"/>
                <a:ea typeface="Avenir Book" charset="0"/>
                <a:cs typeface="Avenir Book" charset="0"/>
              </a:rPr>
              <a:t>I'll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 Be Home For Christmas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, 1943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 smtClean="0">
                <a:latin typeface="Avenir Book" charset="0"/>
                <a:ea typeface="Avenir Book" charset="0"/>
                <a:cs typeface="Avenir Book" charset="0"/>
              </a:rPr>
              <a:t>21</a:t>
            </a:r>
            <a:endParaRPr lang="fr-FR" sz="26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Bing Crosby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7.	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The Christmas Song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, 1946			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 smtClean="0">
                <a:latin typeface="Avenir Book" charset="0"/>
                <a:ea typeface="Avenir Book" charset="0"/>
                <a:cs typeface="Avenir Book" charset="0"/>
              </a:rPr>
              <a:t>20</a:t>
            </a:r>
            <a:endParaRPr lang="fr-FR" sz="26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Nat King Cole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8.	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Have </a:t>
            </a:r>
            <a:r>
              <a:rPr lang="fr-FR" sz="2600" i="1" dirty="0" err="1">
                <a:latin typeface="Avenir Book" charset="0"/>
                <a:ea typeface="Avenir Book" charset="0"/>
                <a:cs typeface="Avenir Book" charset="0"/>
              </a:rPr>
              <a:t>Yourself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sz="2600" i="1" dirty="0" err="1">
                <a:latin typeface="Avenir Book" charset="0"/>
                <a:ea typeface="Avenir Book" charset="0"/>
                <a:cs typeface="Avenir Book" charset="0"/>
              </a:rPr>
              <a:t>Merry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600" i="1" dirty="0" err="1">
                <a:latin typeface="Avenir Book" charset="0"/>
                <a:ea typeface="Avenir Book" charset="0"/>
                <a:cs typeface="Avenir Book" charset="0"/>
              </a:rPr>
              <a:t>Little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 Christmas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1967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 smtClean="0">
                <a:latin typeface="Avenir Book" charset="0"/>
                <a:ea typeface="Avenir Book" charset="0"/>
                <a:cs typeface="Avenir Book" charset="0"/>
              </a:rPr>
              <a:t>20</a:t>
            </a:r>
            <a:endParaRPr lang="fr-FR" sz="26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Barbra Streisand and Yves Montand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9.	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Over The Rainbow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, 1939						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 smtClean="0">
                <a:latin typeface="Avenir Book" charset="0"/>
                <a:ea typeface="Avenir Book" charset="0"/>
                <a:cs typeface="Avenir Book" charset="0"/>
              </a:rPr>
              <a:t>18</a:t>
            </a:r>
            <a:endParaRPr lang="fr-FR" sz="26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Judy Garland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</a:p>
          <a:p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10. </a:t>
            </a:r>
            <a:r>
              <a:rPr lang="fr-FR" sz="2600" i="1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fr-FR" sz="2600" i="1" dirty="0" err="1">
                <a:latin typeface="Avenir Book" charset="0"/>
                <a:ea typeface="Avenir Book" charset="0"/>
                <a:cs typeface="Avenir Book" charset="0"/>
              </a:rPr>
              <a:t>Way</a:t>
            </a:r>
            <a:r>
              <a:rPr lang="fr-FR" sz="2600" i="1" dirty="0">
                <a:latin typeface="Avenir Book" charset="0"/>
                <a:ea typeface="Avenir Book" charset="0"/>
                <a:cs typeface="Avenir Book" charset="0"/>
              </a:rPr>
              <a:t> You Look </a:t>
            </a:r>
            <a:r>
              <a:rPr lang="fr-FR" sz="2600" i="1" dirty="0" err="1">
                <a:latin typeface="Avenir Book" charset="0"/>
                <a:ea typeface="Avenir Book" charset="0"/>
                <a:cs typeface="Avenir Book" charset="0"/>
              </a:rPr>
              <a:t>Tonight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, 1936			</a:t>
            </a:r>
            <a:r>
              <a:rPr lang="fr-FR" sz="2600" dirty="0" smtClean="0">
                <a:latin typeface="Avenir Book" charset="0"/>
                <a:ea typeface="Avenir Book" charset="0"/>
                <a:cs typeface="Avenir Book" charset="0"/>
              </a:rPr>
              <a:t>		</a:t>
            </a:r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17</a:t>
            </a:r>
          </a:p>
          <a:p>
            <a:r>
              <a:rPr lang="fr-FR" sz="26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600" b="1" dirty="0">
                <a:latin typeface="Avenir Book" charset="0"/>
                <a:ea typeface="Avenir Book" charset="0"/>
                <a:cs typeface="Avenir Book" charset="0"/>
              </a:rPr>
              <a:t>Fred Astaire and Ginger Rogers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245424" y="9086401"/>
            <a:ext cx="4906800" cy="895990"/>
          </a:xfrm>
          <a:prstGeom prst="rect">
            <a:avLst/>
          </a:prstGeom>
          <a:solidFill>
            <a:srgbClr val="F9CCAD"/>
          </a:solidFill>
          <a:ln>
            <a:solidFill>
              <a:srgbClr val="E1864A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General stats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7260277" y="9090640"/>
            <a:ext cx="4906800" cy="895990"/>
          </a:xfrm>
          <a:prstGeom prst="rect">
            <a:avLst/>
          </a:prstGeom>
          <a:solidFill>
            <a:srgbClr val="F9CCAD"/>
          </a:solidFill>
          <a:ln>
            <a:solidFill>
              <a:srgbClr val="E1864A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Location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394019" y="10614040"/>
            <a:ext cx="490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From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two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maps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observe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he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repartition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>
                <a:latin typeface="Avenir Book" charset="0"/>
                <a:ea typeface="Avenir Book" charset="0"/>
                <a:cs typeface="Avenir Book" charset="0"/>
              </a:rPr>
              <a:t>f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or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cover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songs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and original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songs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are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very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similar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which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makes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our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data consistent.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However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it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skewed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as a large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majority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songs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are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located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in </a:t>
            </a:r>
            <a:r>
              <a:rPr lang="fr-FR" sz="2400" dirty="0">
                <a:latin typeface="Avenir Book" charset="0"/>
                <a:ea typeface="Avenir Book" charset="0"/>
                <a:cs typeface="Avenir Book" charset="0"/>
              </a:rPr>
              <a:t>Europe and </a:t>
            </a:r>
            <a:r>
              <a:rPr lang="fr-FR" sz="2400" dirty="0" err="1">
                <a:latin typeface="Avenir Book" charset="0"/>
                <a:ea typeface="Avenir Book" charset="0"/>
                <a:cs typeface="Avenir Book" charset="0"/>
              </a:rPr>
              <a:t>Northern</a:t>
            </a:r>
            <a:r>
              <a:rPr lang="fr-FR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>
                <a:latin typeface="Avenir Book" charset="0"/>
                <a:ea typeface="Avenir Book" charset="0"/>
                <a:cs typeface="Avenir Book" charset="0"/>
              </a:rPr>
              <a:t>America</a:t>
            </a:r>
            <a:r>
              <a:rPr lang="fr-FR" sz="2400" dirty="0">
                <a:latin typeface="Avenir Book" charset="0"/>
                <a:ea typeface="Avenir Book" charset="0"/>
                <a:cs typeface="Avenir Book" charset="0"/>
              </a:rPr>
              <a:t>. </a:t>
            </a:r>
            <a:endParaRPr lang="fr-FR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11495855" y="14608127"/>
            <a:ext cx="1670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65% of covers are recorded in a different country from the original one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216420" y="14094480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Repartition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of original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songs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4074923" y="14097033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Repartition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cover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songs</a:t>
            </a:r>
            <a:endParaRPr lang="fr-F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95766" y="16386392"/>
            <a:ext cx="3024000" cy="468000"/>
          </a:xfrm>
          <a:prstGeom prst="rect">
            <a:avLst/>
          </a:prstGeom>
          <a:solidFill>
            <a:srgbClr val="BCE3D6">
              <a:alpha val="5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èche vers le haut 55"/>
          <p:cNvSpPr/>
          <p:nvPr/>
        </p:nvSpPr>
        <p:spPr>
          <a:xfrm rot="5400000">
            <a:off x="19663782" y="19742465"/>
            <a:ext cx="368520" cy="859791"/>
          </a:xfrm>
          <a:prstGeom prst="upArrow">
            <a:avLst/>
          </a:prstGeom>
          <a:solidFill>
            <a:schemeClr val="bg1"/>
          </a:solidFill>
          <a:ln>
            <a:solidFill>
              <a:srgbClr val="BCE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 vers le haut 56"/>
          <p:cNvSpPr/>
          <p:nvPr/>
        </p:nvSpPr>
        <p:spPr>
          <a:xfrm rot="10800000">
            <a:off x="18172832" y="23415063"/>
            <a:ext cx="346219" cy="954174"/>
          </a:xfrm>
          <a:prstGeom prst="upArrow">
            <a:avLst/>
          </a:prstGeom>
          <a:solidFill>
            <a:schemeClr val="bg1"/>
          </a:solidFill>
          <a:ln>
            <a:solidFill>
              <a:srgbClr val="BCE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128215" y="17195047"/>
            <a:ext cx="2592000" cy="468000"/>
          </a:xfrm>
          <a:prstGeom prst="rect">
            <a:avLst/>
          </a:prstGeom>
          <a:solidFill>
            <a:srgbClr val="BCE3D6">
              <a:alpha val="5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7919766" y="18034736"/>
            <a:ext cx="1800000" cy="468000"/>
          </a:xfrm>
          <a:prstGeom prst="rect">
            <a:avLst/>
          </a:prstGeom>
          <a:solidFill>
            <a:srgbClr val="BCE3D6">
              <a:alpha val="5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7991766" y="18811839"/>
            <a:ext cx="1728000" cy="413851"/>
          </a:xfrm>
          <a:prstGeom prst="rect">
            <a:avLst/>
          </a:prstGeom>
          <a:solidFill>
            <a:srgbClr val="BCE3D6">
              <a:alpha val="5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8135766" y="19577953"/>
            <a:ext cx="1584000" cy="468000"/>
          </a:xfrm>
          <a:prstGeom prst="rect">
            <a:avLst/>
          </a:prstGeom>
          <a:solidFill>
            <a:srgbClr val="BCE3D6">
              <a:alpha val="5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8273135" y="20382708"/>
            <a:ext cx="1475999" cy="468000"/>
          </a:xfrm>
          <a:prstGeom prst="rect">
            <a:avLst/>
          </a:prstGeom>
          <a:solidFill>
            <a:srgbClr val="BCE3D6">
              <a:alpha val="5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311525" y="21149199"/>
            <a:ext cx="1440000" cy="468000"/>
          </a:xfrm>
          <a:prstGeom prst="rect">
            <a:avLst/>
          </a:prstGeom>
          <a:solidFill>
            <a:srgbClr val="BCE3D6">
              <a:alpha val="5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309134" y="21941123"/>
            <a:ext cx="1440000" cy="468000"/>
          </a:xfrm>
          <a:prstGeom prst="rect">
            <a:avLst/>
          </a:prstGeom>
          <a:solidFill>
            <a:srgbClr val="BCE3D6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8451286" y="22737128"/>
            <a:ext cx="1296000" cy="468000"/>
          </a:xfrm>
          <a:prstGeom prst="rect">
            <a:avLst/>
          </a:prstGeom>
          <a:solidFill>
            <a:srgbClr val="BCE3D6">
              <a:alpha val="5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8527525" y="23534616"/>
            <a:ext cx="1224000" cy="468000"/>
          </a:xfrm>
          <a:prstGeom prst="rect">
            <a:avLst/>
          </a:prstGeom>
          <a:solidFill>
            <a:srgbClr val="BCE3D6">
              <a:alpha val="5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153" y="10308828"/>
            <a:ext cx="6034994" cy="3654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584" y="10324724"/>
            <a:ext cx="6031102" cy="3654000"/>
          </a:xfrm>
          <a:prstGeom prst="rect">
            <a:avLst/>
          </a:prstGeom>
        </p:spPr>
      </p:pic>
      <p:sp>
        <p:nvSpPr>
          <p:cNvPr id="64" name="Flèche vers le haut 63"/>
          <p:cNvSpPr/>
          <p:nvPr/>
        </p:nvSpPr>
        <p:spPr>
          <a:xfrm rot="-2700000">
            <a:off x="10384745" y="15755240"/>
            <a:ext cx="346219" cy="954174"/>
          </a:xfrm>
          <a:prstGeom prst="upArrow">
            <a:avLst/>
          </a:prstGeom>
          <a:solidFill>
            <a:schemeClr val="bg1"/>
          </a:solidFill>
          <a:ln>
            <a:solidFill>
              <a:srgbClr val="BCE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865542" y="26296432"/>
            <a:ext cx="37240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first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established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a genre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hierarchy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Then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using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lastFM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tags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associated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song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deducted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its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main tag and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assigned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the parent genre to the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song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. This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allowed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us to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study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the genre distribution and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correlation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across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covers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51" y="34128610"/>
            <a:ext cx="11623352" cy="8085435"/>
          </a:xfrm>
          <a:prstGeom prst="rect">
            <a:avLst/>
          </a:prstGeom>
        </p:spPr>
      </p:pic>
      <p:graphicFrame>
        <p:nvGraphicFramePr>
          <p:cNvPr id="70" name="Tableau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66021"/>
              </p:ext>
            </p:extLst>
          </p:nvPr>
        </p:nvGraphicFramePr>
        <p:xfrm>
          <a:off x="25051394" y="34042735"/>
          <a:ext cx="4013350" cy="83302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97910"/>
                <a:gridCol w="1615440"/>
              </a:tblGrid>
              <a:tr h="520641">
                <a:tc>
                  <a:txBody>
                    <a:bodyPr/>
                    <a:lstStyle/>
                    <a:p>
                      <a:pPr algn="ctr"/>
                      <a:r>
                        <a:rPr lang="en-GB" sz="2800" b="0" i="0" noProof="0" dirty="0" smtClean="0">
                          <a:solidFill>
                            <a:srgbClr val="009A99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LANGUAGE</a:t>
                      </a:r>
                      <a:endParaRPr lang="en-GB" sz="2800" b="0" i="0" noProof="0" dirty="0">
                        <a:solidFill>
                          <a:srgbClr val="009A99"/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i="0" noProof="0" dirty="0" smtClean="0">
                          <a:solidFill>
                            <a:srgbClr val="009A99"/>
                          </a:solidFill>
                          <a:latin typeface="Avenir Light" charset="0"/>
                          <a:ea typeface="Avenir Light" charset="0"/>
                          <a:cs typeface="Avenir Light" charset="0"/>
                        </a:rPr>
                        <a:t>SONGS</a:t>
                      </a:r>
                      <a:endParaRPr lang="en-GB" sz="2800" b="0" i="0" noProof="0" dirty="0">
                        <a:solidFill>
                          <a:srgbClr val="009A99"/>
                        </a:solidFill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English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171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381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Instrumental</a:t>
                      </a:r>
                      <a:endParaRPr lang="en-GB" sz="2400" b="1" i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52</a:t>
                      </a:r>
                      <a:endParaRPr lang="en-GB" sz="2400" i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French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14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Dutch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9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German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9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Spanish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9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Italian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5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Finnish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4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Japanese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Arabic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Croatian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Danish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Portuguese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Russian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6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Welsh</a:t>
                      </a:r>
                      <a:endParaRPr lang="en-GB" sz="24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  <a:endParaRPr lang="en-GB" sz="24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A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1" name="ZoneTexte 70"/>
          <p:cNvSpPr txBox="1"/>
          <p:nvPr/>
        </p:nvSpPr>
        <p:spPr>
          <a:xfrm>
            <a:off x="13209975" y="33328335"/>
            <a:ext cx="113702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28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  <a:p>
            <a:pPr algn="just"/>
            <a:endParaRPr lang="en-GB" sz="2800" i="1" dirty="0">
              <a:solidFill>
                <a:schemeClr val="tx1">
                  <a:lumMod val="50000"/>
                  <a:lumOff val="50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  <a:p>
            <a:pPr algn="just"/>
            <a:r>
              <a:rPr lang="en-GB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My </a:t>
            </a:r>
            <a:r>
              <a:rPr lang="en-GB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Way</a:t>
            </a:r>
            <a:r>
              <a:rPr lang="en-GB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 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is a song popularized in 1969 by Frank Sinatra, with lyrics written by Paul </a:t>
            </a:r>
            <a:r>
              <a:rPr lang="en-GB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Anka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. She had a huge success, spending 75 weeks in the UK Top 40, record which still stands.</a:t>
            </a:r>
          </a:p>
          <a:p>
            <a:pPr algn="just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Nevertheless, few people know that the original song music is French, performed in 1967 by Claude François.</a:t>
            </a:r>
          </a:p>
          <a:p>
            <a:pPr algn="just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just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The lyrics of </a:t>
            </a:r>
            <a:r>
              <a:rPr lang="en-GB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My Way 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are related to those of the original one, </a:t>
            </a:r>
            <a:r>
              <a:rPr lang="en-GB" sz="2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Comme</a:t>
            </a:r>
            <a:r>
              <a:rPr lang="en-GB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 </a:t>
            </a:r>
            <a:r>
              <a:rPr lang="en-GB" sz="2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d’Habitude</a:t>
            </a:r>
            <a:r>
              <a:rPr lang="en-GB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, 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 terms of structure but differs totally </a:t>
            </a:r>
            <a:r>
              <a:rPr lang="en-GB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 meaning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. The French one </a:t>
            </a:r>
            <a:r>
              <a:rPr lang="en-GB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deals with the 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routine of a relationship and the English one </a:t>
            </a:r>
            <a:r>
              <a:rPr lang="en-GB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with looking 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back without regret at the end of a lifetime.</a:t>
            </a:r>
          </a:p>
          <a:p>
            <a:endParaRPr lang="en-GB" sz="28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3251807" y="39450040"/>
            <a:ext cx="41022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280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covers	</a:t>
            </a: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&gt;100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artists	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15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languages		</a:t>
            </a:r>
          </a:p>
          <a:p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33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countries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17058686" y="39536389"/>
            <a:ext cx="7273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i="1" dirty="0">
                <a:solidFill>
                  <a:srgbClr val="009A99"/>
                </a:solidFill>
                <a:latin typeface="Avenir Heavy" charset="0"/>
                <a:ea typeface="Avenir Heavy" charset="0"/>
                <a:cs typeface="Avenir Heavy" charset="0"/>
              </a:rPr>
              <a:t>My Way </a:t>
            </a:r>
            <a:r>
              <a:rPr lang="en-GB" sz="2800" dirty="0">
                <a:solidFill>
                  <a:srgbClr val="009A99"/>
                </a:solidFill>
                <a:latin typeface="Avenir Book" charset="0"/>
                <a:ea typeface="Avenir Book" charset="0"/>
                <a:cs typeface="Avenir Book" charset="0"/>
              </a:rPr>
              <a:t>is a perfect illustration of how culture spread around the world as </a:t>
            </a:r>
            <a:r>
              <a:rPr lang="en-GB" sz="2800" dirty="0" smtClean="0">
                <a:solidFill>
                  <a:srgbClr val="009A99"/>
                </a:solidFill>
                <a:latin typeface="Avenir Book" charset="0"/>
                <a:ea typeface="Avenir Book" charset="0"/>
                <a:cs typeface="Avenir Book" charset="0"/>
              </a:rPr>
              <a:t>the song travelled </a:t>
            </a:r>
            <a:r>
              <a:rPr lang="en-GB" sz="2800" dirty="0">
                <a:solidFill>
                  <a:srgbClr val="009A99"/>
                </a:solidFill>
                <a:latin typeface="Avenir Book" charset="0"/>
                <a:ea typeface="Avenir Book" charset="0"/>
                <a:cs typeface="Avenir Book" charset="0"/>
              </a:rPr>
              <a:t>in 33 different countries </a:t>
            </a:r>
            <a:r>
              <a:rPr lang="en-GB" sz="2800" dirty="0" smtClean="0">
                <a:solidFill>
                  <a:srgbClr val="009A99"/>
                </a:solidFill>
                <a:latin typeface="Avenir Book" charset="0"/>
                <a:ea typeface="Avenir Book" charset="0"/>
                <a:cs typeface="Avenir Book" charset="0"/>
              </a:rPr>
              <a:t>and was covered by </a:t>
            </a:r>
            <a:r>
              <a:rPr lang="en-GB" sz="2800" dirty="0">
                <a:solidFill>
                  <a:srgbClr val="009A99"/>
                </a:solidFill>
                <a:latin typeface="Avenir Book" charset="0"/>
                <a:ea typeface="Avenir Book" charset="0"/>
                <a:cs typeface="Avenir Book" charset="0"/>
              </a:rPr>
              <a:t>more than 100 different </a:t>
            </a:r>
            <a:r>
              <a:rPr lang="en-GB" sz="2800" dirty="0" smtClean="0">
                <a:solidFill>
                  <a:srgbClr val="009A99"/>
                </a:solidFill>
                <a:latin typeface="Avenir Book" charset="0"/>
                <a:ea typeface="Avenir Book" charset="0"/>
                <a:cs typeface="Avenir Book" charset="0"/>
              </a:rPr>
              <a:t>artists including </a:t>
            </a:r>
            <a:r>
              <a:rPr lang="en-GB" sz="2800" dirty="0" smtClean="0">
                <a:solidFill>
                  <a:srgbClr val="009A99"/>
                </a:solidFill>
                <a:latin typeface="Avenir Book" charset="0"/>
                <a:ea typeface="Avenir Book" charset="0"/>
                <a:cs typeface="Avenir Book" charset="0"/>
              </a:rPr>
              <a:t>Sid Vicious, </a:t>
            </a:r>
            <a:r>
              <a:rPr lang="en-GB" sz="2800" dirty="0" smtClean="0">
                <a:solidFill>
                  <a:srgbClr val="009A99"/>
                </a:solidFill>
                <a:latin typeface="Avenir Book" charset="0"/>
                <a:ea typeface="Avenir Book" charset="0"/>
                <a:cs typeface="Avenir Book" charset="0"/>
              </a:rPr>
              <a:t>Elvis Presley, Aretha Franklin and Nina Simone. </a:t>
            </a:r>
          </a:p>
        </p:txBody>
      </p:sp>
    </p:spTree>
    <p:extLst>
      <p:ext uri="{BB962C8B-B14F-4D97-AF65-F5344CB8AC3E}">
        <p14:creationId xmlns:p14="http://schemas.microsoft.com/office/powerpoint/2010/main" val="12724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2770</TotalTime>
  <Words>587</Words>
  <Application>Microsoft Macintosh PowerPoint</Application>
  <PresentationFormat>Personnalisé</PresentationFormat>
  <Paragraphs>104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4" baseType="lpstr">
      <vt:lpstr>Avenir Black</vt:lpstr>
      <vt:lpstr>Avenir Book</vt:lpstr>
      <vt:lpstr>Avenir Heavy</vt:lpstr>
      <vt:lpstr>Avenir Heavy Oblique</vt:lpstr>
      <vt:lpstr>Avenir Light</vt:lpstr>
      <vt:lpstr>Avenir Light Oblique</vt:lpstr>
      <vt:lpstr>Avenir LT Std 35 Light</vt:lpstr>
      <vt:lpstr>Avenir Medium Oblique</vt:lpstr>
      <vt:lpstr>Calibri</vt:lpstr>
      <vt:lpstr>Calibri Light</vt:lpstr>
      <vt:lpstr>Wingdings</vt:lpstr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noemiromano522@gmail.com</dc:creator>
  <cp:lastModifiedBy>Pierre-Antoine Desplaces</cp:lastModifiedBy>
  <cp:revision>223</cp:revision>
  <cp:lastPrinted>2018-01-26T03:15:13Z</cp:lastPrinted>
  <dcterms:created xsi:type="dcterms:W3CDTF">2017-05-30T13:44:18Z</dcterms:created>
  <dcterms:modified xsi:type="dcterms:W3CDTF">2018-01-26T13:17:07Z</dcterms:modified>
</cp:coreProperties>
</file>