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38700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E0000"/>
    <a:srgbClr val="FF4747"/>
    <a:srgbClr val="DF4425"/>
    <a:srgbClr val="D8998C"/>
    <a:srgbClr val="CC0000"/>
    <a:srgbClr val="E60000"/>
    <a:srgbClr val="BD0026"/>
    <a:srgbClr val="3C3C3B"/>
    <a:srgbClr val="7E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 snapToGrid="0">
      <p:cViewPr>
        <p:scale>
          <a:sx n="67" d="100"/>
          <a:sy n="67" d="100"/>
        </p:scale>
        <p:origin x="-3400" y="-7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6952156"/>
            <a:ext cx="25702895" cy="14789303"/>
          </a:xfrm>
        </p:spPr>
        <p:txBody>
          <a:bodyPr anchor="b"/>
          <a:lstStyle>
            <a:lvl1pPr algn="ctr"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311791"/>
            <a:ext cx="22679025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1915" indent="0" algn="ctr">
              <a:buNone/>
              <a:defRPr sz="6614"/>
            </a:lvl2pPr>
            <a:lvl3pPr marL="3023829" indent="0" algn="ctr">
              <a:buNone/>
              <a:defRPr sz="5952"/>
            </a:lvl3pPr>
            <a:lvl4pPr marL="4535744" indent="0" algn="ctr">
              <a:buNone/>
              <a:defRPr sz="5291"/>
            </a:lvl4pPr>
            <a:lvl5pPr marL="6047659" indent="0" algn="ctr">
              <a:buNone/>
              <a:defRPr sz="5291"/>
            </a:lvl5pPr>
            <a:lvl6pPr marL="7559573" indent="0" algn="ctr">
              <a:buNone/>
              <a:defRPr sz="5291"/>
            </a:lvl6pPr>
            <a:lvl7pPr marL="9071488" indent="0" algn="ctr">
              <a:buNone/>
              <a:defRPr sz="5291"/>
            </a:lvl7pPr>
            <a:lvl8pPr marL="10583403" indent="0" algn="ctr">
              <a:buNone/>
              <a:defRPr sz="5291"/>
            </a:lvl8pPr>
            <a:lvl9pPr marL="12095317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39571" y="2261662"/>
            <a:ext cx="6520220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8912" y="2261662"/>
            <a:ext cx="19182675" cy="35999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163" y="10590491"/>
            <a:ext cx="26080879" cy="17670461"/>
          </a:xfrm>
        </p:spPr>
        <p:txBody>
          <a:bodyPr anchor="b"/>
          <a:lstStyle>
            <a:lvl1pPr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163" y="28428121"/>
            <a:ext cx="26080879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191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3829" indent="0">
              <a:buNone/>
              <a:defRPr sz="5952">
                <a:solidFill>
                  <a:schemeClr val="tx1">
                    <a:tint val="75000"/>
                  </a:schemeClr>
                </a:solidFill>
              </a:defRPr>
            </a:lvl3pPr>
            <a:lvl4pPr marL="453574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765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5957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148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340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531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8910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8342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261671"/>
            <a:ext cx="26080879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53" y="10413482"/>
            <a:ext cx="12792385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53" y="15516968"/>
            <a:ext cx="12792385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344" y="10413482"/>
            <a:ext cx="12855386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344" y="15516968"/>
            <a:ext cx="12855386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386" y="6116330"/>
            <a:ext cx="15308342" cy="30188272"/>
          </a:xfrm>
        </p:spPr>
        <p:txBody>
          <a:bodyPr/>
          <a:lstStyle>
            <a:lvl1pPr>
              <a:defRPr sz="10582"/>
            </a:lvl1pPr>
            <a:lvl2pPr>
              <a:defRPr sz="9259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5386" y="6116330"/>
            <a:ext cx="15308342" cy="30188272"/>
          </a:xfrm>
        </p:spPr>
        <p:txBody>
          <a:bodyPr anchor="t"/>
          <a:lstStyle>
            <a:lvl1pPr marL="0" indent="0">
              <a:buNone/>
              <a:defRPr sz="10582"/>
            </a:lvl1pPr>
            <a:lvl2pPr marL="1511915" indent="0">
              <a:buNone/>
              <a:defRPr sz="9259"/>
            </a:lvl2pPr>
            <a:lvl3pPr marL="3023829" indent="0">
              <a:buNone/>
              <a:defRPr sz="7937"/>
            </a:lvl3pPr>
            <a:lvl4pPr marL="4535744" indent="0">
              <a:buNone/>
              <a:defRPr sz="6614"/>
            </a:lvl4pPr>
            <a:lvl5pPr marL="6047659" indent="0">
              <a:buNone/>
              <a:defRPr sz="6614"/>
            </a:lvl5pPr>
            <a:lvl6pPr marL="7559573" indent="0">
              <a:buNone/>
              <a:defRPr sz="6614"/>
            </a:lvl6pPr>
            <a:lvl7pPr marL="9071488" indent="0">
              <a:buNone/>
              <a:defRPr sz="6614"/>
            </a:lvl7pPr>
            <a:lvl8pPr marL="10583403" indent="0">
              <a:buNone/>
              <a:defRPr sz="6614"/>
            </a:lvl8pPr>
            <a:lvl9pPr marL="12095317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8911" y="2261671"/>
            <a:ext cx="26080879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911" y="11308310"/>
            <a:ext cx="26080879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8910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6570" y="39372595"/>
            <a:ext cx="10205561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6082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3829" rtl="0" eaLnBrk="1" latinLnBrk="0" hangingPunct="1">
        <a:lnSpc>
          <a:spcPct val="90000"/>
        </a:lnSpc>
        <a:spcBef>
          <a:spcPct val="0"/>
        </a:spcBef>
        <a:buNone/>
        <a:defRPr sz="14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57" indent="-755957" algn="l" defTabSz="3023829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59" kern="1200">
          <a:solidFill>
            <a:schemeClr val="tx1"/>
          </a:solidFill>
          <a:latin typeface="+mn-lt"/>
          <a:ea typeface="+mn-ea"/>
          <a:cs typeface="+mn-cs"/>
        </a:defRPr>
      </a:lvl1pPr>
      <a:lvl2pPr marL="2267872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79787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170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803616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831553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82744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1339360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85127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2pPr>
      <a:lvl3pPr marL="302382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3pPr>
      <a:lvl4pPr marL="4535744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04765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755957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071488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058340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095317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6" y="834761"/>
            <a:ext cx="5469400" cy="2277458"/>
          </a:xfrm>
          <a:prstGeom prst="rect">
            <a:avLst/>
          </a:prstGeom>
        </p:spPr>
      </p:pic>
      <p:sp>
        <p:nvSpPr>
          <p:cNvPr id="28" name="Rectangle: Single Corner Snipped 27"/>
          <p:cNvSpPr/>
          <p:nvPr/>
        </p:nvSpPr>
        <p:spPr>
          <a:xfrm>
            <a:off x="7181440" y="961511"/>
            <a:ext cx="8628831" cy="1080769"/>
          </a:xfrm>
          <a:prstGeom prst="snip1Rect">
            <a:avLst/>
          </a:prstGeom>
          <a:solidFill>
            <a:srgbClr val="BD0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970" b="1" smtClean="0">
                <a:latin typeface="Avenir LT Std 35 Light" panose="020B0402020203020204" pitchFamily="34" charset="0"/>
              </a:rPr>
              <a:t>Applied Data Analysis Project 2017</a:t>
            </a:r>
            <a:endParaRPr lang="en-US" sz="3970" b="1" dirty="0">
              <a:latin typeface="Avenir LT Std 35 Light" panose="020B0402020203020204" pitchFamily="34" charset="0"/>
            </a:endParaRPr>
          </a:p>
        </p:txBody>
      </p:sp>
      <p:sp>
        <p:nvSpPr>
          <p:cNvPr id="29" name="Rectangle: Single Corner Snipped 28"/>
          <p:cNvSpPr/>
          <p:nvPr/>
        </p:nvSpPr>
        <p:spPr>
          <a:xfrm>
            <a:off x="7181440" y="2042280"/>
            <a:ext cx="9572726" cy="1040805"/>
          </a:xfrm>
          <a:prstGeom prst="snip1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76" dirty="0" smtClean="0">
                <a:latin typeface="Avenir LT Std 35 Light" panose="020B0402020203020204" pitchFamily="34" charset="0"/>
              </a:rPr>
              <a:t>Pierre-Antoine Desplaces</a:t>
            </a:r>
            <a:r>
              <a:rPr lang="en-US" sz="3176" dirty="0">
                <a:latin typeface="Avenir LT Std 35 Light" panose="020B0402020203020204" pitchFamily="34" charset="0"/>
              </a:rPr>
              <a:t>, </a:t>
            </a:r>
            <a:r>
              <a:rPr lang="en-US" sz="3176" dirty="0" err="1">
                <a:latin typeface="Avenir LT Std 35 Light" panose="020B0402020203020204" pitchFamily="34" charset="0"/>
              </a:rPr>
              <a:t>Anaïs</a:t>
            </a:r>
            <a:r>
              <a:rPr lang="en-US" sz="3176" dirty="0">
                <a:latin typeface="Avenir LT Std 35 Light" panose="020B0402020203020204" pitchFamily="34" charset="0"/>
              </a:rPr>
              <a:t> </a:t>
            </a:r>
            <a:r>
              <a:rPr lang="en-US" sz="3176" dirty="0" err="1">
                <a:latin typeface="Avenir LT Std 35 Light" panose="020B0402020203020204" pitchFamily="34" charset="0"/>
              </a:rPr>
              <a:t>Ladoy</a:t>
            </a:r>
            <a:r>
              <a:rPr lang="en-US" sz="3176" dirty="0">
                <a:latin typeface="Avenir LT Std 35 Light" panose="020B0402020203020204" pitchFamily="34" charset="0"/>
              </a:rPr>
              <a:t>, Lou </a:t>
            </a:r>
            <a:r>
              <a:rPr lang="en-US" sz="3176" dirty="0" smtClean="0">
                <a:latin typeface="Avenir LT Std 35 Light" panose="020B0402020203020204" pitchFamily="34" charset="0"/>
              </a:rPr>
              <a:t>Richard</a:t>
            </a:r>
            <a:endParaRPr lang="en-US" sz="3176" dirty="0">
              <a:latin typeface="Avenir LT Std 35 Light" panose="020B0402020203020204" pitchFamily="34" charset="0"/>
            </a:endParaRPr>
          </a:p>
        </p:txBody>
      </p:sp>
      <p:sp>
        <p:nvSpPr>
          <p:cNvPr id="30" name="Rectangle: Diagonal Corners Snipped 29"/>
          <p:cNvSpPr/>
          <p:nvPr/>
        </p:nvSpPr>
        <p:spPr>
          <a:xfrm>
            <a:off x="1226369" y="3387885"/>
            <a:ext cx="28034430" cy="1647590"/>
          </a:xfrm>
          <a:prstGeom prst="snip2Diag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fr-FR" sz="7146" b="1" i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My</a:t>
            </a:r>
            <a:r>
              <a:rPr lang="fr-FR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i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Way</a:t>
            </a:r>
            <a:r>
              <a:rPr lang="fr-FR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of </a:t>
            </a:r>
            <a:r>
              <a:rPr lang="fr-FR" sz="7146" b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seeing</a:t>
            </a:r>
            <a:r>
              <a:rPr lang="fr-FR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covers</a:t>
            </a:r>
            <a:endParaRPr lang="fr-FR" sz="7146" b="1" dirty="0">
              <a:solidFill>
                <a:srgbClr val="7E0018"/>
              </a:solidFill>
              <a:latin typeface="Avenir LT Std 35 Light" panose="020B0402020203020204" pitchFamily="34" charset="0"/>
            </a:endParaRPr>
          </a:p>
          <a:p>
            <a:pPr algn="ctr"/>
            <a:endParaRPr lang="fr-FR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24" name="Rectangle: Rounded Corners 123"/>
          <p:cNvSpPr/>
          <p:nvPr/>
        </p:nvSpPr>
        <p:spPr>
          <a:xfrm>
            <a:off x="1226367" y="5245543"/>
            <a:ext cx="28034432" cy="3414676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5" name="Rectangle: Rounded Corners 124"/>
          <p:cNvSpPr/>
          <p:nvPr/>
        </p:nvSpPr>
        <p:spPr>
          <a:xfrm>
            <a:off x="11871893" y="15585165"/>
            <a:ext cx="6738269" cy="9275514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7" name="Rectangle: Rounded Corners 126"/>
          <p:cNvSpPr/>
          <p:nvPr/>
        </p:nvSpPr>
        <p:spPr>
          <a:xfrm>
            <a:off x="1226367" y="31754989"/>
            <a:ext cx="28034432" cy="10063571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35" name="Rectangle 134"/>
          <p:cNvSpPr/>
          <p:nvPr/>
        </p:nvSpPr>
        <p:spPr>
          <a:xfrm>
            <a:off x="3245424" y="9086401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smtClean="0">
                <a:latin typeface="Avenir LT Std 35 Light" panose="020B0402020203020204" pitchFamily="34" charset="0"/>
              </a:rPr>
              <a:t>General stats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871892" y="31754989"/>
            <a:ext cx="6738269" cy="8908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Song story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16421148"/>
            <a:ext cx="7624800" cy="424436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r="15034"/>
          <a:stretch/>
        </p:blipFill>
        <p:spPr>
          <a:xfrm>
            <a:off x="2213189" y="26080939"/>
            <a:ext cx="7561944" cy="4654800"/>
          </a:xfrm>
          <a:prstGeom prst="rect">
            <a:avLst/>
          </a:prstGeom>
          <a:ln>
            <a:noFill/>
          </a:ln>
        </p:spPr>
      </p:pic>
      <p:sp>
        <p:nvSpPr>
          <p:cNvPr id="116" name="Rectangle: Rounded Corners 124"/>
          <p:cNvSpPr/>
          <p:nvPr/>
        </p:nvSpPr>
        <p:spPr>
          <a:xfrm>
            <a:off x="10471355" y="9086401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7" name="Rectangle: Rounded Corners 124"/>
          <p:cNvSpPr/>
          <p:nvPr/>
        </p:nvSpPr>
        <p:spPr>
          <a:xfrm>
            <a:off x="1226366" y="9086401"/>
            <a:ext cx="8944917" cy="15774278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8" name="Rectangle: Rounded Corners 124"/>
          <p:cNvSpPr/>
          <p:nvPr/>
        </p:nvSpPr>
        <p:spPr>
          <a:xfrm>
            <a:off x="1226366" y="25092192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9" name="Rectangle: Rounded Corners 124"/>
          <p:cNvSpPr/>
          <p:nvPr/>
        </p:nvSpPr>
        <p:spPr>
          <a:xfrm>
            <a:off x="20310772" y="15621026"/>
            <a:ext cx="8944917" cy="15662797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1" name="Rectangle 120"/>
          <p:cNvSpPr/>
          <p:nvPr/>
        </p:nvSpPr>
        <p:spPr>
          <a:xfrm>
            <a:off x="17412677" y="9090640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Location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334940" y="15647624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Time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67688" y="25092192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Genres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129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1740" y="961511"/>
            <a:ext cx="2019059" cy="215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ZoneTexte 129"/>
          <p:cNvSpPr txBox="1"/>
          <p:nvPr/>
        </p:nvSpPr>
        <p:spPr>
          <a:xfrm>
            <a:off x="4397515" y="25557719"/>
            <a:ext cx="27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For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cover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songs</a:t>
            </a:r>
            <a:endParaRPr lang="fr-FR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3" r="13830"/>
          <a:stretch/>
        </p:blipFill>
        <p:spPr>
          <a:xfrm>
            <a:off x="11063905" y="26080939"/>
            <a:ext cx="8354242" cy="4654800"/>
          </a:xfrm>
          <a:prstGeom prst="rect">
            <a:avLst/>
          </a:prstGeom>
        </p:spPr>
      </p:pic>
      <p:sp>
        <p:nvSpPr>
          <p:cNvPr id="131" name="ZoneTexte 130"/>
          <p:cNvSpPr txBox="1"/>
          <p:nvPr/>
        </p:nvSpPr>
        <p:spPr>
          <a:xfrm>
            <a:off x="14078908" y="25560750"/>
            <a:ext cx="312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For original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songs</a:t>
            </a:r>
            <a:endParaRPr lang="fr-FR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0675017"/>
            <a:ext cx="7624800" cy="424436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4928886"/>
            <a:ext cx="7624800" cy="4244368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272199" y="30735739"/>
            <a:ext cx="1670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90% 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of </a:t>
            </a:r>
            <a:r>
              <a:rPr lang="fr-FR" sz="2800" b="1" dirty="0" err="1" smtClean="0">
                <a:latin typeface="Avenir Book" charset="0"/>
                <a:ea typeface="Avenir Book" charset="0"/>
                <a:cs typeface="Avenir Book" charset="0"/>
              </a:rPr>
              <a:t>covers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 are 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in a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genre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than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the original </a:t>
            </a:r>
            <a:r>
              <a:rPr lang="fr-FR" sz="2800" b="1" dirty="0" err="1" smtClean="0">
                <a:latin typeface="Avenir Book" charset="0"/>
                <a:ea typeface="Avenir Book" charset="0"/>
                <a:cs typeface="Avenir Book" charset="0"/>
              </a:rPr>
              <a:t>song</a:t>
            </a:r>
            <a:endParaRPr lang="fr-FR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1658529" y="30000075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80% of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covers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are </a:t>
            </a:r>
            <a:r>
              <a:rPr lang="fr-FR" sz="2800" b="1" dirty="0" err="1" smtClean="0">
                <a:latin typeface="Avenir Book" charset="0"/>
                <a:ea typeface="Avenir Book" charset="0"/>
                <a:cs typeface="Avenir Book" charset="0"/>
              </a:rPr>
              <a:t>recorded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more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than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10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years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after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original</a:t>
            </a:r>
            <a:endParaRPr lang="fr-FR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22439570" y="20416653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Distribution of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originals</a:t>
            </a:r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22439570" y="24692082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Distribution of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covers</a:t>
            </a:r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22439570" y="28962548"/>
            <a:ext cx="468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Number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covers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originals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recorded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in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year</a:t>
            </a:r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</TotalTime>
  <Words>72</Words>
  <Application>Microsoft Macintosh PowerPoint</Application>
  <PresentationFormat>Personnalisé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Avenir Book</vt:lpstr>
      <vt:lpstr>Avenir LT Std 35 Light</vt:lpstr>
      <vt:lpstr>Calibri</vt:lpstr>
      <vt:lpstr>Calibri Light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noemiromano522@gmail.com</dc:creator>
  <cp:lastModifiedBy>Pierre-Antoine Desplaces</cp:lastModifiedBy>
  <cp:revision>139</cp:revision>
  <dcterms:created xsi:type="dcterms:W3CDTF">2017-05-30T13:44:18Z</dcterms:created>
  <dcterms:modified xsi:type="dcterms:W3CDTF">2018-01-25T21:33:49Z</dcterms:modified>
</cp:coreProperties>
</file>