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5" r:id="rId10"/>
    <p:sldId id="266" r:id="rId11"/>
    <p:sldId id="264" r:id="rId1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 b="1" i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938" y="6056736"/>
            <a:ext cx="1275348" cy="5245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938" y="6056736"/>
            <a:ext cx="1275348" cy="5245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938" y="6056736"/>
            <a:ext cx="1275348" cy="5245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938" y="6056736"/>
            <a:ext cx="1275348" cy="5245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938" y="6056736"/>
            <a:ext cx="1275348" cy="5245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938" y="6056736"/>
            <a:ext cx="1275348" cy="5245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938" y="6056736"/>
            <a:ext cx="1275348" cy="5245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938" y="6056736"/>
            <a:ext cx="1275348" cy="5245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938" y="6056736"/>
            <a:ext cx="1275348" cy="5245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938" y="6056736"/>
            <a:ext cx="1275348" cy="5245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938" y="6056736"/>
            <a:ext cx="1275348" cy="5245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938" y="6056736"/>
            <a:ext cx="1275348" cy="5245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938" y="6056736"/>
            <a:ext cx="1275348" cy="5245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938" y="6056736"/>
            <a:ext cx="1275348" cy="5245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938" y="6056736"/>
            <a:ext cx="1275348" cy="5245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938" y="6056736"/>
            <a:ext cx="1275348" cy="5245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938" y="6056736"/>
            <a:ext cx="1275348" cy="52453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Cement trans="50000" crackSpacing="60"/>
                    </a14:imgEffect>
                    <a14:imgEffect>
                      <a14:sharpenSoften amount="33000"/>
                    </a14:imgEffect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  <a14:imgEffect>
                      <a14:brightnessContrast bright="-45000" contrast="-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Automated Build Compare</a:t>
            </a:r>
          </a:p>
          <a:p>
            <a:r>
              <a:rPr lang="en-US" dirty="0" smtClean="0"/>
              <a:t>For The Prefix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38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ABC Status and Go-Forward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7380"/>
            <a:ext cx="8946541" cy="496102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ABC </a:t>
            </a:r>
            <a:r>
              <a:rPr lang="en-US" b="1" dirty="0" smtClean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Next Steps:</a:t>
            </a:r>
            <a:endParaRPr lang="en-US" b="1" dirty="0" smtClean="0"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/>
              <a:t>Modify ABC for shorter run times and integrate with current </a:t>
            </a:r>
            <a:r>
              <a:rPr lang="en-US" dirty="0" err="1" smtClean="0"/>
              <a:t>TFS</a:t>
            </a:r>
            <a:r>
              <a:rPr lang="en-US" dirty="0" smtClean="0"/>
              <a:t> gated check-in </a:t>
            </a:r>
          </a:p>
          <a:p>
            <a:pPr lvl="2"/>
            <a:r>
              <a:rPr lang="en-US" dirty="0" smtClean="0"/>
              <a:t>ABC would run for each Change Set checked in which affects policy valuation (multiple times daily as needed)</a:t>
            </a:r>
          </a:p>
          <a:p>
            <a:pPr lvl="2"/>
            <a:r>
              <a:rPr lang="en-US" dirty="0" smtClean="0"/>
              <a:t>Code would not be checked-in until Delta Assignment(s) were resolved (optional). </a:t>
            </a:r>
          </a:p>
          <a:p>
            <a:pPr lvl="2"/>
            <a:r>
              <a:rPr lang="en-US" dirty="0" smtClean="0"/>
              <a:t>Alternatively, ABC would run after a check-in.  The Change Set would be rolled back by the Developer or Tech Leach if the automated build compare results were not favorable.</a:t>
            </a:r>
          </a:p>
          <a:p>
            <a:pPr lvl="1"/>
            <a:r>
              <a:rPr lang="en-US" dirty="0" smtClean="0"/>
              <a:t>Performance</a:t>
            </a:r>
          </a:p>
          <a:p>
            <a:pPr lvl="2"/>
            <a:r>
              <a:rPr lang="en-US" dirty="0" smtClean="0"/>
              <a:t>Better server performance (due to Server Refresh) may provide enough improvement to run ABC multiple times per day without refactoring for faster run times.</a:t>
            </a:r>
          </a:p>
          <a:p>
            <a:pPr lvl="2"/>
            <a:r>
              <a:rPr lang="en-US" dirty="0" smtClean="0"/>
              <a:t>The size of the Control Policy set can be reduced significantly to reduce run times without compromising Delta Set quality</a:t>
            </a:r>
          </a:p>
          <a:p>
            <a:pPr lvl="2"/>
            <a:r>
              <a:rPr lang="en-US" dirty="0" smtClean="0"/>
              <a:t>If multiple Change Sets are checked in per day, ABC runs can be multi-threaded or queued and run in turn</a:t>
            </a:r>
            <a:endParaRPr lang="en-US" dirty="0"/>
          </a:p>
          <a:p>
            <a:pPr lvl="1"/>
            <a:endParaRPr lang="en-US" b="1" dirty="0" smtClean="0"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94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ABC Status and Go-Forward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7380"/>
            <a:ext cx="8946541" cy="496102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Additional Value Adds</a:t>
            </a:r>
            <a:r>
              <a:rPr lang="en-US" b="1" dirty="0" smtClean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endParaRPr lang="en-US" b="1" dirty="0" smtClean="0"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sz="1600" dirty="0" smtClean="0"/>
              <a:t>Continuous Regression testing for Prefix</a:t>
            </a:r>
          </a:p>
          <a:p>
            <a:pPr lvl="2"/>
            <a:r>
              <a:rPr lang="en-US" sz="1400" dirty="0" smtClean="0"/>
              <a:t>Run ABC nightly  against a small, revolving subset of production policies </a:t>
            </a:r>
          </a:p>
          <a:p>
            <a:pPr lvl="3"/>
            <a:r>
              <a:rPr lang="en-US" sz="1200" dirty="0" smtClean="0"/>
              <a:t>ABC can compare currently policy values against their rebuild scenario values to find policies whose values out of date with the current code baseline.</a:t>
            </a:r>
          </a:p>
          <a:p>
            <a:pPr lvl="3"/>
            <a:r>
              <a:rPr lang="en-US" sz="1200" dirty="0" smtClean="0"/>
              <a:t>Allows for proactive detection of valuation problems</a:t>
            </a:r>
          </a:p>
          <a:p>
            <a:pPr lvl="1"/>
            <a:r>
              <a:rPr lang="en-US" sz="1600" dirty="0" smtClean="0"/>
              <a:t>ABC Ad-Hoc mode</a:t>
            </a:r>
            <a:endParaRPr lang="en-US" sz="1600" dirty="0"/>
          </a:p>
          <a:p>
            <a:pPr lvl="2"/>
            <a:r>
              <a:rPr lang="en-US" dirty="0" smtClean="0"/>
              <a:t>Run ABC against </a:t>
            </a:r>
            <a:r>
              <a:rPr lang="en-US" dirty="0"/>
              <a:t>any two Change Sets </a:t>
            </a:r>
          </a:p>
          <a:p>
            <a:pPr lvl="2"/>
            <a:r>
              <a:rPr lang="en-US" dirty="0"/>
              <a:t>Run ABC against </a:t>
            </a:r>
            <a:r>
              <a:rPr lang="en-US" dirty="0" smtClean="0"/>
              <a:t>any </a:t>
            </a:r>
            <a:r>
              <a:rPr lang="en-US" dirty="0"/>
              <a:t>uploaded set of control </a:t>
            </a:r>
            <a:r>
              <a:rPr lang="en-US" dirty="0" smtClean="0"/>
              <a:t>data</a:t>
            </a:r>
          </a:p>
          <a:p>
            <a:pPr lvl="3"/>
            <a:r>
              <a:rPr lang="en-US" dirty="0" smtClean="0"/>
              <a:t>E.g., a great tool for determining the </a:t>
            </a:r>
            <a:r>
              <a:rPr lang="en-US" smtClean="0"/>
              <a:t>scope and extent </a:t>
            </a:r>
            <a:r>
              <a:rPr lang="en-US" dirty="0" smtClean="0"/>
              <a:t>of clean-up for production problems</a:t>
            </a:r>
            <a:endParaRPr lang="en-US" dirty="0"/>
          </a:p>
          <a:p>
            <a:pPr marL="1371600" lvl="3" indent="0">
              <a:buNone/>
            </a:pPr>
            <a:endParaRPr lang="en-US" b="1" dirty="0" smtClean="0"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276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7380"/>
            <a:ext cx="8946541" cy="496102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Terms: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Control Policy Set</a:t>
            </a:r>
          </a:p>
          <a:p>
            <a:pPr lvl="2"/>
            <a:r>
              <a:rPr lang="en-US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Between 5,000 and 10,000 production policies</a:t>
            </a:r>
          </a:p>
          <a:p>
            <a:pPr lvl="2"/>
            <a:r>
              <a:rPr lang="en-US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Policies are selected for diversity </a:t>
            </a:r>
            <a:r>
              <a:rPr lang="en-US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representing </a:t>
            </a:r>
            <a:r>
              <a:rPr lang="en-US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a variety of characteristics </a:t>
            </a:r>
            <a:r>
              <a:rPr lang="en-US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such as:</a:t>
            </a:r>
          </a:p>
          <a:p>
            <a:pPr lvl="3"/>
            <a:r>
              <a:rPr lang="en-US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Product, State and Report Code, </a:t>
            </a:r>
            <a:r>
              <a:rPr lang="en-US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Rider Options, Policy Age (Issue Date</a:t>
            </a:r>
            <a:r>
              <a:rPr lang="en-US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), Beneficiary mix</a:t>
            </a:r>
            <a:endParaRPr lang="en-US" dirty="0" smtClean="0"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b="1" dirty="0" smtClean="0">
                <a:solidFill>
                  <a:schemeClr val="accent3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Change </a:t>
            </a:r>
            <a:r>
              <a:rPr lang="en-US" b="1" dirty="0" smtClean="0">
                <a:solidFill>
                  <a:schemeClr val="accent3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Set</a:t>
            </a:r>
          </a:p>
          <a:p>
            <a:pPr lvl="2"/>
            <a:r>
              <a:rPr lang="en-US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A set of source code changes addressing </a:t>
            </a:r>
            <a:r>
              <a:rPr lang="en-US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an atomic </a:t>
            </a:r>
            <a:r>
              <a:rPr lang="en-US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requirement or bug fix </a:t>
            </a:r>
          </a:p>
          <a:p>
            <a:pPr lvl="2"/>
            <a:r>
              <a:rPr lang="en-US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Source files checked </a:t>
            </a:r>
            <a:r>
              <a:rPr lang="en-US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in </a:t>
            </a:r>
            <a:r>
              <a:rPr lang="en-US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together as </a:t>
            </a:r>
            <a:r>
              <a:rPr lang="en-US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a </a:t>
            </a:r>
            <a:r>
              <a:rPr lang="en-US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group</a:t>
            </a:r>
          </a:p>
          <a:p>
            <a:pPr lvl="1"/>
            <a:r>
              <a:rPr lang="en-US" b="1" dirty="0" err="1">
                <a:solidFill>
                  <a:schemeClr val="accent3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TFS</a:t>
            </a:r>
            <a:r>
              <a:rPr lang="en-US" b="1" dirty="0">
                <a:solidFill>
                  <a:schemeClr val="accent3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 (Team Foundation Services</a:t>
            </a:r>
            <a:r>
              <a:rPr lang="en-US" b="1" dirty="0" smtClean="0">
                <a:solidFill>
                  <a:schemeClr val="accent3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 lvl="2"/>
            <a:r>
              <a:rPr lang="en-US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The Source Control system used by Prefix Developers and Actuaries to </a:t>
            </a:r>
            <a:r>
              <a:rPr lang="en-US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manage </a:t>
            </a:r>
            <a:r>
              <a:rPr lang="en-US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and deploy Prefix source code </a:t>
            </a:r>
            <a:endParaRPr lang="en-US" dirty="0"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2"/>
            <a:r>
              <a:rPr lang="en-US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Houses over </a:t>
            </a:r>
            <a:r>
              <a:rPr lang="en-US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3.3 </a:t>
            </a:r>
            <a:r>
              <a:rPr lang="en-US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million lines of </a:t>
            </a:r>
            <a:r>
              <a:rPr lang="en-US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source </a:t>
            </a:r>
            <a:r>
              <a:rPr lang="en-US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code</a:t>
            </a:r>
            <a:endParaRPr lang="en-US" dirty="0"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9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7380"/>
            <a:ext cx="8946541" cy="496102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Terms: (cont.)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Delta Set (or just “Delta”)</a:t>
            </a:r>
          </a:p>
          <a:p>
            <a:pPr lvl="2"/>
            <a:r>
              <a:rPr lang="en-US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A set of differences in comparison data across the 18 </a:t>
            </a:r>
            <a:r>
              <a:rPr lang="en-US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data </a:t>
            </a:r>
            <a:r>
              <a:rPr lang="en-US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types used by the Prefix </a:t>
            </a:r>
            <a:r>
              <a:rPr lang="en-US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system to represent policy value</a:t>
            </a:r>
            <a:endParaRPr lang="en-US" dirty="0" smtClean="0"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b="1" dirty="0" smtClean="0">
                <a:solidFill>
                  <a:schemeClr val="accent3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Delta Assignment</a:t>
            </a:r>
          </a:p>
          <a:p>
            <a:pPr lvl="2"/>
            <a:r>
              <a:rPr lang="en-US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A task issued to a developer or Tech Lead to audit a Delta Set and ensure that </a:t>
            </a:r>
          </a:p>
          <a:p>
            <a:pPr lvl="3"/>
            <a:r>
              <a:rPr lang="en-US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all policy value variations are as expected </a:t>
            </a:r>
          </a:p>
          <a:p>
            <a:pPr lvl="3"/>
            <a:r>
              <a:rPr lang="en-US" dirty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r>
              <a:rPr lang="en-US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he  code change has not precipitated unexpected changes to policy </a:t>
            </a:r>
            <a:r>
              <a:rPr lang="en-US" dirty="0" smtClean="0"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values</a:t>
            </a:r>
            <a:endParaRPr lang="en-US" dirty="0" smtClean="0"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1600"/>
            <a:ext cx="8946541" cy="507732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Problem Statement: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Manual Build Compare</a:t>
            </a:r>
          </a:p>
          <a:p>
            <a:pPr lvl="2"/>
            <a:r>
              <a:rPr lang="en-US" dirty="0" smtClean="0"/>
              <a:t>Developers submitting code changes affecting policy valuation are tasked to rebuild a set of control policies and compare the resulting valuation differences across 18 types of policy data</a:t>
            </a:r>
          </a:p>
          <a:p>
            <a:pPr lvl="3"/>
            <a:r>
              <a:rPr lang="en-US" dirty="0" smtClean="0"/>
              <a:t>This process is difficult and time consuming</a:t>
            </a:r>
          </a:p>
          <a:p>
            <a:pPr lvl="3"/>
            <a:r>
              <a:rPr lang="en-US" dirty="0" smtClean="0"/>
              <a:t>Only very experienced Prefix developers have the expertise to do this well and accurately analyze the results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There is little or no accountability or audit trail ensuring that this gets completed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Pre-release auditing of changes to policy valuation</a:t>
            </a:r>
          </a:p>
          <a:p>
            <a:pPr lvl="2"/>
            <a:r>
              <a:rPr lang="en-US" dirty="0"/>
              <a:t>Prior to each </a:t>
            </a:r>
            <a:r>
              <a:rPr lang="en-US" dirty="0" smtClean="0"/>
              <a:t>release, </a:t>
            </a:r>
            <a:r>
              <a:rPr lang="en-US" dirty="0"/>
              <a:t>Tech Leads are responsible to review </a:t>
            </a:r>
            <a:r>
              <a:rPr lang="en-US" dirty="0" smtClean="0"/>
              <a:t>all code </a:t>
            </a:r>
            <a:r>
              <a:rPr lang="en-US" dirty="0"/>
              <a:t>changes affecting policy valuation to ensure accuracy </a:t>
            </a:r>
            <a:r>
              <a:rPr lang="en-US" dirty="0" smtClean="0"/>
              <a:t>and </a:t>
            </a:r>
            <a:r>
              <a:rPr lang="en-US" dirty="0" smtClean="0"/>
              <a:t>that </a:t>
            </a:r>
            <a:r>
              <a:rPr lang="en-US" dirty="0" smtClean="0"/>
              <a:t>unexpected </a:t>
            </a:r>
            <a:r>
              <a:rPr lang="en-US" dirty="0"/>
              <a:t>ripple </a:t>
            </a:r>
            <a:r>
              <a:rPr lang="en-US" dirty="0" smtClean="0"/>
              <a:t>effects </a:t>
            </a:r>
            <a:r>
              <a:rPr lang="en-US" dirty="0" smtClean="0"/>
              <a:t>have not occurred.</a:t>
            </a:r>
            <a:endParaRPr lang="en-US" dirty="0" smtClean="0"/>
          </a:p>
          <a:p>
            <a:pPr lvl="2"/>
            <a:r>
              <a:rPr lang="en-US" dirty="0" smtClean="0"/>
              <a:t>Historically, this is done via manual build compare. Analysis and tracking of changes to specific check-ins can be very time consuming sometimes taking Tech Leads </a:t>
            </a:r>
            <a:r>
              <a:rPr lang="en-US" dirty="0" smtClean="0"/>
              <a:t>and/or </a:t>
            </a:r>
            <a:r>
              <a:rPr lang="en-US" dirty="0" err="1" smtClean="0"/>
              <a:t>SMEs</a:t>
            </a:r>
            <a:r>
              <a:rPr lang="en-US" dirty="0" smtClean="0"/>
              <a:t> 40 - 60 hours to complete. </a:t>
            </a:r>
            <a:endParaRPr lang="en-US" dirty="0"/>
          </a:p>
          <a:p>
            <a:pPr lvl="1"/>
            <a:endParaRPr lang="en-US" dirty="0" smtClean="0"/>
          </a:p>
          <a:p>
            <a:pPr marL="1371600" lvl="3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328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7380"/>
            <a:ext cx="8946541" cy="496102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ABC Value Adds: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Regression Testing and Unit Testing Automation</a:t>
            </a:r>
            <a:endParaRPr lang="en-US" b="1" dirty="0" smtClean="0">
              <a:solidFill>
                <a:schemeClr val="accent3"/>
              </a:solidFill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2"/>
            <a:r>
              <a:rPr lang="en-US" dirty="0"/>
              <a:t>ABC greatly reduces the burden on developers and Tech Leads by providing and accurate, automated Build Comparison </a:t>
            </a:r>
            <a:r>
              <a:rPr lang="en-US" dirty="0" smtClean="0"/>
              <a:t>solution</a:t>
            </a:r>
          </a:p>
          <a:p>
            <a:pPr lvl="2"/>
            <a:r>
              <a:rPr lang="en-US" dirty="0" smtClean="0"/>
              <a:t>ABC provides much needed wide scale regression testing for changes affecting policy valuation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accent3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ABC Automates Build Compares</a:t>
            </a:r>
          </a:p>
          <a:p>
            <a:pPr lvl="2"/>
            <a:r>
              <a:rPr lang="en-US" dirty="0"/>
              <a:t>Using </a:t>
            </a:r>
            <a:r>
              <a:rPr lang="en-US" dirty="0" smtClean="0"/>
              <a:t>an </a:t>
            </a:r>
            <a:r>
              <a:rPr lang="en-US" dirty="0"/>
              <a:t>interface to </a:t>
            </a:r>
            <a:r>
              <a:rPr lang="en-US" dirty="0" err="1"/>
              <a:t>TFS</a:t>
            </a:r>
            <a:r>
              <a:rPr lang="en-US" dirty="0"/>
              <a:t>, ABC automatically </a:t>
            </a:r>
            <a:r>
              <a:rPr lang="en-US" dirty="0" smtClean="0"/>
              <a:t>compares policy valuation differences generated from </a:t>
            </a:r>
            <a:r>
              <a:rPr lang="en-US" dirty="0"/>
              <a:t>before and after </a:t>
            </a:r>
            <a:r>
              <a:rPr lang="en-US" dirty="0" smtClean="0"/>
              <a:t>baselines </a:t>
            </a:r>
            <a:r>
              <a:rPr lang="en-US" dirty="0" smtClean="0"/>
              <a:t>for a given change set.</a:t>
            </a:r>
          </a:p>
          <a:p>
            <a:pPr lvl="2"/>
            <a:r>
              <a:rPr lang="en-US" dirty="0" smtClean="0"/>
              <a:t>ABC compares are done on a release-specific set </a:t>
            </a:r>
            <a:r>
              <a:rPr lang="en-US" dirty="0"/>
              <a:t>of </a:t>
            </a:r>
            <a:r>
              <a:rPr lang="en-US" dirty="0" smtClean="0"/>
              <a:t>5,000 control policies 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accent3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ABC presents Delta information in a concise and legible manner</a:t>
            </a:r>
          </a:p>
          <a:p>
            <a:pPr lvl="2"/>
            <a:r>
              <a:rPr lang="en-US" dirty="0" smtClean="0"/>
              <a:t>Results are available </a:t>
            </a:r>
            <a:r>
              <a:rPr lang="en-US" dirty="0" smtClean="0"/>
              <a:t>24 x 7 x 365 </a:t>
            </a:r>
            <a:r>
              <a:rPr lang="en-US" dirty="0" smtClean="0"/>
              <a:t>via </a:t>
            </a:r>
            <a:r>
              <a:rPr lang="en-US" dirty="0" smtClean="0"/>
              <a:t>the ABC </a:t>
            </a:r>
            <a:r>
              <a:rPr lang="en-US" dirty="0" smtClean="0"/>
              <a:t>Web </a:t>
            </a:r>
            <a:r>
              <a:rPr lang="en-US" dirty="0" err="1" smtClean="0"/>
              <a:t>gui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ABC Web is role-based providing </a:t>
            </a:r>
            <a:r>
              <a:rPr lang="en-US" dirty="0" smtClean="0"/>
              <a:t>different authorization for Admin, Tech Lead and  Developer roles</a:t>
            </a:r>
          </a:p>
          <a:p>
            <a:pPr lvl="2"/>
            <a:r>
              <a:rPr lang="en-US" dirty="0" smtClean="0"/>
              <a:t>All </a:t>
            </a:r>
            <a:r>
              <a:rPr lang="en-US" dirty="0"/>
              <a:t>data not effected by the change set is </a:t>
            </a:r>
            <a:r>
              <a:rPr lang="en-US" dirty="0" smtClean="0"/>
              <a:t>filtered</a:t>
            </a:r>
          </a:p>
        </p:txBody>
      </p:sp>
    </p:spTree>
    <p:extLst>
      <p:ext uri="{BB962C8B-B14F-4D97-AF65-F5344CB8AC3E}">
        <p14:creationId xmlns:p14="http://schemas.microsoft.com/office/powerpoint/2010/main" val="16910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7380"/>
            <a:ext cx="8946541" cy="496102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ABC Value </a:t>
            </a:r>
            <a:r>
              <a:rPr lang="en-US" b="1" dirty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Adds: (cont.)</a:t>
            </a:r>
            <a:endParaRPr lang="en-US" b="1" dirty="0" smtClean="0"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b="1" dirty="0" smtClean="0">
                <a:solidFill>
                  <a:schemeClr val="accent3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ABC presents Delta information in a concise and legible manner (cont.)</a:t>
            </a:r>
          </a:p>
          <a:p>
            <a:pPr lvl="2"/>
            <a:r>
              <a:rPr lang="en-US" dirty="0"/>
              <a:t>Deltas are presented by product for at-a-glance scope analysis of valuation changes</a:t>
            </a:r>
          </a:p>
          <a:p>
            <a:pPr lvl="2"/>
            <a:r>
              <a:rPr lang="en-US" dirty="0"/>
              <a:t>Changed data rows are presented in a </a:t>
            </a:r>
            <a:r>
              <a:rPr lang="en-US" dirty="0" smtClean="0"/>
              <a:t>matched, </a:t>
            </a:r>
            <a:r>
              <a:rPr lang="en-US" dirty="0"/>
              <a:t>over/under fashion with changed fields highlighted for immediate identification and analysis </a:t>
            </a:r>
          </a:p>
          <a:p>
            <a:pPr lvl="2"/>
            <a:r>
              <a:rPr lang="en-US" dirty="0"/>
              <a:t>Unique records (those added or removed by the </a:t>
            </a:r>
            <a:r>
              <a:rPr lang="en-US" dirty="0" smtClean="0"/>
              <a:t>Change Set) </a:t>
            </a:r>
            <a:r>
              <a:rPr lang="en-US" dirty="0"/>
              <a:t>are presented by baseline </a:t>
            </a:r>
            <a:endParaRPr lang="en-US" dirty="0" smtClean="0"/>
          </a:p>
          <a:p>
            <a:pPr lvl="3"/>
            <a:r>
              <a:rPr lang="en-US" dirty="0" smtClean="0"/>
              <a:t>Rows are marked showing which have been added </a:t>
            </a:r>
            <a:r>
              <a:rPr lang="en-US" dirty="0"/>
              <a:t>or removed by the code change)</a:t>
            </a:r>
          </a:p>
          <a:p>
            <a:pPr lvl="2"/>
            <a:r>
              <a:rPr lang="en-US" dirty="0"/>
              <a:t>Amount data can be filtered to exclude insignificant changes </a:t>
            </a:r>
          </a:p>
          <a:p>
            <a:pPr lvl="3"/>
            <a:r>
              <a:rPr lang="en-US" dirty="0"/>
              <a:t>E.g., </a:t>
            </a:r>
            <a:r>
              <a:rPr lang="en-US" dirty="0" smtClean="0"/>
              <a:t>S</a:t>
            </a:r>
            <a:r>
              <a:rPr lang="en-US" dirty="0" smtClean="0"/>
              <a:t>how only rows </a:t>
            </a:r>
            <a:r>
              <a:rPr lang="en-US" dirty="0"/>
              <a:t>differing by more than $</a:t>
            </a:r>
            <a:r>
              <a:rPr lang="en-US" dirty="0" smtClean="0"/>
              <a:t>0.05 </a:t>
            </a:r>
            <a:r>
              <a:rPr lang="en-US" dirty="0" smtClean="0"/>
              <a:t>(configurable)</a:t>
            </a:r>
            <a:endParaRPr lang="en-US" b="1" dirty="0" smtClean="0">
              <a:solidFill>
                <a:schemeClr val="accent3"/>
              </a:solidFill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148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7380"/>
            <a:ext cx="8946541" cy="496102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ABC Value </a:t>
            </a:r>
            <a:r>
              <a:rPr lang="en-US" b="1" dirty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Adds: (cont.)</a:t>
            </a:r>
            <a:endParaRPr lang="en-US" b="1" dirty="0" smtClean="0"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b="1" dirty="0">
                <a:solidFill>
                  <a:schemeClr val="accent3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ABC automatically creates Delta </a:t>
            </a:r>
            <a:r>
              <a:rPr lang="en-US" b="1" dirty="0" smtClean="0">
                <a:solidFill>
                  <a:schemeClr val="accent3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Assignments </a:t>
            </a:r>
            <a:endParaRPr lang="en-US" b="1" dirty="0">
              <a:solidFill>
                <a:schemeClr val="accent3"/>
              </a:solidFill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2"/>
            <a:r>
              <a:rPr lang="en-US" dirty="0"/>
              <a:t>If a Delta </a:t>
            </a:r>
            <a:r>
              <a:rPr lang="en-US" dirty="0" smtClean="0"/>
              <a:t>Set </a:t>
            </a:r>
            <a:r>
              <a:rPr lang="en-US" dirty="0"/>
              <a:t>results from the </a:t>
            </a:r>
            <a:r>
              <a:rPr lang="en-US" dirty="0" smtClean="0"/>
              <a:t>comparison, </a:t>
            </a:r>
            <a:r>
              <a:rPr lang="en-US" dirty="0"/>
              <a:t>ABC creates a Delta Assignment associated with the Developer or Actuary who checked in the </a:t>
            </a:r>
            <a:r>
              <a:rPr lang="en-US" dirty="0" smtClean="0"/>
              <a:t>code</a:t>
            </a:r>
          </a:p>
          <a:p>
            <a:pPr lvl="3"/>
            <a:r>
              <a:rPr lang="en-US" dirty="0" smtClean="0"/>
              <a:t>Email notifications are automatically generated </a:t>
            </a:r>
            <a:r>
              <a:rPr lang="en-US" dirty="0" smtClean="0"/>
              <a:t>and sent to developer </a:t>
            </a:r>
            <a:r>
              <a:rPr lang="en-US" dirty="0" smtClean="0"/>
              <a:t>and Tech Lead (</a:t>
            </a:r>
            <a:r>
              <a:rPr lang="en-US" dirty="0" smtClean="0"/>
              <a:t>optional) </a:t>
            </a:r>
            <a:r>
              <a:rPr lang="en-US" dirty="0" smtClean="0"/>
              <a:t>with a link to </a:t>
            </a:r>
            <a:r>
              <a:rPr lang="en-US" dirty="0" smtClean="0"/>
              <a:t>the Delta on ABC </a:t>
            </a:r>
            <a:r>
              <a:rPr lang="en-US" dirty="0" smtClean="0"/>
              <a:t>Web for fast access</a:t>
            </a:r>
            <a:endParaRPr lang="en-US" dirty="0"/>
          </a:p>
          <a:p>
            <a:pPr lvl="2"/>
            <a:r>
              <a:rPr lang="en-US" dirty="0"/>
              <a:t>A workflow is started to ensuring accountability and tracking of the Assignment </a:t>
            </a:r>
            <a:endParaRPr lang="en-US" dirty="0" smtClean="0"/>
          </a:p>
          <a:p>
            <a:pPr lvl="3"/>
            <a:r>
              <a:rPr lang="en-US" dirty="0" smtClean="0"/>
              <a:t>Developers and Tech Leads (optional) </a:t>
            </a:r>
            <a:r>
              <a:rPr lang="en-US" dirty="0" smtClean="0"/>
              <a:t>receive </a:t>
            </a:r>
            <a:r>
              <a:rPr lang="en-US" dirty="0" smtClean="0"/>
              <a:t>daily reminders of assigned Deltas that have not been resolved </a:t>
            </a:r>
          </a:p>
          <a:p>
            <a:pPr lvl="2"/>
            <a:r>
              <a:rPr lang="en-US" dirty="0" smtClean="0"/>
              <a:t>Tech Leads can see </a:t>
            </a:r>
            <a:r>
              <a:rPr lang="en-US" dirty="0" smtClean="0"/>
              <a:t>the Developer</a:t>
            </a:r>
            <a:r>
              <a:rPr lang="en-US" dirty="0" smtClean="0"/>
              <a:t>, </a:t>
            </a:r>
            <a:r>
              <a:rPr lang="en-US" dirty="0" smtClean="0"/>
              <a:t>Change </a:t>
            </a:r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dirty="0" smtClean="0"/>
              <a:t>(date/time checked in, source files, etc</a:t>
            </a:r>
            <a:r>
              <a:rPr lang="en-US" dirty="0" smtClean="0"/>
              <a:t>.), history of comments,  </a:t>
            </a:r>
            <a:r>
              <a:rPr lang="en-US" dirty="0" smtClean="0"/>
              <a:t>and origination date for each Delta assignment</a:t>
            </a:r>
            <a:endParaRPr lang="en-US" dirty="0"/>
          </a:p>
          <a:p>
            <a:pPr lvl="2"/>
            <a:r>
              <a:rPr lang="en-US" dirty="0"/>
              <a:t>Status and comments fields for each Delta assignment provide a communication forum for Developers, Tech Leads, ABC administrators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145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7380"/>
            <a:ext cx="8946541" cy="496102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ABC Value Adds: (cont.)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ABC </a:t>
            </a:r>
            <a:r>
              <a:rPr lang="en-US" b="1" dirty="0" smtClean="0">
                <a:solidFill>
                  <a:schemeClr val="accent3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provides </a:t>
            </a:r>
            <a:r>
              <a:rPr lang="en-US" b="1" dirty="0" smtClean="0">
                <a:solidFill>
                  <a:schemeClr val="accent3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for on-going auditing of changes to Policy Valuation across the Prefix </a:t>
            </a:r>
            <a:r>
              <a:rPr lang="en-US" b="1" dirty="0">
                <a:solidFill>
                  <a:schemeClr val="accent3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D</a:t>
            </a:r>
            <a:r>
              <a:rPr lang="en-US" b="1" dirty="0" smtClean="0">
                <a:solidFill>
                  <a:schemeClr val="accent3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evelopment and Actuarial teams</a:t>
            </a:r>
          </a:p>
          <a:p>
            <a:pPr lvl="2"/>
            <a:r>
              <a:rPr lang="en-US" dirty="0"/>
              <a:t>On-line history of resolved Delta assignments provides </a:t>
            </a:r>
            <a:r>
              <a:rPr lang="en-US" dirty="0" smtClean="0"/>
              <a:t>a positive audit </a:t>
            </a:r>
            <a:r>
              <a:rPr lang="en-US" dirty="0"/>
              <a:t>trail for all changes to policy valuation for each </a:t>
            </a:r>
            <a:r>
              <a:rPr lang="en-US" dirty="0" smtClean="0"/>
              <a:t>Prefi</a:t>
            </a:r>
            <a:r>
              <a:rPr lang="en-US" dirty="0" smtClean="0"/>
              <a:t>x </a:t>
            </a:r>
            <a:r>
              <a:rPr lang="en-US" dirty="0" smtClean="0"/>
              <a:t>release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 smtClean="0"/>
              <a:t>Eliminates </a:t>
            </a:r>
            <a:r>
              <a:rPr lang="en-US" dirty="0" smtClean="0"/>
              <a:t>the need for </a:t>
            </a:r>
            <a:r>
              <a:rPr lang="en-US" dirty="0" smtClean="0"/>
              <a:t>end-of-release </a:t>
            </a:r>
            <a:r>
              <a:rPr lang="en-US" dirty="0" smtClean="0"/>
              <a:t>build compares and auditing.</a:t>
            </a:r>
          </a:p>
          <a:p>
            <a:pPr lvl="2"/>
            <a:r>
              <a:rPr lang="en-US" dirty="0" smtClean="0"/>
              <a:t>Delta resolution history provides assurance to management that changes to Policy Valuation have been properly reviewed and signed off by Tech Leads</a:t>
            </a:r>
            <a:r>
              <a:rPr lang="en-US" dirty="0" smtClean="0"/>
              <a:t>.</a:t>
            </a:r>
          </a:p>
          <a:p>
            <a:pPr lvl="1"/>
            <a:r>
              <a:rPr lang="en-US" b="1" dirty="0">
                <a:solidFill>
                  <a:schemeClr val="accent3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ABC provides full logging of </a:t>
            </a:r>
            <a:r>
              <a:rPr lang="en-US" b="1" dirty="0" smtClean="0">
                <a:solidFill>
                  <a:schemeClr val="accent3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all </a:t>
            </a:r>
            <a:r>
              <a:rPr lang="en-US" b="1" dirty="0">
                <a:solidFill>
                  <a:schemeClr val="accent3"/>
                </a:solidFill>
                <a:effectLst>
                  <a:outerShdw blurRad="50800" dist="25400" dir="2700000" algn="tl" rotWithShape="0">
                    <a:prstClr val="black">
                      <a:alpha val="40000"/>
                    </a:prstClr>
                  </a:outerShdw>
                </a:effectLst>
              </a:rPr>
              <a:t>comparison flows</a:t>
            </a:r>
          </a:p>
          <a:p>
            <a:pPr lvl="2"/>
            <a:r>
              <a:rPr lang="en-US" dirty="0" smtClean="0"/>
              <a:t>Filterable by severity (FATAL, ERROR, WARNING, INFO)</a:t>
            </a:r>
          </a:p>
          <a:p>
            <a:pPr lvl="2"/>
            <a:r>
              <a:rPr lang="en-US" dirty="0" smtClean="0"/>
              <a:t>ABC logging is available via ABC Web for easy access</a:t>
            </a:r>
          </a:p>
          <a:p>
            <a:pPr lvl="2"/>
            <a:r>
              <a:rPr lang="en-US" dirty="0"/>
              <a:t>Makes for easy troubleshooting, performance monitoring and maintenance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540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ABC Status and Go-Forward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7380"/>
            <a:ext cx="8946541" cy="496102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ABC </a:t>
            </a:r>
            <a:r>
              <a:rPr lang="en-US" b="1" dirty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r>
              <a:rPr lang="en-US" b="1" dirty="0" smtClean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oday:</a:t>
            </a:r>
          </a:p>
          <a:p>
            <a:pPr lvl="1"/>
            <a:r>
              <a:rPr lang="en-US" sz="1600" dirty="0"/>
              <a:t>All features are complete, functional and well </a:t>
            </a:r>
            <a:r>
              <a:rPr lang="en-US" sz="1600" dirty="0" smtClean="0"/>
              <a:t>tested with several months of successful use</a:t>
            </a:r>
          </a:p>
          <a:p>
            <a:pPr lvl="1"/>
            <a:r>
              <a:rPr lang="en-US" sz="1600" dirty="0" smtClean="0"/>
              <a:t>Runs on a scheduled basis nightly, during hours of low demand on required resources (application and data base servers)</a:t>
            </a:r>
          </a:p>
          <a:p>
            <a:r>
              <a:rPr lang="en-US" b="1" dirty="0" smtClean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Limitations and needed </a:t>
            </a:r>
            <a:r>
              <a:rPr lang="en-US" b="1" dirty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functional improvements</a:t>
            </a:r>
          </a:p>
          <a:p>
            <a:pPr lvl="1"/>
            <a:r>
              <a:rPr lang="en-US" dirty="0"/>
              <a:t>The primary ABC designer/builder resource </a:t>
            </a:r>
            <a:r>
              <a:rPr lang="en-US" dirty="0" smtClean="0"/>
              <a:t>was temporarily </a:t>
            </a:r>
            <a:r>
              <a:rPr lang="en-US" dirty="0"/>
              <a:t>unavailable</a:t>
            </a:r>
          </a:p>
          <a:p>
            <a:pPr lvl="1"/>
            <a:r>
              <a:rPr lang="en-US" dirty="0" smtClean="0"/>
              <a:t>Because it runs once per night, ABC cannot currently differentiate between multiple change sets to make accurate Deltas Assignments</a:t>
            </a:r>
          </a:p>
          <a:p>
            <a:pPr lvl="2"/>
            <a:r>
              <a:rPr lang="en-US" dirty="0" smtClean="0"/>
              <a:t>When more than one valuation change set is checked in during a day, ABC currently assigns the Delta(s) to all contributing developers </a:t>
            </a:r>
          </a:p>
          <a:p>
            <a:pPr lvl="3"/>
            <a:r>
              <a:rPr lang="en-US" dirty="0" smtClean="0"/>
              <a:t>This results in “wasn’t my code” wars and Deltas that are difficult to get resolved.</a:t>
            </a:r>
          </a:p>
          <a:p>
            <a:pPr lvl="1"/>
            <a:r>
              <a:rPr lang="en-US" dirty="0" smtClean="0"/>
              <a:t>Build compares take significant processing time</a:t>
            </a:r>
          </a:p>
          <a:p>
            <a:pPr lvl="2"/>
            <a:r>
              <a:rPr lang="en-US" dirty="0" smtClean="0"/>
              <a:t>This may limit ABC to one or two compares per day</a:t>
            </a:r>
          </a:p>
          <a:p>
            <a:pPr lvl="2"/>
            <a:endParaRPr lang="en-US" dirty="0"/>
          </a:p>
          <a:p>
            <a:pPr lvl="1"/>
            <a:endParaRPr lang="en-US" b="1" dirty="0" smtClean="0"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30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6611</TotalTime>
  <Words>1214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ABC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ABC Status and Go-Forward Plan</vt:lpstr>
      <vt:lpstr>ABC Status and Go-Forward Plan</vt:lpstr>
      <vt:lpstr>ABC Status and Go-Forward Plan</vt:lpstr>
    </vt:vector>
  </TitlesOfParts>
  <Company>Nationwide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QB4JE</dc:title>
  <dc:creator>Anthony Padgett</dc:creator>
  <cp:lastModifiedBy>Padgett, Anthony K</cp:lastModifiedBy>
  <cp:revision>68</cp:revision>
  <cp:lastPrinted>2015-03-30T19:21:29Z</cp:lastPrinted>
  <dcterms:created xsi:type="dcterms:W3CDTF">2015-03-30T18:46:30Z</dcterms:created>
  <dcterms:modified xsi:type="dcterms:W3CDTF">2015-11-23T17:27:16Z</dcterms:modified>
</cp:coreProperties>
</file>