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 id="2147483794" r:id="rId5"/>
  </p:sldMasterIdLst>
  <p:notesMasterIdLst>
    <p:notesMasterId r:id="rId14"/>
  </p:notesMasterIdLst>
  <p:handoutMasterIdLst>
    <p:handoutMasterId r:id="rId15"/>
  </p:handoutMasterIdLst>
  <p:sldIdLst>
    <p:sldId id="491" r:id="rId6"/>
    <p:sldId id="469" r:id="rId7"/>
    <p:sldId id="472" r:id="rId8"/>
    <p:sldId id="492" r:id="rId9"/>
    <p:sldId id="488" r:id="rId10"/>
    <p:sldId id="490" r:id="rId11"/>
    <p:sldId id="489" r:id="rId12"/>
    <p:sldId id="481" r:id="rId13"/>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20" pos="2208" userDrawn="1">
          <p15:clr>
            <a:srgbClr val="A4A3A4"/>
          </p15:clr>
        </p15:guide>
        <p15:guide id="22" orient="horz" pos="2916" userDrawn="1">
          <p15:clr>
            <a:srgbClr val="A4A3A4"/>
          </p15:clr>
        </p15:guide>
        <p15:guide id="27" orient="horz" pos="1644" userDrawn="1">
          <p15:clr>
            <a:srgbClr val="A4A3A4"/>
          </p15:clr>
        </p15:guide>
        <p15:guide id="29" pos="2880" userDrawn="1">
          <p15:clr>
            <a:srgbClr val="A4A3A4"/>
          </p15:clr>
        </p15:guide>
        <p15:guide id="34" pos="336" userDrawn="1">
          <p15:clr>
            <a:srgbClr val="A4A3A4"/>
          </p15:clr>
        </p15:guide>
        <p15:guide id="35" orient="horz" pos="348" userDrawn="1">
          <p15:clr>
            <a:srgbClr val="A4A3A4"/>
          </p15:clr>
        </p15:guide>
        <p15:guide id="42" pos="5424" userDrawn="1">
          <p15:clr>
            <a:srgbClr val="A4A3A4"/>
          </p15:clr>
        </p15:guide>
        <p15:guide id="43" orient="horz" pos="42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46E00"/>
    <a:srgbClr val="04121B"/>
    <a:srgbClr val="000000"/>
    <a:srgbClr val="124079"/>
    <a:srgbClr val="00008C"/>
    <a:srgbClr val="001EFF"/>
    <a:srgbClr val="00CCFF"/>
    <a:srgbClr val="0E305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846" autoAdjust="0"/>
  </p:normalViewPr>
  <p:slideViewPr>
    <p:cSldViewPr snapToGrid="0">
      <p:cViewPr varScale="1">
        <p:scale>
          <a:sx n="88" d="100"/>
          <a:sy n="88" d="100"/>
        </p:scale>
        <p:origin x="684" y="60"/>
      </p:cViewPr>
      <p:guideLst>
        <p:guide pos="2208"/>
        <p:guide orient="horz" pos="2916"/>
        <p:guide orient="horz" pos="1644"/>
        <p:guide pos="2880"/>
        <p:guide pos="336"/>
        <p:guide orient="horz" pos="348"/>
        <p:guide pos="5424"/>
        <p:guide orient="horz" pos="4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9">
            <a:extLst>
              <a:ext uri="{FF2B5EF4-FFF2-40B4-BE49-F238E27FC236}">
                <a16:creationId xmlns:a16="http://schemas.microsoft.com/office/drawing/2014/main" id="{0824B341-A537-41D0-9C5E-E90A67A899E3}"/>
              </a:ext>
            </a:extLst>
          </p:cNvPr>
          <p:cNvSpPr>
            <a:spLocks noGrp="1"/>
          </p:cNvSpPr>
          <p:nvPr>
            <p:ph type="sldNum" sz="quarter" idx="4"/>
          </p:nvPr>
        </p:nvSpPr>
        <p:spPr>
          <a:xfrm>
            <a:off x="8640186" y="4742308"/>
            <a:ext cx="436897" cy="274770"/>
          </a:xfrm>
          <a:prstGeom prst="rect">
            <a:avLst/>
          </a:prstGeom>
        </p:spPr>
        <p:txBody>
          <a:bodyPr vert="horz" lIns="91440" tIns="45720" rIns="91440" bIns="45720" rtlCol="0" anchor="ctr"/>
          <a:lstStyle>
            <a:lvl1pPr algn="ctr">
              <a:defRPr sz="1050">
                <a:solidFill>
                  <a:schemeClr val="bg1"/>
                </a:solidFill>
                <a:latin typeface="+mj-lt"/>
              </a:defRPr>
            </a:lvl1p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92905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07576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65493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4057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399456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93021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075845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04474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229474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52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5930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14493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2101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120276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91319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09111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957784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3.png"/><Relationship Id="rId2" Type="http://schemas.openxmlformats.org/officeDocument/2006/relationships/slideLayout" Target="../slideLayouts/slideLayout6.xml"/><Relationship Id="rId16"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12"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2"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3"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4"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5"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7" name="TextBox 6"/>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8" name="Picture 2" descr="C:\Users\10630824\Desktop\Microot template\LTI logo (2).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7" name="Rectangle 96">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8" name="Picture 97">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101" name="Picture 100">
            <a:extLst>
              <a:ext uri="{FF2B5EF4-FFF2-40B4-BE49-F238E27FC236}">
                <a16:creationId xmlns:a16="http://schemas.microsoft.com/office/drawing/2014/main" id="{DC0C0F92-B774-4741-B9EE-133D9AF8A45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102" name="Title Placeholder 101">
            <a:extLst>
              <a:ext uri="{FF2B5EF4-FFF2-40B4-BE49-F238E27FC236}">
                <a16:creationId xmlns:a16="http://schemas.microsoft.com/office/drawing/2014/main" id="{73CF99E0-4E37-4EDA-8339-FF575B89029E}"/>
              </a:ext>
            </a:extLst>
          </p:cNvPr>
          <p:cNvSpPr>
            <a:spLocks noGrp="1"/>
          </p:cNvSpPr>
          <p:nvPr>
            <p:ph type="title"/>
          </p:nvPr>
        </p:nvSpPr>
        <p:spPr>
          <a:xfrm>
            <a:off x="628650" y="273845"/>
            <a:ext cx="7886700" cy="527781"/>
          </a:xfrm>
          <a:prstGeom prst="rect">
            <a:avLst/>
          </a:prstGeom>
        </p:spPr>
        <p:txBody>
          <a:bodyPr vert="horz" lIns="91440" tIns="45720" rIns="91440" bIns="45720" rtlCol="0" anchor="ctr">
            <a:normAutofit/>
          </a:bodyPr>
          <a:lstStyle/>
          <a:p>
            <a:r>
              <a:rPr lang="en-US"/>
              <a:t>Click to edit Master title style</a:t>
            </a:r>
          </a:p>
        </p:txBody>
      </p:sp>
      <p:sp>
        <p:nvSpPr>
          <p:cNvPr id="103" name="Text Placeholder 102">
            <a:extLst>
              <a:ext uri="{FF2B5EF4-FFF2-40B4-BE49-F238E27FC236}">
                <a16:creationId xmlns:a16="http://schemas.microsoft.com/office/drawing/2014/main" id="{312705AA-4205-4063-B2BB-9B12D91BA51F}"/>
              </a:ext>
            </a:extLst>
          </p:cNvPr>
          <p:cNvSpPr>
            <a:spLocks noGrp="1"/>
          </p:cNvSpPr>
          <p:nvPr>
            <p:ph type="body" idx="1"/>
          </p:nvPr>
        </p:nvSpPr>
        <p:spPr>
          <a:xfrm>
            <a:off x="628650" y="998142"/>
            <a:ext cx="7886700" cy="36345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6" name="Rectangle 95"/>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8207439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30" r:id="rId3"/>
    <p:sldLayoutId id="2147483793" r:id="rId4"/>
  </p:sldLayoutIdLst>
  <p:hf hdr="0" dt="0"/>
  <p:txStyles>
    <p:titleStyle>
      <a:lvl1pPr algn="l" defTabSz="685783" rtl="0" eaLnBrk="1" latinLnBrk="0" hangingPunct="1">
        <a:lnSpc>
          <a:spcPct val="90000"/>
        </a:lnSpc>
        <a:spcBef>
          <a:spcPct val="0"/>
        </a:spcBef>
        <a:buNone/>
        <a:defRPr sz="2250" b="1"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9/6/2020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grpSp>
        <p:nvGrpSpPr>
          <p:cNvPr id="7"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8"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0"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1"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2"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92" name="TextBox 91"/>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93" name="Picture 2" descr="C:\Users\10630824\Desktop\Microot template\LTI logo (2).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93">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5" name="Rectangle 94">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6" name="Picture 95">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97" name="Picture 96">
            <a:extLst>
              <a:ext uri="{FF2B5EF4-FFF2-40B4-BE49-F238E27FC236}">
                <a16:creationId xmlns:a16="http://schemas.microsoft.com/office/drawing/2014/main" id="{DC0C0F92-B774-4741-B9EE-133D9AF8A454}"/>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98" name="Rectangle 97"/>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10493583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ircuit&#10;&#10;Description automatically generated">
            <a:extLst>
              <a:ext uri="{FF2B5EF4-FFF2-40B4-BE49-F238E27FC236}">
                <a16:creationId xmlns:a16="http://schemas.microsoft.com/office/drawing/2014/main" id="{C902654B-7208-4B2B-A298-1A28055DC3B3}"/>
              </a:ext>
            </a:extLst>
          </p:cNvPr>
          <p:cNvPicPr>
            <a:picLocks noChangeAspect="1"/>
          </p:cNvPicPr>
          <p:nvPr/>
        </p:nvPicPr>
        <p:blipFill rotWithShape="1">
          <a:blip r:embed="rId2">
            <a:extLst>
              <a:ext uri="{28A0092B-C50C-407E-A947-70E740481C1C}">
                <a14:useLocalDpi xmlns:a14="http://schemas.microsoft.com/office/drawing/2010/main" val="0"/>
              </a:ext>
            </a:extLst>
          </a:blip>
          <a:srcRect l="-5250" t="-593" r="-5250" b="472"/>
          <a:stretch/>
        </p:blipFill>
        <p:spPr>
          <a:xfrm>
            <a:off x="794145" y="4751172"/>
            <a:ext cx="773972" cy="293596"/>
          </a:xfrm>
          <a:prstGeom prst="rect">
            <a:avLst/>
          </a:prstGeom>
          <a:noFill/>
        </p:spPr>
      </p:pic>
      <p:pic>
        <p:nvPicPr>
          <p:cNvPr id="4" name="Picture 3"/>
          <p:cNvPicPr>
            <a:picLocks noChangeAspect="1"/>
          </p:cNvPicPr>
          <p:nvPr/>
        </p:nvPicPr>
        <p:blipFill>
          <a:blip r:embed="rId3"/>
          <a:stretch>
            <a:fillRect/>
          </a:stretch>
        </p:blipFill>
        <p:spPr>
          <a:xfrm>
            <a:off x="794145" y="146132"/>
            <a:ext cx="7391780" cy="3876874"/>
          </a:xfrm>
          <a:prstGeom prst="rect">
            <a:avLst/>
          </a:prstGeom>
        </p:spPr>
      </p:pic>
      <p:sp>
        <p:nvSpPr>
          <p:cNvPr id="5" name="TextBox 4"/>
          <p:cNvSpPr txBox="1"/>
          <p:nvPr/>
        </p:nvSpPr>
        <p:spPr>
          <a:xfrm>
            <a:off x="2064895" y="3902905"/>
            <a:ext cx="4815590" cy="573372"/>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pPr algn="l"/>
            <a:r>
              <a:rPr lang="en-US" sz="2400" dirty="0">
                <a:latin typeface="Castellar" panose="020A0402060406010301" pitchFamily="18" charset="0"/>
              </a:rPr>
              <a:t>Code Blazers</a:t>
            </a:r>
          </a:p>
        </p:txBody>
      </p:sp>
      <p:sp>
        <p:nvSpPr>
          <p:cNvPr id="2" name="TextBox 1"/>
          <p:cNvSpPr txBox="1"/>
          <p:nvPr/>
        </p:nvSpPr>
        <p:spPr>
          <a:xfrm>
            <a:off x="-59960" y="3977856"/>
            <a:ext cx="2124855" cy="616629"/>
          </a:xfrm>
          <a:prstGeom prst="rect">
            <a:avLst/>
          </a:prstGeom>
          <a:noFill/>
        </p:spPr>
        <p:txBody>
          <a:bodyPr wrap="square" rtlCol="0">
            <a:noAutofit/>
          </a:bodyPr>
          <a:lstStyle/>
          <a:p>
            <a:r>
              <a:rPr lang="en-US" sz="2000" dirty="0">
                <a:solidFill>
                  <a:schemeClr val="accent6"/>
                </a:solidFill>
                <a:latin typeface="Bodoni MT Black" panose="02070A03080606020203" pitchFamily="18" charset="0"/>
              </a:rPr>
              <a:t>TEAM NAME:</a:t>
            </a:r>
          </a:p>
        </p:txBody>
      </p:sp>
      <p:pic>
        <p:nvPicPr>
          <p:cNvPr id="7" name="Picture 6"/>
          <p:cNvPicPr>
            <a:picLocks noChangeAspect="1"/>
          </p:cNvPicPr>
          <p:nvPr/>
        </p:nvPicPr>
        <p:blipFill>
          <a:blip r:embed="rId4"/>
          <a:srcRect/>
          <a:stretch/>
        </p:blipFill>
        <p:spPr>
          <a:xfrm>
            <a:off x="6975688" y="3891557"/>
            <a:ext cx="1228506" cy="991064"/>
          </a:xfrm>
          <a:prstGeom prst="rect">
            <a:avLst/>
          </a:prstGeom>
        </p:spPr>
      </p:pic>
    </p:spTree>
    <p:extLst>
      <p:ext uri="{BB962C8B-B14F-4D97-AF65-F5344CB8AC3E}">
        <p14:creationId xmlns:p14="http://schemas.microsoft.com/office/powerpoint/2010/main" val="283527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Problem Statement</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88112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2400" dirty="0">
                <a:solidFill>
                  <a:schemeClr val="accent4"/>
                </a:solidFill>
              </a:rPr>
              <a:t>Customer credit rating using social media analytics</a:t>
            </a:r>
          </a:p>
          <a:p>
            <a:pPr algn="l"/>
            <a:endParaRPr lang="en-US" sz="1800" dirty="0">
              <a:solidFill>
                <a:schemeClr val="accent4"/>
              </a:solidFill>
            </a:endParaRPr>
          </a:p>
          <a:p>
            <a:pPr algn="l"/>
            <a:r>
              <a:rPr lang="en-US" sz="1800" dirty="0">
                <a:solidFill>
                  <a:schemeClr val="tx1"/>
                </a:solidFill>
              </a:rPr>
              <a:t>Borrowers try to usually  take loan from financial institutions. This has worked for quite some time, but there are many individuals who has good financial power and are looking for lending their money </a:t>
            </a:r>
            <a:r>
              <a:rPr lang="en-US" sz="1800" dirty="0" err="1">
                <a:solidFill>
                  <a:schemeClr val="tx1"/>
                </a:solidFill>
              </a:rPr>
              <a:t>i.e</a:t>
            </a:r>
            <a:r>
              <a:rPr lang="en-US" sz="1800" dirty="0">
                <a:solidFill>
                  <a:schemeClr val="tx1"/>
                </a:solidFill>
              </a:rPr>
              <a:t> P2P transactions. These classification product will help them to detect potential defaulters/candidate by using customer’s social media data.</a:t>
            </a:r>
          </a:p>
          <a:p>
            <a:pPr algn="l"/>
            <a:r>
              <a:rPr lang="en-US" sz="1800" dirty="0">
                <a:solidFill>
                  <a:schemeClr val="tx1"/>
                </a:solidFill>
              </a:rPr>
              <a:t>Financial Institutions can also use this product to determine the potential customer/willful defaulters.</a:t>
            </a:r>
          </a:p>
        </p:txBody>
      </p:sp>
    </p:spTree>
    <p:extLst>
      <p:ext uri="{BB962C8B-B14F-4D97-AF65-F5344CB8AC3E}">
        <p14:creationId xmlns:p14="http://schemas.microsoft.com/office/powerpoint/2010/main" val="27252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33398" y="2472952"/>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Technology Stack used</a:t>
            </a:r>
          </a:p>
        </p:txBody>
      </p:sp>
      <p:sp>
        <p:nvSpPr>
          <p:cNvPr id="9" name="Rectangle 8">
            <a:extLst>
              <a:ext uri="{FF2B5EF4-FFF2-40B4-BE49-F238E27FC236}">
                <a16:creationId xmlns:a16="http://schemas.microsoft.com/office/drawing/2014/main" id="{CCB79F84-A71F-4C90-A599-76F7E8C3FDCA}"/>
              </a:ext>
            </a:extLst>
          </p:cNvPr>
          <p:cNvSpPr/>
          <p:nvPr/>
        </p:nvSpPr>
        <p:spPr>
          <a:xfrm>
            <a:off x="533398" y="2983043"/>
            <a:ext cx="8067675" cy="165158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28600" indent="-228600" algn="l">
              <a:buAutoNum type="arabicParenR"/>
            </a:pPr>
            <a:r>
              <a:rPr lang="en-US" sz="1100" dirty="0" err="1"/>
              <a:t>Pycharm</a:t>
            </a:r>
            <a:r>
              <a:rPr lang="en-US" sz="1100" dirty="0"/>
              <a:t>, python</a:t>
            </a:r>
          </a:p>
          <a:p>
            <a:pPr marL="228600" indent="-228600" algn="l">
              <a:buAutoNum type="arabicParenR"/>
            </a:pPr>
            <a:r>
              <a:rPr lang="en-US" sz="1100" dirty="0"/>
              <a:t>Watson studio</a:t>
            </a:r>
          </a:p>
          <a:p>
            <a:pPr algn="l"/>
            <a:endParaRPr lang="en-US" sz="1100" dirty="0"/>
          </a:p>
        </p:txBody>
      </p:sp>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Describe your solution</a:t>
            </a: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5"/>
            <a:ext cx="8067675" cy="150401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100" dirty="0"/>
              <a:t>We took the customer information which basically comprises of the customer’s credit information,  personal information ,job information, social media information and tried to come to a model where it predicts whether the customer is a defaulter or not .</a:t>
            </a:r>
          </a:p>
          <a:p>
            <a:pPr algn="l"/>
            <a:r>
              <a:rPr lang="en-US" sz="1100" dirty="0"/>
              <a:t>So here we have used the customer network information such as the social exposure, social network quality, social exposure and the twitter account in order to know about the customers social media information, so we have used the twitter API to fetch tweets based on hashtags and then tried to apply sentiment analysis on those tweets and then give these as one of the model input which could be used to predict the output</a:t>
            </a:r>
          </a:p>
          <a:p>
            <a:pPr algn="l"/>
            <a:endParaRPr lang="en-US" sz="1100" dirty="0"/>
          </a:p>
        </p:txBody>
      </p:sp>
    </p:spTree>
    <p:extLst>
      <p:ext uri="{BB962C8B-B14F-4D97-AF65-F5344CB8AC3E}">
        <p14:creationId xmlns:p14="http://schemas.microsoft.com/office/powerpoint/2010/main" val="267521872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t>Use Cases &amp; Business Value of the solution</a:t>
            </a:r>
            <a:endParaRPr lang="en-US" sz="1800" dirty="0">
              <a:latin typeface="+mn-lt"/>
            </a:endParaRP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4"/>
            <a:ext cx="8067675" cy="3921347"/>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400" dirty="0"/>
              <a:t>There are can be various use cases for these. Some of them we analyzed are</a:t>
            </a:r>
          </a:p>
          <a:p>
            <a:pPr marL="228600" indent="-228600" algn="l">
              <a:buAutoNum type="arabicPeriod"/>
            </a:pPr>
            <a:r>
              <a:rPr lang="en-US" sz="1400" dirty="0"/>
              <a:t>New User: A user asking for loan for first time.</a:t>
            </a:r>
          </a:p>
          <a:p>
            <a:pPr algn="l"/>
            <a:r>
              <a:rPr lang="en-US" sz="1400" dirty="0"/>
              <a:t>	The bank user will enter a name n the system. The product will search using the mobile number and will scan his last 5 or 10 years of data and will try to analyze his spend details. System will try to identify his personality by looking his post/tweets/images etc. The product will also scan through his contact list details and will try to find out defaulters.</a:t>
            </a:r>
          </a:p>
          <a:p>
            <a:pPr algn="l"/>
            <a:endParaRPr lang="en-US" sz="1400" dirty="0"/>
          </a:p>
          <a:p>
            <a:pPr algn="l"/>
            <a:r>
              <a:rPr lang="en-US" sz="1400" dirty="0"/>
              <a:t>2. Willful Defaulters: </a:t>
            </a:r>
          </a:p>
          <a:p>
            <a:pPr algn="l"/>
            <a:r>
              <a:rPr lang="en-US" sz="1400" dirty="0"/>
              <a:t>	These users are existing customer who has borrowed money from institution. System can scan through their social data and try to find out about their current status. </a:t>
            </a:r>
            <a:r>
              <a:rPr lang="en-US" sz="1400" dirty="0" err="1"/>
              <a:t>Eg</a:t>
            </a:r>
            <a:r>
              <a:rPr lang="en-US" sz="1400" dirty="0"/>
              <a:t>: Suppose a person has not paid his EMI for past 3 months but he his posting his new Car purchase on social media. System can make an alert o such customers to take an appropriate actions.</a:t>
            </a:r>
          </a:p>
          <a:p>
            <a:pPr algn="l"/>
            <a:endParaRPr lang="en-US" sz="1400" dirty="0"/>
          </a:p>
          <a:p>
            <a:pPr algn="l"/>
            <a:r>
              <a:rPr lang="en-US" sz="1400" dirty="0"/>
              <a:t>3.P2P Transactions:</a:t>
            </a:r>
          </a:p>
          <a:p>
            <a:pPr algn="l"/>
            <a:r>
              <a:rPr lang="en-US" sz="1400" dirty="0"/>
              <a:t>	There are individuals who has enough financial power and wants to do P2P transaction</a:t>
            </a:r>
          </a:p>
          <a:p>
            <a:pPr algn="l"/>
            <a:r>
              <a:rPr lang="en-US" sz="1400" dirty="0"/>
              <a:t>. The system can help such individuals to identify the right customer without going through traditional Credit rating analysis.</a:t>
            </a:r>
          </a:p>
          <a:p>
            <a:pPr algn="l"/>
            <a:r>
              <a:rPr lang="en-US" sz="1400" b="1" dirty="0"/>
              <a:t>P.S We are considering that we will get the data from various social media accounts of the customer.</a:t>
            </a:r>
          </a:p>
          <a:p>
            <a:pPr algn="l"/>
            <a:endParaRPr lang="en-US" sz="1400" dirty="0"/>
          </a:p>
        </p:txBody>
      </p:sp>
    </p:spTree>
    <p:extLst>
      <p:ext uri="{BB962C8B-B14F-4D97-AF65-F5344CB8AC3E}">
        <p14:creationId xmlns:p14="http://schemas.microsoft.com/office/powerpoint/2010/main" val="2454404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57F3A531-36E1-43C5-B0BA-8D8046E41A9D}"/>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8" name="Rectangle 17">
            <a:extLst>
              <a:ext uri="{FF2B5EF4-FFF2-40B4-BE49-F238E27FC236}">
                <a16:creationId xmlns:a16="http://schemas.microsoft.com/office/drawing/2014/main" id="{D8DD7AB7-5FAF-4E32-A43B-5220CA650023}"/>
              </a:ext>
            </a:extLst>
          </p:cNvPr>
          <p:cNvSpPr/>
          <p:nvPr/>
        </p:nvSpPr>
        <p:spPr>
          <a:xfrm>
            <a:off x="533398" y="559440"/>
            <a:ext cx="8067675" cy="4075187"/>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p:txBody>
      </p:sp>
      <p:sp>
        <p:nvSpPr>
          <p:cNvPr id="19" name="Rectangle: Rounded Corners 18">
            <a:extLst>
              <a:ext uri="{FF2B5EF4-FFF2-40B4-BE49-F238E27FC236}">
                <a16:creationId xmlns:a16="http://schemas.microsoft.com/office/drawing/2014/main" id="{6B55ADAA-97AB-4BDE-948A-5BBAB2F09BE6}"/>
              </a:ext>
            </a:extLst>
          </p:cNvPr>
          <p:cNvSpPr/>
          <p:nvPr/>
        </p:nvSpPr>
        <p:spPr>
          <a:xfrm>
            <a:off x="666750" y="1006929"/>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ectangle: Rounded Corners 19">
            <a:extLst>
              <a:ext uri="{FF2B5EF4-FFF2-40B4-BE49-F238E27FC236}">
                <a16:creationId xmlns:a16="http://schemas.microsoft.com/office/drawing/2014/main" id="{6AB405CE-E87C-4C92-AC53-97F28EB39D72}"/>
              </a:ext>
            </a:extLst>
          </p:cNvPr>
          <p:cNvSpPr/>
          <p:nvPr/>
        </p:nvSpPr>
        <p:spPr>
          <a:xfrm>
            <a:off x="2101850" y="1032329"/>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ectangle: Rounded Corners 20">
            <a:extLst>
              <a:ext uri="{FF2B5EF4-FFF2-40B4-BE49-F238E27FC236}">
                <a16:creationId xmlns:a16="http://schemas.microsoft.com/office/drawing/2014/main" id="{3CB53030-E7F7-4661-BA10-903E79BC89F2}"/>
              </a:ext>
            </a:extLst>
          </p:cNvPr>
          <p:cNvSpPr/>
          <p:nvPr/>
        </p:nvSpPr>
        <p:spPr>
          <a:xfrm>
            <a:off x="3613150" y="1013279"/>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Rounded Corners 21">
            <a:extLst>
              <a:ext uri="{FF2B5EF4-FFF2-40B4-BE49-F238E27FC236}">
                <a16:creationId xmlns:a16="http://schemas.microsoft.com/office/drawing/2014/main" id="{2AB52217-BA54-4A10-B9FA-BAC8FDD2EF83}"/>
              </a:ext>
            </a:extLst>
          </p:cNvPr>
          <p:cNvSpPr/>
          <p:nvPr/>
        </p:nvSpPr>
        <p:spPr>
          <a:xfrm>
            <a:off x="5207000" y="1013279"/>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ectangle: Rounded Corners 22">
            <a:extLst>
              <a:ext uri="{FF2B5EF4-FFF2-40B4-BE49-F238E27FC236}">
                <a16:creationId xmlns:a16="http://schemas.microsoft.com/office/drawing/2014/main" id="{AA9268A6-772E-4885-9743-5599020C2278}"/>
              </a:ext>
            </a:extLst>
          </p:cNvPr>
          <p:cNvSpPr/>
          <p:nvPr/>
        </p:nvSpPr>
        <p:spPr>
          <a:xfrm>
            <a:off x="5213350" y="2486479"/>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Rounded Corners 23">
            <a:extLst>
              <a:ext uri="{FF2B5EF4-FFF2-40B4-BE49-F238E27FC236}">
                <a16:creationId xmlns:a16="http://schemas.microsoft.com/office/drawing/2014/main" id="{1D981F4E-4262-4279-95B3-3A3C620409E8}"/>
              </a:ext>
            </a:extLst>
          </p:cNvPr>
          <p:cNvSpPr/>
          <p:nvPr/>
        </p:nvSpPr>
        <p:spPr>
          <a:xfrm>
            <a:off x="3644900" y="2486479"/>
            <a:ext cx="1073150" cy="732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 Box 9">
            <a:extLst>
              <a:ext uri="{FF2B5EF4-FFF2-40B4-BE49-F238E27FC236}">
                <a16:creationId xmlns:a16="http://schemas.microsoft.com/office/drawing/2014/main" id="{E163B5AE-F38B-4DE3-ACA0-05134D04F8D0}"/>
              </a:ext>
            </a:extLst>
          </p:cNvPr>
          <p:cNvSpPr txBox="1">
            <a:spLocks noChangeArrowheads="1"/>
          </p:cNvSpPr>
          <p:nvPr/>
        </p:nvSpPr>
        <p:spPr bwMode="auto">
          <a:xfrm>
            <a:off x="720725" y="1052739"/>
            <a:ext cx="965200" cy="64135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Used twitter API to fetch tweets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Text Box 10">
            <a:extLst>
              <a:ext uri="{FF2B5EF4-FFF2-40B4-BE49-F238E27FC236}">
                <a16:creationId xmlns:a16="http://schemas.microsoft.com/office/drawing/2014/main" id="{BBC9F73D-F17F-4D35-B378-E0F3B6D52F85}"/>
              </a:ext>
            </a:extLst>
          </p:cNvPr>
          <p:cNvSpPr txBox="1">
            <a:spLocks noChangeArrowheads="1"/>
          </p:cNvSpPr>
          <p:nvPr/>
        </p:nvSpPr>
        <p:spPr bwMode="auto">
          <a:xfrm>
            <a:off x="2145846" y="1067318"/>
            <a:ext cx="984250" cy="628261"/>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Used sentiment analysis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Text Box 11">
            <a:extLst>
              <a:ext uri="{FF2B5EF4-FFF2-40B4-BE49-F238E27FC236}">
                <a16:creationId xmlns:a16="http://schemas.microsoft.com/office/drawing/2014/main" id="{49CD0DF2-F3D0-45E2-BF3A-6A42BEA33A03}"/>
              </a:ext>
            </a:extLst>
          </p:cNvPr>
          <p:cNvSpPr txBox="1">
            <a:spLocks noChangeArrowheads="1"/>
          </p:cNvSpPr>
          <p:nvPr/>
        </p:nvSpPr>
        <p:spPr bwMode="auto">
          <a:xfrm>
            <a:off x="3666671" y="1071853"/>
            <a:ext cx="977900" cy="608628"/>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Network information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Text Box 12">
            <a:extLst>
              <a:ext uri="{FF2B5EF4-FFF2-40B4-BE49-F238E27FC236}">
                <a16:creationId xmlns:a16="http://schemas.microsoft.com/office/drawing/2014/main" id="{6CB313DF-FBB8-4A52-9A2A-DB4E6C143BDD}"/>
              </a:ext>
            </a:extLst>
          </p:cNvPr>
          <p:cNvSpPr txBox="1">
            <a:spLocks noChangeArrowheads="1"/>
          </p:cNvSpPr>
          <p:nvPr/>
        </p:nvSpPr>
        <p:spPr bwMode="auto">
          <a:xfrm>
            <a:off x="5280025" y="1067318"/>
            <a:ext cx="971550" cy="647894"/>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EDA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Text Box 15">
            <a:extLst>
              <a:ext uri="{FF2B5EF4-FFF2-40B4-BE49-F238E27FC236}">
                <a16:creationId xmlns:a16="http://schemas.microsoft.com/office/drawing/2014/main" id="{87F5B324-2A8D-46A9-93E2-FA90AA4B484C}"/>
              </a:ext>
            </a:extLst>
          </p:cNvPr>
          <p:cNvSpPr txBox="1">
            <a:spLocks noChangeArrowheads="1"/>
          </p:cNvSpPr>
          <p:nvPr/>
        </p:nvSpPr>
        <p:spPr bwMode="auto">
          <a:xfrm>
            <a:off x="3689350" y="2519200"/>
            <a:ext cx="984250" cy="667528"/>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Tried to deploy on the cloud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Text Box 16">
            <a:extLst>
              <a:ext uri="{FF2B5EF4-FFF2-40B4-BE49-F238E27FC236}">
                <a16:creationId xmlns:a16="http://schemas.microsoft.com/office/drawing/2014/main" id="{E286B10B-EE6E-40BD-BBA7-63CC1039C249}"/>
              </a:ext>
            </a:extLst>
          </p:cNvPr>
          <p:cNvSpPr txBox="1">
            <a:spLocks noChangeArrowheads="1"/>
          </p:cNvSpPr>
          <p:nvPr/>
        </p:nvSpPr>
        <p:spPr bwMode="auto">
          <a:xfrm>
            <a:off x="5264150" y="2581372"/>
            <a:ext cx="958850" cy="543184"/>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Used AUTO AI EXPT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Arrow: Right 30">
            <a:extLst>
              <a:ext uri="{FF2B5EF4-FFF2-40B4-BE49-F238E27FC236}">
                <a16:creationId xmlns:a16="http://schemas.microsoft.com/office/drawing/2014/main" id="{E39006AC-EF4F-45F9-9E58-B4161D6CCC57}"/>
              </a:ext>
            </a:extLst>
          </p:cNvPr>
          <p:cNvSpPr/>
          <p:nvPr/>
        </p:nvSpPr>
        <p:spPr>
          <a:xfrm>
            <a:off x="1739900" y="1323845"/>
            <a:ext cx="330200" cy="111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Arrow: Right 31">
            <a:extLst>
              <a:ext uri="{FF2B5EF4-FFF2-40B4-BE49-F238E27FC236}">
                <a16:creationId xmlns:a16="http://schemas.microsoft.com/office/drawing/2014/main" id="{2BE015E2-84C3-4D98-A401-92E608AFDAF4}"/>
              </a:ext>
            </a:extLst>
          </p:cNvPr>
          <p:cNvSpPr/>
          <p:nvPr/>
        </p:nvSpPr>
        <p:spPr>
          <a:xfrm>
            <a:off x="3175000" y="1348662"/>
            <a:ext cx="450850" cy="130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Arrow: Right 32">
            <a:extLst>
              <a:ext uri="{FF2B5EF4-FFF2-40B4-BE49-F238E27FC236}">
                <a16:creationId xmlns:a16="http://schemas.microsoft.com/office/drawing/2014/main" id="{A23416BB-7E72-4255-9973-DB0744FAF80A}"/>
              </a:ext>
            </a:extLst>
          </p:cNvPr>
          <p:cNvSpPr/>
          <p:nvPr/>
        </p:nvSpPr>
        <p:spPr>
          <a:xfrm>
            <a:off x="4699000" y="1296696"/>
            <a:ext cx="488950" cy="170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Arrow: Down 33">
            <a:extLst>
              <a:ext uri="{FF2B5EF4-FFF2-40B4-BE49-F238E27FC236}">
                <a16:creationId xmlns:a16="http://schemas.microsoft.com/office/drawing/2014/main" id="{0BFEB844-BB1E-441E-96E3-390D36AB4DEF}"/>
              </a:ext>
            </a:extLst>
          </p:cNvPr>
          <p:cNvSpPr/>
          <p:nvPr/>
        </p:nvSpPr>
        <p:spPr>
          <a:xfrm>
            <a:off x="5664200" y="1722923"/>
            <a:ext cx="203200" cy="7853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Arrow: Left 34">
            <a:extLst>
              <a:ext uri="{FF2B5EF4-FFF2-40B4-BE49-F238E27FC236}">
                <a16:creationId xmlns:a16="http://schemas.microsoft.com/office/drawing/2014/main" id="{18D9AB3E-51A5-4B90-AA36-0CC9D632E155}"/>
              </a:ext>
            </a:extLst>
          </p:cNvPr>
          <p:cNvSpPr/>
          <p:nvPr/>
        </p:nvSpPr>
        <p:spPr>
          <a:xfrm>
            <a:off x="4718050" y="2778384"/>
            <a:ext cx="476250" cy="981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Rectangle 18">
            <a:extLst>
              <a:ext uri="{FF2B5EF4-FFF2-40B4-BE49-F238E27FC236}">
                <a16:creationId xmlns:a16="http://schemas.microsoft.com/office/drawing/2014/main" id="{C52281BC-73E3-4D85-83AE-FD32412DB52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2771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 (if any applicable)</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p:txBody>
      </p:sp>
      <p:pic>
        <p:nvPicPr>
          <p:cNvPr id="3" name="Picture 2" descr="A screenshot of a cell phone&#10;&#10;Description automatically generated">
            <a:extLst>
              <a:ext uri="{FF2B5EF4-FFF2-40B4-BE49-F238E27FC236}">
                <a16:creationId xmlns:a16="http://schemas.microsoft.com/office/drawing/2014/main" id="{E959CDE7-A07D-4F4B-9415-70EA1C7BFC8A}"/>
              </a:ext>
            </a:extLst>
          </p:cNvPr>
          <p:cNvPicPr>
            <a:picLocks noChangeAspect="1"/>
          </p:cNvPicPr>
          <p:nvPr/>
        </p:nvPicPr>
        <p:blipFill>
          <a:blip r:embed="rId2"/>
          <a:stretch>
            <a:fillRect/>
          </a:stretch>
        </p:blipFill>
        <p:spPr>
          <a:xfrm>
            <a:off x="1028700" y="830580"/>
            <a:ext cx="6766560" cy="3688242"/>
          </a:xfrm>
          <a:prstGeom prst="rect">
            <a:avLst/>
          </a:prstGeom>
        </p:spPr>
      </p:pic>
    </p:spTree>
    <p:extLst>
      <p:ext uri="{BB962C8B-B14F-4D97-AF65-F5344CB8AC3E}">
        <p14:creationId xmlns:p14="http://schemas.microsoft.com/office/powerpoint/2010/main" val="244200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Challenges &amp; Learnings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100" dirty="0"/>
              <a:t>Learnings:</a:t>
            </a:r>
          </a:p>
          <a:p>
            <a:pPr marL="171450" indent="-171450" algn="l">
              <a:buFont typeface="Arial" panose="020B0604020202020204" pitchFamily="34" charset="0"/>
              <a:buChar char="•"/>
            </a:pPr>
            <a:r>
              <a:rPr lang="en-US" sz="1100" dirty="0"/>
              <a:t>We were shown a completely a  new way to see social media data. The domain itself possess a lot of possibility from character definitions, his spending details etc.</a:t>
            </a:r>
          </a:p>
          <a:p>
            <a:pPr marL="171450" indent="-171450" algn="l">
              <a:buFont typeface="Arial" panose="020B0604020202020204" pitchFamily="34" charset="0"/>
              <a:buChar char="•"/>
            </a:pPr>
            <a:r>
              <a:rPr lang="en-US" sz="1100" dirty="0"/>
              <a:t>We got an opportunity to explore IBM cloud and it’s AI/ML services which can help us to do modelling of data in easy manner.</a:t>
            </a:r>
          </a:p>
          <a:p>
            <a:pPr marL="171450" indent="-171450" algn="l">
              <a:buFont typeface="Arial" panose="020B0604020202020204" pitchFamily="34" charset="0"/>
              <a:buChar char="•"/>
            </a:pPr>
            <a:endParaRPr lang="en-US" sz="1100" dirty="0"/>
          </a:p>
          <a:p>
            <a:pPr marL="171450" indent="-171450" algn="l">
              <a:buFont typeface="Arial" panose="020B0604020202020204" pitchFamily="34" charset="0"/>
              <a:buChar char="•"/>
            </a:pPr>
            <a:endParaRPr lang="en-US" sz="1100" dirty="0"/>
          </a:p>
          <a:p>
            <a:pPr marL="171450" indent="-171450" algn="l">
              <a:buFont typeface="Arial" panose="020B0604020202020204" pitchFamily="34" charset="0"/>
              <a:buChar char="•"/>
            </a:pPr>
            <a:r>
              <a:rPr lang="en-US" sz="1100" dirty="0"/>
              <a:t>Challenges:</a:t>
            </a:r>
          </a:p>
          <a:p>
            <a:pPr algn="l"/>
            <a:r>
              <a:rPr lang="en-US" sz="1100" dirty="0"/>
              <a:t>We had an idea to use the IBM services for our model but due to some technical issues were not able to explore more in that services.</a:t>
            </a:r>
          </a:p>
          <a:p>
            <a:pPr algn="l"/>
            <a:endParaRPr lang="en-US" sz="1100" dirty="0"/>
          </a:p>
          <a:p>
            <a:pPr algn="l"/>
            <a:endParaRPr lang="en-US" sz="1100" dirty="0"/>
          </a:p>
        </p:txBody>
      </p:sp>
    </p:spTree>
    <p:extLst>
      <p:ext uri="{BB962C8B-B14F-4D97-AF65-F5344CB8AC3E}">
        <p14:creationId xmlns:p14="http://schemas.microsoft.com/office/powerpoint/2010/main" val="364542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351567"/>
      </p:ext>
    </p:extLst>
  </p:cSld>
  <p:clrMapOvr>
    <a:masterClrMapping/>
  </p:clrMapOvr>
</p:sld>
</file>

<file path=ppt/theme/theme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rtlCol="0">
        <a:spAutoFit/>
      </a:bodyPr>
      <a:lstStyle>
        <a:defPPr>
          <a:defRPr dirty="0"/>
        </a:defPPr>
      </a:lstStyle>
      <a:style>
        <a:lnRef idx="0">
          <a:schemeClr val="dk1"/>
        </a:lnRef>
        <a:fillRef idx="3">
          <a:schemeClr val="dk1"/>
        </a:fillRef>
        <a:effectRef idx="3">
          <a:schemeClr val="dk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E41CE99FAF93E43A9D55D5A970C5896" ma:contentTypeVersion="2" ma:contentTypeDescription="Create a new document." ma:contentTypeScope="" ma:versionID="ae30c1856a3cfe05497c58b7eb8972a5">
  <xsd:schema xmlns:xsd="http://www.w3.org/2001/XMLSchema" xmlns:xs="http://www.w3.org/2001/XMLSchema" xmlns:p="http://schemas.microsoft.com/office/2006/metadata/properties" xmlns:ns2="59adf32a-ef96-4ec2-94c8-876cf435d4ef" targetNamespace="http://schemas.microsoft.com/office/2006/metadata/properties" ma:root="true" ma:fieldsID="cee035c1f458a1f4886de6f247fb42e8" ns2:_="">
    <xsd:import namespace="59adf32a-ef96-4ec2-94c8-876cf435d4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adf32a-ef96-4ec2-94c8-876cf435d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4559248-63FA-4C6E-A37D-96FF4426E5C5}">
  <ds:schemaRefs>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59adf32a-ef96-4ec2-94c8-876cf435d4ef"/>
    <ds:schemaRef ds:uri="http://www.w3.org/XML/1998/namespace"/>
  </ds:schemaRefs>
</ds:datastoreItem>
</file>

<file path=customXml/itemProps3.xml><?xml version="1.0" encoding="utf-8"?>
<ds:datastoreItem xmlns:ds="http://schemas.openxmlformats.org/officeDocument/2006/customXml" ds:itemID="{60C53222-73F9-443A-86D8-293AD41C2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adf32a-ef96-4ec2-94c8-876cf435d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12018</TotalTime>
  <Words>591</Words>
  <Application>Microsoft Office PowerPoint</Application>
  <PresentationFormat>On-screen Show (16:9)</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Bodoni MT Black</vt:lpstr>
      <vt:lpstr>Calibri</vt:lpstr>
      <vt:lpstr>Calibri Light</vt:lpstr>
      <vt:lpstr>Castellar</vt:lpstr>
      <vt:lpstr>12_Office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Sharma</dc:creator>
  <cp:lastModifiedBy>DEBASISH PADHI</cp:lastModifiedBy>
  <cp:revision>414</cp:revision>
  <cp:lastPrinted>2015-11-28T12:28:20Z</cp:lastPrinted>
  <dcterms:created xsi:type="dcterms:W3CDTF">2018-05-11T06:04:00Z</dcterms:created>
  <dcterms:modified xsi:type="dcterms:W3CDTF">2020-09-06T12:37:18Z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0x0101007E41CE99FAF93E43A9D55D5A970C5896</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