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0" r:id="rId1"/>
  </p:sldMasterIdLst>
  <p:sldIdLst>
    <p:sldId id="267" r:id="rId2"/>
    <p:sldId id="273" r:id="rId3"/>
    <p:sldId id="274" r:id="rId4"/>
    <p:sldId id="271"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CB327AF-9072-1820-1FD7-CF32FF07403A}" name="Dhoni, Pan" initials="DP" userId="S::Pan.Dhoni@fivebelow.com::94051aad-d785-410a-a903-cc1953873b4a"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8/10/relationships/authors" Target="authors.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4B8765-4F27-42E0-B043-C8BF1BB002A4}"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D4B44D-88F0-4242-AC01-CFB079E26599}" type="slidenum">
              <a:rPr lang="en-US" smtClean="0"/>
              <a:t>‹#›</a:t>
            </a:fld>
            <a:endParaRPr lang="en-US"/>
          </a:p>
        </p:txBody>
      </p:sp>
    </p:spTree>
    <p:extLst>
      <p:ext uri="{BB962C8B-B14F-4D97-AF65-F5344CB8AC3E}">
        <p14:creationId xmlns:p14="http://schemas.microsoft.com/office/powerpoint/2010/main" val="1173127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4B8765-4F27-42E0-B043-C8BF1BB002A4}"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D4B44D-88F0-4242-AC01-CFB079E26599}" type="slidenum">
              <a:rPr lang="en-US" smtClean="0"/>
              <a:t>‹#›</a:t>
            </a:fld>
            <a:endParaRPr lang="en-US"/>
          </a:p>
        </p:txBody>
      </p:sp>
    </p:spTree>
    <p:extLst>
      <p:ext uri="{BB962C8B-B14F-4D97-AF65-F5344CB8AC3E}">
        <p14:creationId xmlns:p14="http://schemas.microsoft.com/office/powerpoint/2010/main" val="2448666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4B8765-4F27-42E0-B043-C8BF1BB002A4}"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D4B44D-88F0-4242-AC01-CFB079E26599}" type="slidenum">
              <a:rPr lang="en-US" smtClean="0"/>
              <a:t>‹#›</a:t>
            </a:fld>
            <a:endParaRPr lang="en-US"/>
          </a:p>
        </p:txBody>
      </p:sp>
    </p:spTree>
    <p:extLst>
      <p:ext uri="{BB962C8B-B14F-4D97-AF65-F5344CB8AC3E}">
        <p14:creationId xmlns:p14="http://schemas.microsoft.com/office/powerpoint/2010/main" val="2845818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4B8765-4F27-42E0-B043-C8BF1BB002A4}"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D4B44D-88F0-4242-AC01-CFB079E26599}" type="slidenum">
              <a:rPr lang="en-US" smtClean="0"/>
              <a:t>‹#›</a:t>
            </a:fld>
            <a:endParaRPr lang="en-US"/>
          </a:p>
        </p:txBody>
      </p:sp>
    </p:spTree>
    <p:extLst>
      <p:ext uri="{BB962C8B-B14F-4D97-AF65-F5344CB8AC3E}">
        <p14:creationId xmlns:p14="http://schemas.microsoft.com/office/powerpoint/2010/main" val="1644886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4B8765-4F27-42E0-B043-C8BF1BB002A4}"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D4B44D-88F0-4242-AC01-CFB079E26599}" type="slidenum">
              <a:rPr lang="en-US" smtClean="0"/>
              <a:t>‹#›</a:t>
            </a:fld>
            <a:endParaRPr lang="en-US"/>
          </a:p>
        </p:txBody>
      </p:sp>
    </p:spTree>
    <p:extLst>
      <p:ext uri="{BB962C8B-B14F-4D97-AF65-F5344CB8AC3E}">
        <p14:creationId xmlns:p14="http://schemas.microsoft.com/office/powerpoint/2010/main" val="3203575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4B8765-4F27-42E0-B043-C8BF1BB002A4}"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D4B44D-88F0-4242-AC01-CFB079E26599}" type="slidenum">
              <a:rPr lang="en-US" smtClean="0"/>
              <a:t>‹#›</a:t>
            </a:fld>
            <a:endParaRPr lang="en-US"/>
          </a:p>
        </p:txBody>
      </p:sp>
    </p:spTree>
    <p:extLst>
      <p:ext uri="{BB962C8B-B14F-4D97-AF65-F5344CB8AC3E}">
        <p14:creationId xmlns:p14="http://schemas.microsoft.com/office/powerpoint/2010/main" val="2215958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4B8765-4F27-42E0-B043-C8BF1BB002A4}" type="datetimeFigureOut">
              <a:rPr lang="en-US" smtClean="0"/>
              <a:t>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D4B44D-88F0-4242-AC01-CFB079E26599}" type="slidenum">
              <a:rPr lang="en-US" smtClean="0"/>
              <a:t>‹#›</a:t>
            </a:fld>
            <a:endParaRPr lang="en-US"/>
          </a:p>
        </p:txBody>
      </p:sp>
    </p:spTree>
    <p:extLst>
      <p:ext uri="{BB962C8B-B14F-4D97-AF65-F5344CB8AC3E}">
        <p14:creationId xmlns:p14="http://schemas.microsoft.com/office/powerpoint/2010/main" val="1573814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4B8765-4F27-42E0-B043-C8BF1BB002A4}" type="datetimeFigureOut">
              <a:rPr lang="en-US" smtClean="0"/>
              <a:t>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D4B44D-88F0-4242-AC01-CFB079E26599}" type="slidenum">
              <a:rPr lang="en-US" smtClean="0"/>
              <a:t>‹#›</a:t>
            </a:fld>
            <a:endParaRPr lang="en-US"/>
          </a:p>
        </p:txBody>
      </p:sp>
    </p:spTree>
    <p:extLst>
      <p:ext uri="{BB962C8B-B14F-4D97-AF65-F5344CB8AC3E}">
        <p14:creationId xmlns:p14="http://schemas.microsoft.com/office/powerpoint/2010/main" val="580020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4B8765-4F27-42E0-B043-C8BF1BB002A4}" type="datetimeFigureOut">
              <a:rPr lang="en-US" smtClean="0"/>
              <a:t>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D4B44D-88F0-4242-AC01-CFB079E26599}" type="slidenum">
              <a:rPr lang="en-US" smtClean="0"/>
              <a:t>‹#›</a:t>
            </a:fld>
            <a:endParaRPr lang="en-US"/>
          </a:p>
        </p:txBody>
      </p:sp>
    </p:spTree>
    <p:extLst>
      <p:ext uri="{BB962C8B-B14F-4D97-AF65-F5344CB8AC3E}">
        <p14:creationId xmlns:p14="http://schemas.microsoft.com/office/powerpoint/2010/main" val="998801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4B8765-4F27-42E0-B043-C8BF1BB002A4}"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D4B44D-88F0-4242-AC01-CFB079E26599}" type="slidenum">
              <a:rPr lang="en-US" smtClean="0"/>
              <a:t>‹#›</a:t>
            </a:fld>
            <a:endParaRPr lang="en-US"/>
          </a:p>
        </p:txBody>
      </p:sp>
    </p:spTree>
    <p:extLst>
      <p:ext uri="{BB962C8B-B14F-4D97-AF65-F5344CB8AC3E}">
        <p14:creationId xmlns:p14="http://schemas.microsoft.com/office/powerpoint/2010/main" val="308834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4B8765-4F27-42E0-B043-C8BF1BB002A4}"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D4B44D-88F0-4242-AC01-CFB079E26599}" type="slidenum">
              <a:rPr lang="en-US" smtClean="0"/>
              <a:t>‹#›</a:t>
            </a:fld>
            <a:endParaRPr lang="en-US"/>
          </a:p>
        </p:txBody>
      </p:sp>
    </p:spTree>
    <p:extLst>
      <p:ext uri="{BB962C8B-B14F-4D97-AF65-F5344CB8AC3E}">
        <p14:creationId xmlns:p14="http://schemas.microsoft.com/office/powerpoint/2010/main" val="3249617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4B8765-4F27-42E0-B043-C8BF1BB002A4}" type="datetimeFigureOut">
              <a:rPr lang="en-US" smtClean="0"/>
              <a:t>11/6/2023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D4B44D-88F0-4242-AC01-CFB079E26599}" type="slidenum">
              <a:rPr lang="en-US" smtClean="0"/>
              <a:t>‹#›</a:t>
            </a:fld>
            <a:endParaRPr lang="en-US"/>
          </a:p>
        </p:txBody>
      </p:sp>
    </p:spTree>
    <p:extLst>
      <p:ext uri="{BB962C8B-B14F-4D97-AF65-F5344CB8AC3E}">
        <p14:creationId xmlns:p14="http://schemas.microsoft.com/office/powerpoint/2010/main" val="137458263"/>
      </p:ext>
    </p:extLst>
  </p:cSld>
  <p:clrMap bg1="lt1" tx1="dk1" bg2="lt2" tx2="dk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602D1CF-DC1C-A325-43C5-C5066D3669B1}"/>
              </a:ext>
            </a:extLst>
          </p:cNvPr>
          <p:cNvSpPr/>
          <p:nvPr/>
        </p:nvSpPr>
        <p:spPr>
          <a:xfrm>
            <a:off x="0" y="0"/>
            <a:ext cx="2681654" cy="6858000"/>
          </a:xfrm>
          <a:prstGeom prst="rect">
            <a:avLst/>
          </a:prstGeom>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0A29256F-609C-7293-E60C-BCB5CB6B9C28}"/>
              </a:ext>
            </a:extLst>
          </p:cNvPr>
          <p:cNvSpPr/>
          <p:nvPr/>
        </p:nvSpPr>
        <p:spPr>
          <a:xfrm>
            <a:off x="2681654" y="0"/>
            <a:ext cx="9510346" cy="68580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5C7B0EA-DAEC-0AE0-09D9-92D257CD919F}"/>
              </a:ext>
            </a:extLst>
          </p:cNvPr>
          <p:cNvPicPr>
            <a:picLocks noChangeAspect="1"/>
          </p:cNvPicPr>
          <p:nvPr/>
        </p:nvPicPr>
        <p:blipFill>
          <a:blip r:embed="rId2"/>
          <a:stretch>
            <a:fillRect/>
          </a:stretch>
        </p:blipFill>
        <p:spPr>
          <a:xfrm>
            <a:off x="732944" y="2795953"/>
            <a:ext cx="1199358" cy="592817"/>
          </a:xfrm>
          <a:prstGeom prst="rect">
            <a:avLst/>
          </a:prstGeom>
          <a:ln>
            <a:noFill/>
          </a:ln>
          <a:effectLst>
            <a:outerShdw blurRad="723900" dir="5400000" algn="ctr" rotWithShape="0">
              <a:srgbClr val="000000">
                <a:alpha val="60000"/>
              </a:srgbClr>
            </a:outerShdw>
            <a:reflection blurRad="520700" stA="97000" endPos="62000" dist="50800" dir="5400000" sy="-100000" algn="bl" rotWithShape="0"/>
          </a:effectLst>
          <a:scene3d>
            <a:camera prst="orthographicFront">
              <a:rot lat="0" lon="0" rev="0"/>
            </a:camera>
            <a:lightRig rig="contrasting" dir="t">
              <a:rot lat="0" lon="0" rev="1500000"/>
            </a:lightRig>
          </a:scene3d>
          <a:sp3d prstMaterial="metal">
            <a:bevelT w="88900" h="88900"/>
          </a:sp3d>
        </p:spPr>
      </p:pic>
      <p:sp>
        <p:nvSpPr>
          <p:cNvPr id="19" name="Rectangle 18">
            <a:extLst>
              <a:ext uri="{FF2B5EF4-FFF2-40B4-BE49-F238E27FC236}">
                <a16:creationId xmlns:a16="http://schemas.microsoft.com/office/drawing/2014/main" id="{69ABE9D3-1276-1F1D-7B70-01FA58C2E6E5}"/>
              </a:ext>
            </a:extLst>
          </p:cNvPr>
          <p:cNvSpPr/>
          <p:nvPr/>
        </p:nvSpPr>
        <p:spPr>
          <a:xfrm>
            <a:off x="2759103" y="2126887"/>
            <a:ext cx="9088339" cy="1261884"/>
          </a:xfrm>
          <a:prstGeom prst="rect">
            <a:avLst/>
          </a:prstGeom>
          <a:noFill/>
        </p:spPr>
        <p:txBody>
          <a:bodyPr wrap="square" lIns="91440" tIns="45720" rIns="91440" bIns="45720">
            <a:spAutoFit/>
          </a:bodyPr>
          <a:lstStyle/>
          <a:p>
            <a:pPr algn="ctr"/>
            <a:r>
              <a:rPr lang="en-US" sz="6000" dirty="0">
                <a:ln w="0"/>
                <a:solidFill>
                  <a:srgbClr val="00B0F0"/>
                </a:solidFill>
                <a:effectLst>
                  <a:reflection blurRad="6350" stA="53000" endA="300" endPos="35500" dir="5400000" sy="-90000" algn="bl" rotWithShape="0"/>
                </a:effectLst>
              </a:rPr>
              <a:t>Delta Lake 3.0</a:t>
            </a:r>
            <a:endParaRPr lang="en-US" sz="6000" b="0" cap="none" spc="0" dirty="0">
              <a:ln w="0"/>
              <a:solidFill>
                <a:srgbClr val="00B0F0"/>
              </a:solidFill>
              <a:effectLst>
                <a:reflection blurRad="6350" stA="53000" endA="300" endPos="35500" dir="5400000" sy="-90000" algn="bl" rotWithShape="0"/>
              </a:effectLst>
            </a:endParaRPr>
          </a:p>
          <a:p>
            <a:pPr algn="ctr"/>
            <a:r>
              <a:rPr lang="en-US" sz="1600" dirty="0">
                <a:ln w="0"/>
                <a:solidFill>
                  <a:srgbClr val="00B0F0"/>
                </a:solidFill>
                <a:effectLst>
                  <a:reflection blurRad="6350" stA="53000" endA="300" endPos="35500" dir="5400000" sy="-90000" algn="bl" rotWithShape="0"/>
                </a:effectLst>
              </a:rPr>
              <a:t>                                                                                                                    </a:t>
            </a:r>
            <a:r>
              <a:rPr lang="en-US" sz="1600" dirty="0">
                <a:ln w="0"/>
                <a:solidFill>
                  <a:srgbClr val="FFFF00"/>
                </a:solidFill>
                <a:effectLst>
                  <a:reflection blurRad="6350" stA="53000" endA="300" endPos="35500" dir="5400000" sy="-90000" algn="bl" rotWithShape="0"/>
                </a:effectLst>
              </a:rPr>
              <a:t>- Databricks</a:t>
            </a:r>
            <a:endParaRPr lang="en-US" sz="1600" b="0" cap="none" spc="0" dirty="0">
              <a:ln w="0"/>
              <a:solidFill>
                <a:srgbClr val="00B0F0"/>
              </a:solidFill>
              <a:effectLst>
                <a:reflection blurRad="6350" stA="53000" endA="300" endPos="35500" dir="5400000" sy="-90000" algn="bl" rotWithShape="0"/>
              </a:effectLst>
            </a:endParaRPr>
          </a:p>
        </p:txBody>
      </p:sp>
      <p:pic>
        <p:nvPicPr>
          <p:cNvPr id="6" name="Picture 5">
            <a:extLst>
              <a:ext uri="{FF2B5EF4-FFF2-40B4-BE49-F238E27FC236}">
                <a16:creationId xmlns:a16="http://schemas.microsoft.com/office/drawing/2014/main" id="{9AE6368F-F3E3-5F3D-3C91-6D5C825B5297}"/>
              </a:ext>
            </a:extLst>
          </p:cNvPr>
          <p:cNvPicPr>
            <a:picLocks noChangeAspect="1"/>
          </p:cNvPicPr>
          <p:nvPr/>
        </p:nvPicPr>
        <p:blipFill>
          <a:blip r:embed="rId3"/>
          <a:stretch>
            <a:fillRect/>
          </a:stretch>
        </p:blipFill>
        <p:spPr>
          <a:xfrm>
            <a:off x="358070" y="4228768"/>
            <a:ext cx="1918002" cy="448740"/>
          </a:xfrm>
          <a:prstGeom prst="rect">
            <a:avLst/>
          </a:prstGeom>
          <a:ln>
            <a:solidFill>
              <a:schemeClr val="accent2">
                <a:lumMod val="75000"/>
              </a:schemeClr>
            </a:solidFill>
          </a:ln>
        </p:spPr>
      </p:pic>
    </p:spTree>
    <p:extLst>
      <p:ext uri="{BB962C8B-B14F-4D97-AF65-F5344CB8AC3E}">
        <p14:creationId xmlns:p14="http://schemas.microsoft.com/office/powerpoint/2010/main" val="2285993485"/>
      </p:ext>
    </p:extLst>
  </p:cSld>
  <p:clrMapOvr>
    <a:masterClrMapping/>
  </p:clrMapOvr>
  <mc:AlternateContent xmlns:mc="http://schemas.openxmlformats.org/markup-compatibility/2006" xmlns:p14="http://schemas.microsoft.com/office/powerpoint/2010/main">
    <mc:Choice Requires="p14">
      <p:transition spd="slow" p14:dur="2000" advTm="11199"/>
    </mc:Choice>
    <mc:Fallback xmlns="">
      <p:transition spd="slow" advTm="11199"/>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1" name="Rectangle 100">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ight Triangle 102">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a:extLst>
              <a:ext uri="{FF2B5EF4-FFF2-40B4-BE49-F238E27FC236}">
                <a16:creationId xmlns:a16="http://schemas.microsoft.com/office/drawing/2014/main" id="{C37E9D4B-7BFA-4D10-B666-547BAC4994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8FE5CFED-ED01-E653-445D-308D218E6102}"/>
              </a:ext>
            </a:extLst>
          </p:cNvPr>
          <p:cNvSpPr/>
          <p:nvPr/>
        </p:nvSpPr>
        <p:spPr>
          <a:xfrm>
            <a:off x="0" y="5972156"/>
            <a:ext cx="12192000" cy="885844"/>
          </a:xfrm>
          <a:prstGeom prst="rect">
            <a:avLst/>
          </a:prstGeom>
          <a:effectLst>
            <a:outerShdw blurRad="723900" dir="5400000" algn="ctr" rotWithShape="0">
              <a:srgbClr val="000000">
                <a:alpha val="60000"/>
              </a:srgbClr>
            </a:outerShdw>
            <a:reflection blurRad="520700" stA="97000" endPos="62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Account &amp; Workspace</a:t>
            </a:r>
          </a:p>
        </p:txBody>
      </p:sp>
      <p:pic>
        <p:nvPicPr>
          <p:cNvPr id="10" name="Picture 9">
            <a:extLst>
              <a:ext uri="{FF2B5EF4-FFF2-40B4-BE49-F238E27FC236}">
                <a16:creationId xmlns:a16="http://schemas.microsoft.com/office/drawing/2014/main" id="{AC7496D7-B96E-61A2-9530-7DEFB7FAD540}"/>
              </a:ext>
            </a:extLst>
          </p:cNvPr>
          <p:cNvPicPr>
            <a:picLocks noChangeAspect="1"/>
          </p:cNvPicPr>
          <p:nvPr/>
        </p:nvPicPr>
        <p:blipFill>
          <a:blip r:embed="rId3"/>
          <a:stretch>
            <a:fillRect/>
          </a:stretch>
        </p:blipFill>
        <p:spPr>
          <a:xfrm>
            <a:off x="320041" y="6213555"/>
            <a:ext cx="1918002" cy="448740"/>
          </a:xfrm>
          <a:prstGeom prst="rect">
            <a:avLst/>
          </a:prstGeom>
          <a:ln>
            <a:solidFill>
              <a:schemeClr val="accent2">
                <a:lumMod val="75000"/>
              </a:schemeClr>
            </a:solidFill>
          </a:ln>
        </p:spPr>
      </p:pic>
      <p:sp>
        <p:nvSpPr>
          <p:cNvPr id="2" name="TextBox 1">
            <a:extLst>
              <a:ext uri="{FF2B5EF4-FFF2-40B4-BE49-F238E27FC236}">
                <a16:creationId xmlns:a16="http://schemas.microsoft.com/office/drawing/2014/main" id="{AC8A85F3-48D2-4F90-FCC8-8986990C99DC}"/>
              </a:ext>
            </a:extLst>
          </p:cNvPr>
          <p:cNvSpPr txBox="1"/>
          <p:nvPr/>
        </p:nvSpPr>
        <p:spPr>
          <a:xfrm>
            <a:off x="1182255" y="1126836"/>
            <a:ext cx="7564581" cy="3139321"/>
          </a:xfrm>
          <a:prstGeom prst="rect">
            <a:avLst/>
          </a:prstGeom>
          <a:noFill/>
        </p:spPr>
        <p:txBody>
          <a:bodyPr wrap="square" rtlCol="0">
            <a:spAutoFit/>
          </a:bodyPr>
          <a:lstStyle/>
          <a:p>
            <a:r>
              <a:rPr lang="en-US" b="1" dirty="0"/>
              <a:t>Lakehouse:</a:t>
            </a:r>
          </a:p>
          <a:p>
            <a:endParaRPr lang="en-US" dirty="0"/>
          </a:p>
          <a:p>
            <a:r>
              <a:rPr lang="en-US" dirty="0"/>
              <a:t>A data Lakehouse is a modern data management architecture that combines the best features of data lakes and data warehouses. </a:t>
            </a:r>
          </a:p>
          <a:p>
            <a:r>
              <a:rPr lang="en-US" dirty="0"/>
              <a:t>It supports both batch and real-time data processing. It is designed to address the limitations and challenges associated with traditional data management approaches.</a:t>
            </a:r>
          </a:p>
          <a:p>
            <a:endParaRPr lang="en-US" dirty="0"/>
          </a:p>
          <a:p>
            <a:r>
              <a:rPr lang="en-US" dirty="0"/>
              <a:t>Widely used Lakehouse:</a:t>
            </a:r>
          </a:p>
          <a:p>
            <a:endParaRPr lang="en-US" dirty="0"/>
          </a:p>
          <a:p>
            <a:r>
              <a:rPr lang="en-US" dirty="0"/>
              <a:t>Delta, Hudi and Iceberg</a:t>
            </a:r>
          </a:p>
        </p:txBody>
      </p:sp>
    </p:spTree>
    <p:custDataLst>
      <p:tags r:id="rId1"/>
    </p:custDataLst>
    <p:extLst>
      <p:ext uri="{BB962C8B-B14F-4D97-AF65-F5344CB8AC3E}">
        <p14:creationId xmlns:p14="http://schemas.microsoft.com/office/powerpoint/2010/main" val="1735718321"/>
      </p:ext>
    </p:extLst>
  </p:cSld>
  <p:clrMapOvr>
    <a:masterClrMapping/>
  </p:clrMapOvr>
  <mc:AlternateContent xmlns:mc="http://schemas.openxmlformats.org/markup-compatibility/2006" xmlns:p14="http://schemas.microsoft.com/office/powerpoint/2010/main">
    <mc:Choice Requires="p14">
      <p:transition spd="slow" p14:dur="2000" advTm="99382"/>
    </mc:Choice>
    <mc:Fallback xmlns="">
      <p:transition spd="slow" advTm="9938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FE5CFED-ED01-E653-445D-308D218E6102}"/>
              </a:ext>
            </a:extLst>
          </p:cNvPr>
          <p:cNvSpPr/>
          <p:nvPr/>
        </p:nvSpPr>
        <p:spPr>
          <a:xfrm>
            <a:off x="0" y="5972156"/>
            <a:ext cx="12192000" cy="885844"/>
          </a:xfrm>
          <a:prstGeom prst="rect">
            <a:avLst/>
          </a:prstGeom>
          <a:effectLst>
            <a:outerShdw blurRad="723900" dir="5400000" algn="ctr" rotWithShape="0">
              <a:srgbClr val="000000">
                <a:alpha val="60000"/>
              </a:srgbClr>
            </a:outerShdw>
            <a:reflection blurRad="520700" stA="97000" endPos="62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Account &amp; Workspace</a:t>
            </a:r>
          </a:p>
        </p:txBody>
      </p:sp>
      <p:pic>
        <p:nvPicPr>
          <p:cNvPr id="10" name="Picture 9">
            <a:extLst>
              <a:ext uri="{FF2B5EF4-FFF2-40B4-BE49-F238E27FC236}">
                <a16:creationId xmlns:a16="http://schemas.microsoft.com/office/drawing/2014/main" id="{AC7496D7-B96E-61A2-9530-7DEFB7FAD540}"/>
              </a:ext>
            </a:extLst>
          </p:cNvPr>
          <p:cNvPicPr>
            <a:picLocks noChangeAspect="1"/>
          </p:cNvPicPr>
          <p:nvPr/>
        </p:nvPicPr>
        <p:blipFill>
          <a:blip r:embed="rId3"/>
          <a:stretch>
            <a:fillRect/>
          </a:stretch>
        </p:blipFill>
        <p:spPr>
          <a:xfrm>
            <a:off x="320041" y="6213555"/>
            <a:ext cx="1918002" cy="448740"/>
          </a:xfrm>
          <a:prstGeom prst="rect">
            <a:avLst/>
          </a:prstGeom>
          <a:ln>
            <a:solidFill>
              <a:schemeClr val="accent2">
                <a:lumMod val="75000"/>
              </a:schemeClr>
            </a:solidFill>
          </a:ln>
        </p:spPr>
      </p:pic>
      <p:sp>
        <p:nvSpPr>
          <p:cNvPr id="2" name="TextBox 1">
            <a:extLst>
              <a:ext uri="{FF2B5EF4-FFF2-40B4-BE49-F238E27FC236}">
                <a16:creationId xmlns:a16="http://schemas.microsoft.com/office/drawing/2014/main" id="{AC8A85F3-48D2-4F90-FCC8-8986990C99DC}"/>
              </a:ext>
            </a:extLst>
          </p:cNvPr>
          <p:cNvSpPr txBox="1"/>
          <p:nvPr/>
        </p:nvSpPr>
        <p:spPr>
          <a:xfrm>
            <a:off x="435006" y="1126836"/>
            <a:ext cx="10520039" cy="3693319"/>
          </a:xfrm>
          <a:prstGeom prst="rect">
            <a:avLst/>
          </a:prstGeom>
          <a:noFill/>
        </p:spPr>
        <p:txBody>
          <a:bodyPr wrap="square" rtlCol="0">
            <a:spAutoFit/>
          </a:bodyPr>
          <a:lstStyle/>
          <a:p>
            <a:r>
              <a:rPr lang="en-US" dirty="0"/>
              <a:t>Delta Lake was created by </a:t>
            </a:r>
            <a:r>
              <a:rPr lang="en-US" b="1" dirty="0"/>
              <a:t>Databricks</a:t>
            </a:r>
            <a:r>
              <a:rPr lang="en-US" dirty="0"/>
              <a:t> and is built on top of Apache Spark, a popular distributed computing system for big data processing. It was designed to bring ACID transactions, scalable metadata handling, and unification of batch and streaming data processing to Data Lakes.</a:t>
            </a:r>
          </a:p>
          <a:p>
            <a:endParaRPr lang="en-US" dirty="0"/>
          </a:p>
          <a:p>
            <a:endParaRPr lang="en-US" dirty="0"/>
          </a:p>
          <a:p>
            <a:r>
              <a:rPr lang="en-US" dirty="0"/>
              <a:t>Apache Hudi (Hadoop Upserts Deletes and Incremental) is an open-source project developed by </a:t>
            </a:r>
            <a:r>
              <a:rPr lang="en-US" b="1" dirty="0"/>
              <a:t>Uber</a:t>
            </a:r>
            <a:r>
              <a:rPr lang="en-US" dirty="0"/>
              <a:t> to efficiently manage large-scale analytical datasets on Hadoop-compatible distributed storage systems.</a:t>
            </a:r>
          </a:p>
          <a:p>
            <a:endParaRPr lang="en-US" dirty="0"/>
          </a:p>
          <a:p>
            <a:r>
              <a:rPr lang="en-US" dirty="0"/>
              <a:t>Apache Iceberg is an open table format for large-scale, high-performance data management, initially developed by </a:t>
            </a:r>
            <a:r>
              <a:rPr lang="en-US" b="1" dirty="0"/>
              <a:t>Netflix</a:t>
            </a:r>
            <a:r>
              <a:rPr lang="en-US" dirty="0"/>
              <a:t>. Iceberg aims to provide a more robust and efficient foundation for data lake storage, addressing the limitations of existing storage solutions like Apache Hive and Apache Parquet. One of its most significant innovations is the use of a flexible and powerful schema evolution mechanism, which allows users to evolve table schema without rewriting existing data.</a:t>
            </a:r>
          </a:p>
        </p:txBody>
      </p:sp>
    </p:spTree>
    <p:custDataLst>
      <p:tags r:id="rId1"/>
    </p:custDataLst>
    <p:extLst>
      <p:ext uri="{BB962C8B-B14F-4D97-AF65-F5344CB8AC3E}">
        <p14:creationId xmlns:p14="http://schemas.microsoft.com/office/powerpoint/2010/main" val="2079225859"/>
      </p:ext>
    </p:extLst>
  </p:cSld>
  <p:clrMapOvr>
    <a:masterClrMapping/>
  </p:clrMapOvr>
  <mc:AlternateContent xmlns:mc="http://schemas.openxmlformats.org/markup-compatibility/2006" xmlns:p14="http://schemas.microsoft.com/office/powerpoint/2010/main">
    <mc:Choice Requires="p14">
      <p:transition spd="slow" p14:dur="2000" advTm="99382"/>
    </mc:Choice>
    <mc:Fallback xmlns="">
      <p:transition spd="slow" advTm="99382"/>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0" name="Rectangle 109">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Freeform: Shape 111">
            <a:extLst>
              <a:ext uri="{FF2B5EF4-FFF2-40B4-BE49-F238E27FC236}">
                <a16:creationId xmlns:a16="http://schemas.microsoft.com/office/drawing/2014/main" id="{041C67D0-A496-4B86-BF61-263FF9EFD7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6068" y="320442"/>
            <a:ext cx="6572492" cy="6212748"/>
          </a:xfrm>
          <a:custGeom>
            <a:avLst/>
            <a:gdLst>
              <a:gd name="connsiteX0" fmla="*/ 0 w 6572492"/>
              <a:gd name="connsiteY0" fmla="*/ 0 h 6212748"/>
              <a:gd name="connsiteX1" fmla="*/ 2248593 w 6572492"/>
              <a:gd name="connsiteY1" fmla="*/ 0 h 6212748"/>
              <a:gd name="connsiteX2" fmla="*/ 2694770 w 6572492"/>
              <a:gd name="connsiteY2" fmla="*/ 0 h 6212748"/>
              <a:gd name="connsiteX3" fmla="*/ 2991094 w 6572492"/>
              <a:gd name="connsiteY3" fmla="*/ 0 h 6212748"/>
              <a:gd name="connsiteX4" fmla="*/ 6572492 w 6572492"/>
              <a:gd name="connsiteY4" fmla="*/ 0 h 6212748"/>
              <a:gd name="connsiteX5" fmla="*/ 6572492 w 6572492"/>
              <a:gd name="connsiteY5" fmla="*/ 2864954 h 6212748"/>
              <a:gd name="connsiteX6" fmla="*/ 3129047 w 6572492"/>
              <a:gd name="connsiteY6" fmla="*/ 6212748 h 6212748"/>
              <a:gd name="connsiteX7" fmla="*/ 2694770 w 6572492"/>
              <a:gd name="connsiteY7" fmla="*/ 6212748 h 6212748"/>
              <a:gd name="connsiteX8" fmla="*/ 2248593 w 6572492"/>
              <a:gd name="connsiteY8" fmla="*/ 6212748 h 6212748"/>
              <a:gd name="connsiteX9" fmla="*/ 0 w 6572492"/>
              <a:gd name="connsiteY9" fmla="*/ 6212748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72492" h="6212748">
                <a:moveTo>
                  <a:pt x="0" y="0"/>
                </a:moveTo>
                <a:lnTo>
                  <a:pt x="2248593" y="0"/>
                </a:lnTo>
                <a:lnTo>
                  <a:pt x="2694770" y="0"/>
                </a:lnTo>
                <a:lnTo>
                  <a:pt x="2991094" y="0"/>
                </a:lnTo>
                <a:lnTo>
                  <a:pt x="6572492" y="0"/>
                </a:lnTo>
                <a:lnTo>
                  <a:pt x="6572492" y="2864954"/>
                </a:lnTo>
                <a:lnTo>
                  <a:pt x="3129047" y="6212748"/>
                </a:lnTo>
                <a:lnTo>
                  <a:pt x="2694770" y="6212748"/>
                </a:lnTo>
                <a:lnTo>
                  <a:pt x="2248593"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4" name="Right Triangle 113">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Rectangle 115">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8FE5CFED-ED01-E653-445D-308D218E6102}"/>
              </a:ext>
            </a:extLst>
          </p:cNvPr>
          <p:cNvSpPr/>
          <p:nvPr/>
        </p:nvSpPr>
        <p:spPr>
          <a:xfrm>
            <a:off x="0" y="5972156"/>
            <a:ext cx="12192000" cy="885844"/>
          </a:xfrm>
          <a:prstGeom prst="rect">
            <a:avLst/>
          </a:prstGeom>
          <a:effectLst>
            <a:outerShdw blurRad="723900" dir="5400000" algn="ctr" rotWithShape="0">
              <a:srgbClr val="000000">
                <a:alpha val="60000"/>
              </a:srgbClr>
            </a:outerShdw>
            <a:reflection blurRad="520700" stA="97000" endPos="62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0233A0EF-F829-C078-B990-E17CBD9DC5EB}"/>
              </a:ext>
            </a:extLst>
          </p:cNvPr>
          <p:cNvPicPr>
            <a:picLocks noChangeAspect="1"/>
          </p:cNvPicPr>
          <p:nvPr/>
        </p:nvPicPr>
        <p:blipFill>
          <a:blip r:embed="rId3"/>
          <a:stretch>
            <a:fillRect/>
          </a:stretch>
        </p:blipFill>
        <p:spPr>
          <a:xfrm>
            <a:off x="4811187" y="6138122"/>
            <a:ext cx="2367523" cy="553911"/>
          </a:xfrm>
          <a:prstGeom prst="rect">
            <a:avLst/>
          </a:prstGeom>
        </p:spPr>
      </p:pic>
      <p:pic>
        <p:nvPicPr>
          <p:cNvPr id="2" name="Picture 1" descr="A screenshot of a computer&#10;&#10;Description automatically generated with low confidence">
            <a:extLst>
              <a:ext uri="{FF2B5EF4-FFF2-40B4-BE49-F238E27FC236}">
                <a16:creationId xmlns:a16="http://schemas.microsoft.com/office/drawing/2014/main" id="{ED36B539-691D-F9E9-D565-393EDB1ED3E9}"/>
              </a:ext>
            </a:extLst>
          </p:cNvPr>
          <p:cNvPicPr>
            <a:picLocks noChangeAspect="1"/>
          </p:cNvPicPr>
          <p:nvPr/>
        </p:nvPicPr>
        <p:blipFill>
          <a:blip r:embed="rId4"/>
          <a:stretch>
            <a:fillRect/>
          </a:stretch>
        </p:blipFill>
        <p:spPr>
          <a:xfrm>
            <a:off x="1166313" y="729677"/>
            <a:ext cx="8362814" cy="4569170"/>
          </a:xfrm>
          <a:prstGeom prst="rect">
            <a:avLst/>
          </a:prstGeom>
        </p:spPr>
      </p:pic>
    </p:spTree>
    <p:custDataLst>
      <p:tags r:id="rId1"/>
    </p:custDataLst>
    <p:extLst>
      <p:ext uri="{BB962C8B-B14F-4D97-AF65-F5344CB8AC3E}">
        <p14:creationId xmlns:p14="http://schemas.microsoft.com/office/powerpoint/2010/main" val="3540714717"/>
      </p:ext>
    </p:extLst>
  </p:cSld>
  <p:clrMapOvr>
    <a:masterClrMapping/>
  </p:clrMapOvr>
  <mc:AlternateContent xmlns:mc="http://schemas.openxmlformats.org/markup-compatibility/2006" xmlns:p14="http://schemas.microsoft.com/office/powerpoint/2010/main">
    <mc:Choice Requires="p14">
      <p:transition spd="slow" p14:dur="2000" advTm="103505"/>
    </mc:Choice>
    <mc:Fallback xmlns="">
      <p:transition spd="slow" advTm="103505"/>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1.1|41.4|28.2|23.8|18.5|18.1|16.6|40.9|24.9|31.8"/>
</p:tagLst>
</file>

<file path=ppt/tags/tag2.xml><?xml version="1.0" encoding="utf-8"?>
<p:tagLst xmlns:a="http://schemas.openxmlformats.org/drawingml/2006/main" xmlns:r="http://schemas.openxmlformats.org/officeDocument/2006/relationships" xmlns:p="http://schemas.openxmlformats.org/presentationml/2006/main">
  <p:tag name="TIMING" val="|1.1|41.4|28.2|23.8|18.5|18.1|16.6|40.9|24.9|31.8"/>
</p:tagLst>
</file>

<file path=ppt/tags/tag3.xml><?xml version="1.0" encoding="utf-8"?>
<p:tagLst xmlns:a="http://schemas.openxmlformats.org/drawingml/2006/main" xmlns:r="http://schemas.openxmlformats.org/officeDocument/2006/relationships" xmlns:p="http://schemas.openxmlformats.org/presentationml/2006/main">
  <p:tag name="TIMING" val="|1.1|41.4|28.2|23.8|18.5|18.1|16.6|40.9|24.9|31.8"/>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15850</TotalTime>
  <Words>224</Words>
  <Application>Microsoft Office PowerPoint</Application>
  <PresentationFormat>Widescreen</PresentationFormat>
  <Paragraphs>18</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Dhoni, Pan</dc:creator>
  <cp:lastModifiedBy>Dhoni, Pan</cp:lastModifiedBy>
  <cp:revision>468</cp:revision>
  <dcterms:created xsi:type="dcterms:W3CDTF">2022-08-11T17:13:12Z</dcterms:created>
  <dcterms:modified xsi:type="dcterms:W3CDTF">2023-11-06T15:49:12Z</dcterms:modified>
</cp:coreProperties>
</file>