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9" r:id="rId4"/>
    <p:sldId id="268" r:id="rId5"/>
    <p:sldId id="270" r:id="rId6"/>
    <p:sldId id="269" r:id="rId7"/>
    <p:sldId id="261" r:id="rId8"/>
    <p:sldId id="266" r:id="rId9"/>
    <p:sldId id="267" r:id="rId10"/>
    <p:sldId id="262" r:id="rId11"/>
    <p:sldId id="263" r:id="rId12"/>
    <p:sldId id="264"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2F69"/>
    <a:srgbClr val="FF856D"/>
    <a:srgbClr val="FF2549"/>
    <a:srgbClr val="003635"/>
    <a:srgbClr val="005856"/>
    <a:srgbClr val="9EFF29"/>
    <a:srgbClr val="007033"/>
    <a:srgbClr val="5EEC3C"/>
    <a:srgbClr val="F1C88B"/>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74" y="-4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346041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406968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325577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2116253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0524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52059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4452" y="2603091"/>
            <a:ext cx="7989723" cy="1644446"/>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11828" y="4240172"/>
            <a:ext cx="7975483" cy="685791"/>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4" y="681535"/>
            <a:ext cx="8246070" cy="763526"/>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496961"/>
            <a:ext cx="8246070" cy="304089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1475" y="465530"/>
            <a:ext cx="6284320"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61475" y="1229055"/>
            <a:ext cx="628432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544489"/>
            <a:ext cx="8093365" cy="763525"/>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8/13/2021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pypi.org/project/cbpro/"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hyperlink" Target="https://www.coingecko.com/en"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104" y="3285164"/>
            <a:ext cx="8203575" cy="1364225"/>
          </a:xfrm>
        </p:spPr>
        <p:txBody>
          <a:bodyPr>
            <a:normAutofit/>
          </a:bodyPr>
          <a:lstStyle/>
          <a:p>
            <a:r>
              <a:rPr lang="en-US" sz="4000" dirty="0">
                <a:latin typeface="Franklin Gothic Demi" panose="020B0703020102020204" pitchFamily="34" charset="0"/>
              </a:rPr>
              <a:t>Crypto Analysis</a:t>
            </a:r>
            <a:br>
              <a:rPr lang="en-US" dirty="0"/>
            </a:br>
            <a:endParaRPr lang="en-US" dirty="0"/>
          </a:p>
        </p:txBody>
      </p:sp>
      <p:sp>
        <p:nvSpPr>
          <p:cNvPr id="3" name="Subtitle 2"/>
          <p:cNvSpPr>
            <a:spLocks noGrp="1"/>
          </p:cNvSpPr>
          <p:nvPr>
            <p:ph type="subTitle" idx="1"/>
          </p:nvPr>
        </p:nvSpPr>
        <p:spPr>
          <a:xfrm>
            <a:off x="461104" y="4106178"/>
            <a:ext cx="8188953" cy="763525"/>
          </a:xfrm>
        </p:spPr>
        <p:txBody>
          <a:bodyPr>
            <a:normAutofit/>
          </a:bodyPr>
          <a:lstStyle/>
          <a:p>
            <a:r>
              <a:rPr lang="en-US" sz="2000" dirty="0">
                <a:latin typeface="Franklin Gothic Book" panose="020B0503020102020204" pitchFamily="34" charset="0"/>
              </a:rPr>
              <a:t>Peter </a:t>
            </a:r>
            <a:r>
              <a:rPr lang="en-US" sz="2000" dirty="0" err="1">
                <a:latin typeface="Franklin Gothic Book" panose="020B0503020102020204" pitchFamily="34" charset="0"/>
              </a:rPr>
              <a:t>DiBona</a:t>
            </a:r>
            <a:r>
              <a:rPr lang="en-US" sz="2000" dirty="0">
                <a:latin typeface="Franklin Gothic Book" panose="020B0503020102020204" pitchFamily="34" charset="0"/>
              </a:rPr>
              <a:t>, Kai Nelson, </a:t>
            </a:r>
            <a:r>
              <a:rPr lang="en-US" sz="2000" dirty="0" err="1">
                <a:latin typeface="Franklin Gothic Book" panose="020B0503020102020204" pitchFamily="34" charset="0"/>
              </a:rPr>
              <a:t>Nozie</a:t>
            </a:r>
            <a:r>
              <a:rPr lang="en-US" sz="2000" dirty="0">
                <a:latin typeface="Franklin Gothic Book" panose="020B0503020102020204" pitchFamily="34" charset="0"/>
              </a:rPr>
              <a:t> Ndlovu, Alek Birkeland and John Melvin</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93A4A-D5CB-496E-8897-925566B5A13B}"/>
              </a:ext>
            </a:extLst>
          </p:cNvPr>
          <p:cNvSpPr txBox="1">
            <a:spLocks/>
          </p:cNvSpPr>
          <p:nvPr/>
        </p:nvSpPr>
        <p:spPr>
          <a:xfrm>
            <a:off x="-385567" y="1396721"/>
            <a:ext cx="4957567" cy="70855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B0F0"/>
                </a:solidFill>
                <a:latin typeface="Franklin Gothic Demi" panose="020B0703020102020204" pitchFamily="34" charset="0"/>
              </a:rPr>
              <a:t>DISCUSSION </a:t>
            </a:r>
          </a:p>
        </p:txBody>
      </p:sp>
      <p:sp>
        <p:nvSpPr>
          <p:cNvPr id="5" name="Content Placeholder 11">
            <a:extLst>
              <a:ext uri="{FF2B5EF4-FFF2-40B4-BE49-F238E27FC236}">
                <a16:creationId xmlns:a16="http://schemas.microsoft.com/office/drawing/2014/main" id="{D9A5F34C-EDB0-4AB2-B38F-92079C35055B}"/>
              </a:ext>
            </a:extLst>
          </p:cNvPr>
          <p:cNvSpPr txBox="1">
            <a:spLocks/>
          </p:cNvSpPr>
          <p:nvPr/>
        </p:nvSpPr>
        <p:spPr>
          <a:xfrm>
            <a:off x="349843" y="2163551"/>
            <a:ext cx="8212266" cy="22017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00B0F0"/>
                </a:solidFill>
                <a:latin typeface="Franklin Gothic Book" panose="020B0503020102020204" pitchFamily="34" charset="0"/>
              </a:rPr>
              <a:t>Did we find anything unexpected?</a:t>
            </a:r>
          </a:p>
          <a:p>
            <a:pPr lvl="1"/>
            <a:r>
              <a:rPr lang="en-US" sz="1600" dirty="0">
                <a:solidFill>
                  <a:srgbClr val="00B0F0"/>
                </a:solidFill>
                <a:latin typeface="Franklin Gothic Book" panose="020B0503020102020204" pitchFamily="34" charset="0"/>
              </a:rPr>
              <a:t>Crypto historical data was difficult to find/clean.</a:t>
            </a:r>
          </a:p>
          <a:p>
            <a:pPr lvl="1"/>
            <a:r>
              <a:rPr lang="en-US" sz="1600" dirty="0">
                <a:solidFill>
                  <a:srgbClr val="00B0F0"/>
                </a:solidFill>
                <a:latin typeface="Franklin Gothic Book" panose="020B0503020102020204" pitchFamily="34" charset="0"/>
              </a:rPr>
              <a:t>We didn’t realize Crypto portfolios would outperform the S&amp;P500 by such a large margin.</a:t>
            </a:r>
          </a:p>
          <a:p>
            <a:r>
              <a:rPr lang="en-US" sz="2000" dirty="0">
                <a:solidFill>
                  <a:srgbClr val="00B0F0"/>
                </a:solidFill>
                <a:latin typeface="Franklin Gothic Book" panose="020B0503020102020204" pitchFamily="34" charset="0"/>
              </a:rPr>
              <a:t>What conclusions can we draw?</a:t>
            </a:r>
          </a:p>
          <a:p>
            <a:pPr lvl="1"/>
            <a:r>
              <a:rPr lang="en-US" sz="1600" dirty="0">
                <a:solidFill>
                  <a:srgbClr val="00B0F0"/>
                </a:solidFill>
                <a:latin typeface="Franklin Gothic Book" panose="020B0503020102020204" pitchFamily="34" charset="0"/>
              </a:rPr>
              <a:t>Bitcoin is the mother of all Cryptos and drives the market.</a:t>
            </a:r>
          </a:p>
          <a:p>
            <a:pPr marL="457200" lvl="1" indent="0">
              <a:buNone/>
            </a:pPr>
            <a:endParaRPr lang="en-US" sz="1600" dirty="0">
              <a:solidFill>
                <a:srgbClr val="00B0F0"/>
              </a:solidFill>
              <a:latin typeface="Franklin Gothic Book" panose="020B0503020102020204" pitchFamily="34" charset="0"/>
            </a:endParaRPr>
          </a:p>
          <a:p>
            <a:pPr marL="457200" lvl="1" indent="0">
              <a:buNone/>
            </a:pPr>
            <a:endParaRPr lang="en-US" sz="1600" dirty="0">
              <a:solidFill>
                <a:srgbClr val="00B0F0"/>
              </a:solidFill>
              <a:latin typeface="Franklin Gothic Book" panose="020B0503020102020204" pitchFamily="34" charset="0"/>
            </a:endParaRPr>
          </a:p>
          <a:p>
            <a:endParaRPr lang="en-US" sz="20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3958185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93A4A-D5CB-496E-8897-925566B5A13B}"/>
              </a:ext>
            </a:extLst>
          </p:cNvPr>
          <p:cNvSpPr txBox="1">
            <a:spLocks/>
          </p:cNvSpPr>
          <p:nvPr/>
        </p:nvSpPr>
        <p:spPr>
          <a:xfrm>
            <a:off x="-385567" y="1396721"/>
            <a:ext cx="4957567" cy="70855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B0F0"/>
                </a:solidFill>
                <a:latin typeface="Franklin Gothic Demi" panose="020B0703020102020204" pitchFamily="34" charset="0"/>
              </a:rPr>
              <a:t>POSTMORTEM</a:t>
            </a:r>
          </a:p>
        </p:txBody>
      </p:sp>
      <p:sp>
        <p:nvSpPr>
          <p:cNvPr id="5" name="Content Placeholder 11">
            <a:extLst>
              <a:ext uri="{FF2B5EF4-FFF2-40B4-BE49-F238E27FC236}">
                <a16:creationId xmlns:a16="http://schemas.microsoft.com/office/drawing/2014/main" id="{D9A5F34C-EDB0-4AB2-B38F-92079C35055B}"/>
              </a:ext>
            </a:extLst>
          </p:cNvPr>
          <p:cNvSpPr txBox="1">
            <a:spLocks/>
          </p:cNvSpPr>
          <p:nvPr/>
        </p:nvSpPr>
        <p:spPr>
          <a:xfrm>
            <a:off x="349843" y="2064337"/>
            <a:ext cx="8212266" cy="22017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00B0F0"/>
                </a:solidFill>
                <a:latin typeface="Franklin Gothic Book" panose="020B0503020102020204" pitchFamily="34" charset="0"/>
              </a:rPr>
              <a:t>Issues: </a:t>
            </a:r>
          </a:p>
          <a:p>
            <a:pPr lvl="1"/>
            <a:r>
              <a:rPr lang="en-US" sz="1600" dirty="0">
                <a:solidFill>
                  <a:srgbClr val="00B0F0"/>
                </a:solidFill>
                <a:latin typeface="Franklin Gothic Book" panose="020B0503020102020204" pitchFamily="34" charset="0"/>
              </a:rPr>
              <a:t>Prolonged GITHUB issues.</a:t>
            </a:r>
          </a:p>
          <a:p>
            <a:pPr lvl="1"/>
            <a:r>
              <a:rPr lang="en-US" sz="1600" dirty="0">
                <a:solidFill>
                  <a:srgbClr val="00B0F0"/>
                </a:solidFill>
                <a:latin typeface="Franklin Gothic Book" panose="020B0503020102020204" pitchFamily="34" charset="0"/>
              </a:rPr>
              <a:t>Data source limited to certain assets.</a:t>
            </a:r>
          </a:p>
          <a:p>
            <a:pPr lvl="1"/>
            <a:r>
              <a:rPr lang="en-US" sz="1600" dirty="0">
                <a:solidFill>
                  <a:srgbClr val="00B0F0"/>
                </a:solidFill>
                <a:latin typeface="Franklin Gothic Book" panose="020B0503020102020204" pitchFamily="34" charset="0"/>
              </a:rPr>
              <a:t>Trouble building complex plots.</a:t>
            </a:r>
          </a:p>
          <a:p>
            <a:r>
              <a:rPr lang="en-US" sz="2000" dirty="0">
                <a:solidFill>
                  <a:srgbClr val="00B0F0"/>
                </a:solidFill>
                <a:latin typeface="Franklin Gothic Book" panose="020B0503020102020204" pitchFamily="34" charset="0"/>
              </a:rPr>
              <a:t>What would we do if we had more time?</a:t>
            </a:r>
          </a:p>
          <a:p>
            <a:pPr lvl="1"/>
            <a:r>
              <a:rPr lang="en-US" sz="1600" dirty="0">
                <a:solidFill>
                  <a:srgbClr val="00B0F0"/>
                </a:solidFill>
                <a:latin typeface="Franklin Gothic Book" panose="020B0503020102020204" pitchFamily="34" charset="0"/>
              </a:rPr>
              <a:t>Analyze Crypto on-chain activity and adoption.</a:t>
            </a:r>
          </a:p>
          <a:p>
            <a:pPr lvl="1"/>
            <a:endParaRPr lang="en-US" sz="1600" dirty="0">
              <a:solidFill>
                <a:schemeClr val="bg1"/>
              </a:solidFill>
              <a:latin typeface="Franklin Gothic Book" panose="020B0503020102020204" pitchFamily="34" charset="0"/>
            </a:endParaRPr>
          </a:p>
          <a:p>
            <a:endParaRPr lang="en-US" sz="20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2743070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93A4A-D5CB-496E-8897-925566B5A13B}"/>
              </a:ext>
            </a:extLst>
          </p:cNvPr>
          <p:cNvSpPr txBox="1">
            <a:spLocks/>
          </p:cNvSpPr>
          <p:nvPr/>
        </p:nvSpPr>
        <p:spPr>
          <a:xfrm>
            <a:off x="2093216" y="2571750"/>
            <a:ext cx="4957567" cy="70855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B0F0"/>
                </a:solidFill>
                <a:latin typeface="Franklin Gothic Demi" panose="020B0703020102020204" pitchFamily="34" charset="0"/>
              </a:rPr>
              <a:t>QUESTIONS?</a:t>
            </a:r>
          </a:p>
        </p:txBody>
      </p:sp>
    </p:spTree>
    <p:extLst>
      <p:ext uri="{BB962C8B-B14F-4D97-AF65-F5344CB8AC3E}">
        <p14:creationId xmlns:p14="http://schemas.microsoft.com/office/powerpoint/2010/main" val="225734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Franklin Gothic Demi" panose="020B0703020102020204" pitchFamily="34" charset="0"/>
              </a:rPr>
              <a:t>Motivation</a:t>
            </a:r>
          </a:p>
        </p:txBody>
      </p:sp>
      <p:sp>
        <p:nvSpPr>
          <p:cNvPr id="3" name="Content Placeholder 2"/>
          <p:cNvSpPr>
            <a:spLocks noGrp="1"/>
          </p:cNvSpPr>
          <p:nvPr>
            <p:ph idx="1"/>
          </p:nvPr>
        </p:nvSpPr>
        <p:spPr/>
        <p:txBody>
          <a:bodyPr/>
          <a:lstStyle/>
          <a:p>
            <a:r>
              <a:rPr lang="en-US" sz="2000" dirty="0">
                <a:solidFill>
                  <a:srgbClr val="00B0F0"/>
                </a:solidFill>
                <a:latin typeface="Franklin Gothic Book" panose="020B0503020102020204" pitchFamily="34" charset="0"/>
              </a:rPr>
              <a:t>Our motivation came from shared interest in Crypto assets and their performance over time. </a:t>
            </a:r>
          </a:p>
          <a:p>
            <a:r>
              <a:rPr lang="en-US" sz="2000" dirty="0">
                <a:solidFill>
                  <a:srgbClr val="00B0F0"/>
                </a:solidFill>
                <a:latin typeface="Franklin Gothic Book" panose="020B0503020102020204" pitchFamily="34" charset="0"/>
              </a:rPr>
              <a:t>We sought to understand how closely alternative Crypto assets (Alt Coins) performed compared to Bitcoin.</a:t>
            </a:r>
          </a:p>
          <a:p>
            <a:r>
              <a:rPr lang="en-US" sz="2000" dirty="0">
                <a:solidFill>
                  <a:srgbClr val="00B0F0"/>
                </a:solidFill>
                <a:latin typeface="Franklin Gothic Book" panose="020B0503020102020204" pitchFamily="34" charset="0"/>
              </a:rPr>
              <a:t>We also wanted to understand which Alt Coins performed as well, better or worse than Bitcoin historically. </a:t>
            </a:r>
          </a:p>
          <a:p>
            <a:r>
              <a:rPr lang="en-US" sz="2000" dirty="0">
                <a:solidFill>
                  <a:srgbClr val="00B0F0"/>
                </a:solidFill>
                <a:latin typeface="Franklin Gothic Book" panose="020B0503020102020204" pitchFamily="34" charset="0"/>
              </a:rPr>
              <a:t>Finally, we wanted to analyze a Crypto portfolio to a comparable portfolio made up of the S&amp;P500 stocks. </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103" y="465530"/>
            <a:ext cx="6284320" cy="725349"/>
          </a:xfrm>
        </p:spPr>
        <p:txBody>
          <a:bodyPr>
            <a:normAutofit/>
          </a:bodyPr>
          <a:lstStyle/>
          <a:p>
            <a:r>
              <a:rPr lang="en-US" dirty="0">
                <a:latin typeface="Franklin Gothic Demi" panose="020B0703020102020204" pitchFamily="34" charset="0"/>
              </a:rPr>
              <a:t>Summary</a:t>
            </a:r>
          </a:p>
        </p:txBody>
      </p:sp>
      <p:sp>
        <p:nvSpPr>
          <p:cNvPr id="5" name="Content Placeholder 4"/>
          <p:cNvSpPr>
            <a:spLocks noGrp="1"/>
          </p:cNvSpPr>
          <p:nvPr>
            <p:ph idx="1"/>
          </p:nvPr>
        </p:nvSpPr>
        <p:spPr>
          <a:xfrm>
            <a:off x="2592103" y="1190879"/>
            <a:ext cx="6284320" cy="3511061"/>
          </a:xfrm>
        </p:spPr>
        <p:txBody>
          <a:bodyPr>
            <a:normAutofit/>
          </a:bodyPr>
          <a:lstStyle/>
          <a:p>
            <a:r>
              <a:rPr lang="en-US" sz="1800" dirty="0">
                <a:solidFill>
                  <a:srgbClr val="00B0F0"/>
                </a:solidFill>
                <a:latin typeface="Franklin Gothic Book" panose="020B0503020102020204" pitchFamily="34" charset="0"/>
              </a:rPr>
              <a:t>Core hypothesis:</a:t>
            </a:r>
          </a:p>
          <a:p>
            <a:pPr lvl="1"/>
            <a:r>
              <a:rPr lang="en-US" sz="1800" dirty="0">
                <a:solidFill>
                  <a:srgbClr val="00B0F0"/>
                </a:solidFill>
                <a:latin typeface="Franklin Gothic Book" panose="020B0503020102020204" pitchFamily="34" charset="0"/>
              </a:rPr>
              <a:t>We entered our project with assumptions based on our own investment activity, media publications, websites and social media. We assumed that Alt Coins would be correlated closely with Bitcoin. </a:t>
            </a:r>
          </a:p>
          <a:p>
            <a:pPr lvl="1"/>
            <a:r>
              <a:rPr lang="en-US" sz="1800" dirty="0">
                <a:solidFill>
                  <a:srgbClr val="00B0F0"/>
                </a:solidFill>
                <a:latin typeface="Franklin Gothic Book" panose="020B0503020102020204" pitchFamily="34" charset="0"/>
              </a:rPr>
              <a:t>Individually, we had opinions based on memory and anecdotes, but we wanted to prove which Alt Coins performed best over the selected timeframe. We also had questions about how the S&amp;P500 performed in comparison to Crypto assets. </a:t>
            </a:r>
          </a:p>
          <a:p>
            <a:pPr lvl="1"/>
            <a:r>
              <a:rPr lang="en-US" sz="1800" dirty="0">
                <a:solidFill>
                  <a:srgbClr val="00B0F0"/>
                </a:solidFill>
                <a:latin typeface="Franklin Gothic Book" panose="020B0503020102020204" pitchFamily="34" charset="0"/>
              </a:rPr>
              <a:t>We were able to answer these questions using data.</a:t>
            </a:r>
          </a:p>
          <a:p>
            <a:pPr marL="457200" lvl="1" indent="0">
              <a:buNone/>
            </a:pPr>
            <a:endParaRPr lang="en-US" sz="1800" dirty="0">
              <a:latin typeface="Franklin Gothic Book" panose="020B0503020102020204" pitchFamily="34" charset="0"/>
            </a:endParaRPr>
          </a:p>
          <a:p>
            <a:pPr marL="342900" indent="-342900">
              <a:buFont typeface="+mj-lt"/>
              <a:buAutoNum type="arabicPeriod"/>
            </a:pPr>
            <a:endParaRPr lang="en-US" sz="1800" dirty="0">
              <a:latin typeface="Franklin Gothic Book" panose="020B05030201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05346"/>
            <a:ext cx="4981179" cy="772952"/>
          </a:xfrm>
        </p:spPr>
        <p:txBody>
          <a:bodyPr>
            <a:normAutofit/>
          </a:bodyPr>
          <a:lstStyle/>
          <a:p>
            <a:r>
              <a:rPr lang="en-US" dirty="0">
                <a:latin typeface="Franklin Gothic Demi" panose="020B0703020102020204" pitchFamily="34" charset="0"/>
              </a:rPr>
              <a:t>QUESTIONS AND DATA</a:t>
            </a:r>
          </a:p>
        </p:txBody>
      </p:sp>
      <p:sp>
        <p:nvSpPr>
          <p:cNvPr id="12" name="Content Placeholder 11">
            <a:extLst>
              <a:ext uri="{FF2B5EF4-FFF2-40B4-BE49-F238E27FC236}">
                <a16:creationId xmlns:a16="http://schemas.microsoft.com/office/drawing/2014/main" id="{FFB06F42-94B3-477E-B9B5-C198CAA55BE8}"/>
              </a:ext>
            </a:extLst>
          </p:cNvPr>
          <p:cNvSpPr>
            <a:spLocks noGrp="1"/>
          </p:cNvSpPr>
          <p:nvPr>
            <p:ph sz="half" idx="2"/>
          </p:nvPr>
        </p:nvSpPr>
        <p:spPr>
          <a:xfrm>
            <a:off x="349843" y="2064336"/>
            <a:ext cx="8212266" cy="2677345"/>
          </a:xfrm>
        </p:spPr>
        <p:txBody>
          <a:bodyPr>
            <a:normAutofit lnSpcReduction="10000"/>
          </a:bodyPr>
          <a:lstStyle/>
          <a:p>
            <a:pPr algn="l"/>
            <a:r>
              <a:rPr lang="en-US" sz="2000" dirty="0">
                <a:solidFill>
                  <a:srgbClr val="00B0F0"/>
                </a:solidFill>
              </a:rPr>
              <a:t>Where can we find reliable historical data on Crypto assets dating back at least two years?  - We chose to use Coin Base Pro’s free API service.</a:t>
            </a:r>
          </a:p>
          <a:p>
            <a:pPr lvl="1" algn="l"/>
            <a:r>
              <a:rPr lang="en-US" sz="1600" dirty="0">
                <a:solidFill>
                  <a:srgbClr val="00B0F0"/>
                </a:solidFill>
              </a:rPr>
              <a:t>We chose to use the CBPRO library for Python which can be found here: </a:t>
            </a:r>
            <a:r>
              <a:rPr lang="en-US" sz="1600" dirty="0">
                <a:solidFill>
                  <a:srgbClr val="00B0F0"/>
                </a:solidFill>
                <a:hlinkClick r:id="rId2">
                  <a:extLst>
                    <a:ext uri="{A12FA001-AC4F-418D-AE19-62706E023703}">
                      <ahyp:hlinkClr xmlns:ahyp="http://schemas.microsoft.com/office/drawing/2018/hyperlinkcolor" val="tx"/>
                    </a:ext>
                  </a:extLst>
                </a:hlinkClick>
              </a:rPr>
              <a:t>https://pypi.org/project/cbpro/</a:t>
            </a:r>
            <a:r>
              <a:rPr lang="en-US" sz="1600" dirty="0">
                <a:solidFill>
                  <a:srgbClr val="00B0F0"/>
                </a:solidFill>
              </a:rPr>
              <a:t> </a:t>
            </a:r>
          </a:p>
          <a:p>
            <a:pPr lvl="1" algn="l"/>
            <a:r>
              <a:rPr lang="en-US" sz="1600" dirty="0">
                <a:solidFill>
                  <a:srgbClr val="00B0F0"/>
                </a:solidFill>
              </a:rPr>
              <a:t>Because there have been so many Altcoins added to Coinbase Pro’s asset list, we chose assets that had price data going back to 09-18-2019: ALGO, BCH, BTC, DASH, EOS, ETC, ETH, LINK, LTC, REP, XLM, XTZ, ZRX.</a:t>
            </a:r>
          </a:p>
          <a:p>
            <a:pPr lvl="1" algn="l"/>
            <a:r>
              <a:rPr lang="en-US" sz="1600" dirty="0">
                <a:solidFill>
                  <a:srgbClr val="00B0F0"/>
                </a:solidFill>
              </a:rPr>
              <a:t>Because of the limitations of the API, we could only pull a maximum of 300 days of Data at one time. This meant we needed to get creative to pull two plus years of historical data. (Actual Data set we used was smaller from 09-18-2019.)</a:t>
            </a:r>
          </a:p>
          <a:p>
            <a:pPr lvl="1" algn="l"/>
            <a:endParaRPr lang="en-US" sz="1600" dirty="0"/>
          </a:p>
          <a:p>
            <a:pPr lvl="1" algn="l"/>
            <a:endParaRPr lang="en-US" sz="1600" dirty="0"/>
          </a:p>
          <a:p>
            <a:pPr algn="l"/>
            <a:endParaRPr lang="en-US" sz="2000" dirty="0"/>
          </a:p>
        </p:txBody>
      </p:sp>
    </p:spTree>
    <p:extLst>
      <p:ext uri="{BB962C8B-B14F-4D97-AF65-F5344CB8AC3E}">
        <p14:creationId xmlns:p14="http://schemas.microsoft.com/office/powerpoint/2010/main" val="121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05346"/>
            <a:ext cx="4981179" cy="772952"/>
          </a:xfrm>
        </p:spPr>
        <p:txBody>
          <a:bodyPr>
            <a:normAutofit/>
          </a:bodyPr>
          <a:lstStyle/>
          <a:p>
            <a:r>
              <a:rPr lang="en-US" dirty="0">
                <a:latin typeface="Franklin Gothic Demi" panose="020B0703020102020204" pitchFamily="34" charset="0"/>
              </a:rPr>
              <a:t>QUESTIONS AND DATA</a:t>
            </a:r>
          </a:p>
        </p:txBody>
      </p:sp>
      <p:sp>
        <p:nvSpPr>
          <p:cNvPr id="12" name="Content Placeholder 11">
            <a:extLst>
              <a:ext uri="{FF2B5EF4-FFF2-40B4-BE49-F238E27FC236}">
                <a16:creationId xmlns:a16="http://schemas.microsoft.com/office/drawing/2014/main" id="{FFB06F42-94B3-477E-B9B5-C198CAA55BE8}"/>
              </a:ext>
            </a:extLst>
          </p:cNvPr>
          <p:cNvSpPr>
            <a:spLocks noGrp="1"/>
          </p:cNvSpPr>
          <p:nvPr>
            <p:ph sz="half" idx="2"/>
          </p:nvPr>
        </p:nvSpPr>
        <p:spPr>
          <a:xfrm>
            <a:off x="349843" y="2064336"/>
            <a:ext cx="8212266" cy="2917729"/>
          </a:xfrm>
        </p:spPr>
        <p:txBody>
          <a:bodyPr>
            <a:normAutofit/>
          </a:bodyPr>
          <a:lstStyle/>
          <a:p>
            <a:pPr algn="l"/>
            <a:r>
              <a:rPr lang="en-US" sz="2000" dirty="0">
                <a:solidFill>
                  <a:srgbClr val="00B0F0"/>
                </a:solidFill>
              </a:rPr>
              <a:t>Which alt coins performed best on a daily and cumulative basis?</a:t>
            </a:r>
          </a:p>
          <a:p>
            <a:pPr lvl="1" algn="l"/>
            <a:r>
              <a:rPr lang="en-US" sz="1200" dirty="0">
                <a:solidFill>
                  <a:srgbClr val="00B0F0"/>
                </a:solidFill>
              </a:rPr>
              <a:t>We wanted to know the USD value gains, so we used the altcoin/USD pairings for analysis.</a:t>
            </a:r>
          </a:p>
          <a:p>
            <a:pPr algn="l"/>
            <a:r>
              <a:rPr lang="en-US" sz="2000" dirty="0">
                <a:solidFill>
                  <a:srgbClr val="00B0F0"/>
                </a:solidFill>
              </a:rPr>
              <a:t>Which alt coin prices are closely correlated to Bitcoin price?</a:t>
            </a:r>
            <a:r>
              <a:rPr lang="en-US" sz="1600" dirty="0">
                <a:solidFill>
                  <a:srgbClr val="00B0F0"/>
                </a:solidFill>
              </a:rPr>
              <a:t> </a:t>
            </a:r>
          </a:p>
          <a:p>
            <a:pPr algn="l"/>
            <a:r>
              <a:rPr lang="en-US" sz="2000" dirty="0">
                <a:solidFill>
                  <a:srgbClr val="00B0F0"/>
                </a:solidFill>
              </a:rPr>
              <a:t>Which portfolio performed the best over the almost 2 years?</a:t>
            </a:r>
          </a:p>
          <a:p>
            <a:pPr lvl="1" algn="l"/>
            <a:r>
              <a:rPr lang="en-US" sz="1200" dirty="0">
                <a:solidFill>
                  <a:srgbClr val="00B0F0"/>
                </a:solidFill>
              </a:rPr>
              <a:t>Portfolio 1 - 50% BTC, 50% even distribution of the altcoins mentioned above.</a:t>
            </a:r>
          </a:p>
          <a:p>
            <a:pPr lvl="1" algn="l"/>
            <a:r>
              <a:rPr lang="en-US" sz="1200" dirty="0">
                <a:solidFill>
                  <a:srgbClr val="00B0F0"/>
                </a:solidFill>
              </a:rPr>
              <a:t>Portfolio 2 – 50% BTC, 25% ETH, 25% even distribution of remaining alt coins.</a:t>
            </a:r>
          </a:p>
          <a:p>
            <a:pPr lvl="1" algn="l"/>
            <a:r>
              <a:rPr lang="en-US" sz="1200" dirty="0">
                <a:solidFill>
                  <a:srgbClr val="00B0F0"/>
                </a:solidFill>
              </a:rPr>
              <a:t>Portfolio 3 – Totally even distribution of alt coins and BTC. 1/13</a:t>
            </a:r>
            <a:r>
              <a:rPr lang="en-US" sz="1200" baseline="30000" dirty="0">
                <a:solidFill>
                  <a:srgbClr val="00B0F0"/>
                </a:solidFill>
              </a:rPr>
              <a:t>th</a:t>
            </a:r>
            <a:r>
              <a:rPr lang="en-US" sz="1200" dirty="0">
                <a:solidFill>
                  <a:srgbClr val="00B0F0"/>
                </a:solidFill>
              </a:rPr>
              <a:t> per coin.</a:t>
            </a:r>
          </a:p>
          <a:p>
            <a:pPr lvl="1" algn="l"/>
            <a:r>
              <a:rPr lang="en-US" sz="1200" dirty="0">
                <a:solidFill>
                  <a:srgbClr val="00B0F0"/>
                </a:solidFill>
              </a:rPr>
              <a:t>Portfolio 4 – Weighted Distribution based on the market cap percentage (of the total market cap of crypto) of each alt as of 09-18-2019. – This data was taken from </a:t>
            </a:r>
            <a:r>
              <a:rPr lang="en-US" sz="1200" dirty="0">
                <a:solidFill>
                  <a:srgbClr val="00B0F0"/>
                </a:solidFill>
                <a:hlinkClick r:id="rId2">
                  <a:extLst>
                    <a:ext uri="{A12FA001-AC4F-418D-AE19-62706E023703}">
                      <ahyp:hlinkClr xmlns:ahyp="http://schemas.microsoft.com/office/drawing/2018/hyperlinkcolor" val="tx"/>
                    </a:ext>
                  </a:extLst>
                </a:hlinkClick>
              </a:rPr>
              <a:t>https://www.coingecko.com/en</a:t>
            </a:r>
            <a:r>
              <a:rPr lang="en-US" sz="1200" dirty="0">
                <a:solidFill>
                  <a:srgbClr val="00B0F0"/>
                </a:solidFill>
              </a:rPr>
              <a:t> </a:t>
            </a:r>
          </a:p>
          <a:p>
            <a:pPr lvl="1" algn="l"/>
            <a:r>
              <a:rPr lang="en-US" sz="1200" dirty="0">
                <a:solidFill>
                  <a:srgbClr val="00B0F0"/>
                </a:solidFill>
              </a:rPr>
              <a:t>Portfolio 5 – No BTC or ETH – Just an even distribution of other alt coins.</a:t>
            </a:r>
          </a:p>
          <a:p>
            <a:pPr lvl="1" algn="l"/>
            <a:r>
              <a:rPr lang="en-US" sz="1200" dirty="0">
                <a:solidFill>
                  <a:srgbClr val="00B0F0"/>
                </a:solidFill>
              </a:rPr>
              <a:t>Portfolio 6 – S&amp;P 500 Only, no crypto. Data extracted from </a:t>
            </a:r>
            <a:r>
              <a:rPr lang="en-US" sz="1200" dirty="0">
                <a:solidFill>
                  <a:srgbClr val="00B0F0"/>
                </a:solidFill>
                <a:hlinkClick r:id="rId3">
                  <a:extLst>
                    <a:ext uri="{A12FA001-AC4F-418D-AE19-62706E023703}">
                      <ahyp:hlinkClr xmlns:ahyp="http://schemas.microsoft.com/office/drawing/2018/hyperlinkcolor" val="tx"/>
                    </a:ext>
                  </a:extLst>
                </a:hlinkClick>
              </a:rPr>
              <a:t>https://finance.yahoo.com/</a:t>
            </a:r>
            <a:r>
              <a:rPr lang="en-US" sz="1200" dirty="0">
                <a:solidFill>
                  <a:srgbClr val="00B0F0"/>
                </a:solidFill>
              </a:rPr>
              <a:t> </a:t>
            </a:r>
          </a:p>
          <a:p>
            <a:pPr lvl="1" algn="l"/>
            <a:endParaRPr lang="en-US" sz="1600" dirty="0"/>
          </a:p>
          <a:p>
            <a:pPr algn="l"/>
            <a:endParaRPr lang="en-US" sz="2000" dirty="0"/>
          </a:p>
        </p:txBody>
      </p:sp>
    </p:spTree>
    <p:extLst>
      <p:ext uri="{BB962C8B-B14F-4D97-AF65-F5344CB8AC3E}">
        <p14:creationId xmlns:p14="http://schemas.microsoft.com/office/powerpoint/2010/main" val="35334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93A4A-D5CB-496E-8897-925566B5A13B}"/>
              </a:ext>
            </a:extLst>
          </p:cNvPr>
          <p:cNvSpPr txBox="1">
            <a:spLocks/>
          </p:cNvSpPr>
          <p:nvPr/>
        </p:nvSpPr>
        <p:spPr>
          <a:xfrm>
            <a:off x="-385567" y="1396721"/>
            <a:ext cx="4957567" cy="70855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B0F0"/>
                </a:solidFill>
                <a:latin typeface="Franklin Gothic Demi" panose="020B0703020102020204" pitchFamily="34" charset="0"/>
              </a:rPr>
              <a:t>DATA CLEANUP</a:t>
            </a:r>
          </a:p>
        </p:txBody>
      </p:sp>
      <p:sp>
        <p:nvSpPr>
          <p:cNvPr id="5" name="Content Placeholder 11">
            <a:extLst>
              <a:ext uri="{FF2B5EF4-FFF2-40B4-BE49-F238E27FC236}">
                <a16:creationId xmlns:a16="http://schemas.microsoft.com/office/drawing/2014/main" id="{D9A5F34C-EDB0-4AB2-B38F-92079C35055B}"/>
              </a:ext>
            </a:extLst>
          </p:cNvPr>
          <p:cNvSpPr txBox="1">
            <a:spLocks/>
          </p:cNvSpPr>
          <p:nvPr/>
        </p:nvSpPr>
        <p:spPr>
          <a:xfrm>
            <a:off x="349843" y="2064336"/>
            <a:ext cx="8212266" cy="250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solidFill>
                  <a:srgbClr val="00B0F0"/>
                </a:solidFill>
                <a:latin typeface="Franklin Gothic Book" panose="020B0503020102020204" pitchFamily="34" charset="0"/>
              </a:rPr>
              <a:t>We wanted to use a real crypto exchange to get data, that also had a functional Python library. We chose Coinbase Pro’s API and the CBPRO Python Library.</a:t>
            </a:r>
          </a:p>
          <a:p>
            <a:r>
              <a:rPr lang="en-US" sz="1400" dirty="0">
                <a:solidFill>
                  <a:srgbClr val="00B0F0"/>
                </a:solidFill>
                <a:latin typeface="Franklin Gothic Book" panose="020B0503020102020204" pitchFamily="34" charset="0"/>
              </a:rPr>
              <a:t>The Coinbase Pro API was not as simple as we initially thought to use, as the data was broken down into ‘products’ and was using a particular </a:t>
            </a:r>
            <a:r>
              <a:rPr lang="en-US" sz="1400" dirty="0" err="1">
                <a:solidFill>
                  <a:srgbClr val="00B0F0"/>
                </a:solidFill>
                <a:latin typeface="Franklin Gothic Book" panose="020B0503020102020204" pitchFamily="34" charset="0"/>
              </a:rPr>
              <a:t>product_id</a:t>
            </a:r>
            <a:r>
              <a:rPr lang="en-US" sz="1400" dirty="0">
                <a:solidFill>
                  <a:srgbClr val="00B0F0"/>
                </a:solidFill>
                <a:latin typeface="Franklin Gothic Book" panose="020B0503020102020204" pitchFamily="34" charset="0"/>
              </a:rPr>
              <a:t> to be able to pull the data we wanted, so we had to focus in on the </a:t>
            </a:r>
            <a:r>
              <a:rPr lang="en-US" sz="1400" dirty="0" err="1">
                <a:solidFill>
                  <a:srgbClr val="00B0F0"/>
                </a:solidFill>
                <a:latin typeface="Franklin Gothic Book" panose="020B0503020102020204" pitchFamily="34" charset="0"/>
              </a:rPr>
              <a:t>product_id</a:t>
            </a:r>
            <a:r>
              <a:rPr lang="en-US" sz="1400" dirty="0">
                <a:solidFill>
                  <a:srgbClr val="00B0F0"/>
                </a:solidFill>
                <a:latin typeface="Franklin Gothic Book" panose="020B0503020102020204" pitchFamily="34" charset="0"/>
              </a:rPr>
              <a:t> that had data going back 2+ years. We had to manually compile our list of valid crypto asset pairings based on responses coming back from the API.</a:t>
            </a:r>
          </a:p>
          <a:p>
            <a:r>
              <a:rPr lang="en-US" sz="1400" dirty="0">
                <a:solidFill>
                  <a:srgbClr val="00B0F0"/>
                </a:solidFill>
                <a:latin typeface="Franklin Gothic Book" panose="020B0503020102020204" pitchFamily="34" charset="0"/>
              </a:rPr>
              <a:t>The Coinbase Pro API also only supports up to 300 buckets of data (with a maximum bucket size of 1 day), so we had to make multiple API calls, and concatenated each data set into a larger data frame.</a:t>
            </a:r>
          </a:p>
          <a:p>
            <a:r>
              <a:rPr lang="en-US" sz="1400" dirty="0">
                <a:solidFill>
                  <a:srgbClr val="00B0F0"/>
                </a:solidFill>
                <a:latin typeface="Franklin Gothic Book" panose="020B0503020102020204" pitchFamily="34" charset="0"/>
              </a:rPr>
              <a:t>We then cleaned up the larger data frame by dropping null values, which left us with data from 09-18-2019, which we then used for analysis.</a:t>
            </a:r>
          </a:p>
          <a:p>
            <a:endParaRPr lang="en-US" sz="1600" dirty="0">
              <a:solidFill>
                <a:schemeClr val="bg1"/>
              </a:solidFill>
              <a:latin typeface="Franklin Gothic Book" panose="020B0503020102020204" pitchFamily="34" charset="0"/>
            </a:endParaRPr>
          </a:p>
          <a:p>
            <a:pPr marL="0" indent="0">
              <a:buNone/>
            </a:pPr>
            <a:endParaRPr lang="en-US" sz="20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187083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93A4A-D5CB-496E-8897-925566B5A13B}"/>
              </a:ext>
            </a:extLst>
          </p:cNvPr>
          <p:cNvSpPr txBox="1">
            <a:spLocks/>
          </p:cNvSpPr>
          <p:nvPr/>
        </p:nvSpPr>
        <p:spPr>
          <a:xfrm>
            <a:off x="-385567" y="1396721"/>
            <a:ext cx="4957567" cy="70855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B0F0"/>
                </a:solidFill>
                <a:latin typeface="Franklin Gothic Demi" panose="020B0703020102020204" pitchFamily="34" charset="0"/>
              </a:rPr>
              <a:t>DATA ANALYSIS</a:t>
            </a:r>
          </a:p>
        </p:txBody>
      </p:sp>
      <p:sp>
        <p:nvSpPr>
          <p:cNvPr id="5" name="Content Placeholder 11">
            <a:extLst>
              <a:ext uri="{FF2B5EF4-FFF2-40B4-BE49-F238E27FC236}">
                <a16:creationId xmlns:a16="http://schemas.microsoft.com/office/drawing/2014/main" id="{D9A5F34C-EDB0-4AB2-B38F-92079C35055B}"/>
              </a:ext>
            </a:extLst>
          </p:cNvPr>
          <p:cNvSpPr txBox="1">
            <a:spLocks/>
          </p:cNvSpPr>
          <p:nvPr/>
        </p:nvSpPr>
        <p:spPr>
          <a:xfrm>
            <a:off x="0" y="2118346"/>
            <a:ext cx="8212266" cy="22017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00B0F0"/>
                </a:solidFill>
                <a:latin typeface="Franklin Gothic Book" panose="020B0503020102020204" pitchFamily="34" charset="0"/>
              </a:rPr>
              <a:t>Which Alt Coins performed best over selected timeframe?</a:t>
            </a:r>
          </a:p>
          <a:p>
            <a:pPr lvl="1"/>
            <a:r>
              <a:rPr lang="en-US" sz="1600" dirty="0">
                <a:solidFill>
                  <a:srgbClr val="00B0F0"/>
                </a:solidFill>
                <a:latin typeface="Franklin Gothic Book" panose="020B0503020102020204" pitchFamily="34" charset="0"/>
              </a:rPr>
              <a:t>We analyzed our data and used the .</a:t>
            </a:r>
            <a:r>
              <a:rPr lang="en-US" sz="1600" dirty="0" err="1">
                <a:solidFill>
                  <a:srgbClr val="00B0F0"/>
                </a:solidFill>
                <a:latin typeface="Franklin Gothic Book" panose="020B0503020102020204" pitchFamily="34" charset="0"/>
              </a:rPr>
              <a:t>pctchange</a:t>
            </a:r>
            <a:r>
              <a:rPr lang="en-US" sz="1600" dirty="0">
                <a:solidFill>
                  <a:srgbClr val="00B0F0"/>
                </a:solidFill>
                <a:latin typeface="Franklin Gothic Book" panose="020B0503020102020204" pitchFamily="34" charset="0"/>
              </a:rPr>
              <a:t> and .</a:t>
            </a:r>
            <a:r>
              <a:rPr lang="en-US" sz="1600" dirty="0" err="1">
                <a:solidFill>
                  <a:srgbClr val="00B0F0"/>
                </a:solidFill>
                <a:latin typeface="Franklin Gothic Book" panose="020B0503020102020204" pitchFamily="34" charset="0"/>
              </a:rPr>
              <a:t>cumprod</a:t>
            </a:r>
            <a:r>
              <a:rPr lang="en-US" sz="1600" dirty="0">
                <a:solidFill>
                  <a:srgbClr val="00B0F0"/>
                </a:solidFill>
                <a:latin typeface="Franklin Gothic Book" panose="020B0503020102020204" pitchFamily="34" charset="0"/>
              </a:rPr>
              <a:t> </a:t>
            </a:r>
          </a:p>
          <a:p>
            <a:pPr marL="457200" lvl="1" indent="0">
              <a:buNone/>
            </a:pPr>
            <a:r>
              <a:rPr lang="en-US" sz="1600" dirty="0">
                <a:solidFill>
                  <a:srgbClr val="00B0F0"/>
                </a:solidFill>
                <a:latin typeface="Franklin Gothic Book" panose="020B0503020102020204" pitchFamily="34" charset="0"/>
              </a:rPr>
              <a:t>      functions to find and plot our findings.</a:t>
            </a:r>
          </a:p>
          <a:p>
            <a:pPr lvl="1"/>
            <a:r>
              <a:rPr lang="en-US" sz="1600" dirty="0" err="1">
                <a:solidFill>
                  <a:srgbClr val="00B0F0"/>
                </a:solidFill>
                <a:latin typeface="Franklin Gothic Book" panose="020B0503020102020204" pitchFamily="34" charset="0"/>
              </a:rPr>
              <a:t>ChainLink</a:t>
            </a:r>
            <a:r>
              <a:rPr lang="en-US" sz="1600" dirty="0">
                <a:solidFill>
                  <a:srgbClr val="00B0F0"/>
                </a:solidFill>
                <a:latin typeface="Franklin Gothic Book" panose="020B0503020102020204" pitchFamily="34" charset="0"/>
              </a:rPr>
              <a:t> (LINK) performed best over time, followed closely by Ethereum.</a:t>
            </a:r>
          </a:p>
        </p:txBody>
      </p:sp>
    </p:spTree>
    <p:extLst>
      <p:ext uri="{BB962C8B-B14F-4D97-AF65-F5344CB8AC3E}">
        <p14:creationId xmlns:p14="http://schemas.microsoft.com/office/powerpoint/2010/main" val="318258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93A4A-D5CB-496E-8897-925566B5A13B}"/>
              </a:ext>
            </a:extLst>
          </p:cNvPr>
          <p:cNvSpPr txBox="1">
            <a:spLocks/>
          </p:cNvSpPr>
          <p:nvPr/>
        </p:nvSpPr>
        <p:spPr>
          <a:xfrm>
            <a:off x="-385567" y="1396721"/>
            <a:ext cx="4957567" cy="70855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B0F0"/>
                </a:solidFill>
                <a:latin typeface="Franklin Gothic Demi" panose="020B0703020102020204" pitchFamily="34" charset="0"/>
              </a:rPr>
              <a:t>DATA ANALYSIS</a:t>
            </a:r>
          </a:p>
        </p:txBody>
      </p:sp>
      <p:sp>
        <p:nvSpPr>
          <p:cNvPr id="5" name="Content Placeholder 11">
            <a:extLst>
              <a:ext uri="{FF2B5EF4-FFF2-40B4-BE49-F238E27FC236}">
                <a16:creationId xmlns:a16="http://schemas.microsoft.com/office/drawing/2014/main" id="{D9A5F34C-EDB0-4AB2-B38F-92079C35055B}"/>
              </a:ext>
            </a:extLst>
          </p:cNvPr>
          <p:cNvSpPr txBox="1">
            <a:spLocks/>
          </p:cNvSpPr>
          <p:nvPr/>
        </p:nvSpPr>
        <p:spPr>
          <a:xfrm>
            <a:off x="0" y="2118346"/>
            <a:ext cx="8212266" cy="22017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00B0F0"/>
                </a:solidFill>
                <a:latin typeface="Franklin Gothic Book" panose="020B0503020102020204" pitchFamily="34" charset="0"/>
              </a:rPr>
              <a:t>Did all the Alt Coins performance closely follow Bitcoin? </a:t>
            </a:r>
          </a:p>
          <a:p>
            <a:pPr lvl="1"/>
            <a:r>
              <a:rPr lang="en-US" sz="1600" dirty="0">
                <a:solidFill>
                  <a:srgbClr val="00B0F0"/>
                </a:solidFill>
                <a:latin typeface="Franklin Gothic Book" panose="020B0503020102020204" pitchFamily="34" charset="0"/>
              </a:rPr>
              <a:t>We used the .</a:t>
            </a:r>
            <a:r>
              <a:rPr lang="en-US" sz="1600" dirty="0" err="1">
                <a:solidFill>
                  <a:srgbClr val="00B0F0"/>
                </a:solidFill>
                <a:latin typeface="Franklin Gothic Book" panose="020B0503020102020204" pitchFamily="34" charset="0"/>
              </a:rPr>
              <a:t>corr</a:t>
            </a:r>
            <a:r>
              <a:rPr lang="en-US" sz="1600" dirty="0">
                <a:solidFill>
                  <a:srgbClr val="00B0F0"/>
                </a:solidFill>
                <a:latin typeface="Franklin Gothic Book" panose="020B0503020102020204" pitchFamily="34" charset="0"/>
              </a:rPr>
              <a:t> function to review and plot the correlations between assets. </a:t>
            </a:r>
          </a:p>
          <a:p>
            <a:pPr lvl="1"/>
            <a:r>
              <a:rPr lang="en-US" sz="1600" dirty="0">
                <a:solidFill>
                  <a:srgbClr val="00B0F0"/>
                </a:solidFill>
                <a:latin typeface="Franklin Gothic Book" panose="020B0503020102020204" pitchFamily="34" charset="0"/>
              </a:rPr>
              <a:t>We plotted a heatmap using Seaborn to illustrate the results. </a:t>
            </a:r>
          </a:p>
          <a:p>
            <a:pPr lvl="1"/>
            <a:r>
              <a:rPr lang="en-US" sz="1600" dirty="0">
                <a:solidFill>
                  <a:srgbClr val="00B0F0"/>
                </a:solidFill>
                <a:latin typeface="Franklin Gothic Book" panose="020B0503020102020204" pitchFamily="34" charset="0"/>
              </a:rPr>
              <a:t>Unsurprisingly, all of the Alt Coins were highly correlated to Bitcoin. </a:t>
            </a:r>
          </a:p>
          <a:p>
            <a:pPr lvl="2"/>
            <a:r>
              <a:rPr lang="en-US" sz="1200" dirty="0">
                <a:solidFill>
                  <a:srgbClr val="00B0F0"/>
                </a:solidFill>
                <a:latin typeface="Franklin Gothic Book" panose="020B0503020102020204" pitchFamily="34" charset="0"/>
              </a:rPr>
              <a:t>The results showed that for our selected timeline, Ethereum and Litecoin were the assets most closely correlated to Bitcoin. </a:t>
            </a:r>
          </a:p>
        </p:txBody>
      </p:sp>
    </p:spTree>
    <p:extLst>
      <p:ext uri="{BB962C8B-B14F-4D97-AF65-F5344CB8AC3E}">
        <p14:creationId xmlns:p14="http://schemas.microsoft.com/office/powerpoint/2010/main" val="424171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93A4A-D5CB-496E-8897-925566B5A13B}"/>
              </a:ext>
            </a:extLst>
          </p:cNvPr>
          <p:cNvSpPr txBox="1">
            <a:spLocks/>
          </p:cNvSpPr>
          <p:nvPr/>
        </p:nvSpPr>
        <p:spPr>
          <a:xfrm>
            <a:off x="-385567" y="1396721"/>
            <a:ext cx="4957567" cy="70855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B0F0"/>
                </a:solidFill>
                <a:latin typeface="Franklin Gothic Demi" panose="020B0703020102020204" pitchFamily="34" charset="0"/>
              </a:rPr>
              <a:t>DATA ANALYSIS</a:t>
            </a:r>
          </a:p>
        </p:txBody>
      </p:sp>
      <p:sp>
        <p:nvSpPr>
          <p:cNvPr id="5" name="Content Placeholder 11">
            <a:extLst>
              <a:ext uri="{FF2B5EF4-FFF2-40B4-BE49-F238E27FC236}">
                <a16:creationId xmlns:a16="http://schemas.microsoft.com/office/drawing/2014/main" id="{D9A5F34C-EDB0-4AB2-B38F-92079C35055B}"/>
              </a:ext>
            </a:extLst>
          </p:cNvPr>
          <p:cNvSpPr txBox="1">
            <a:spLocks/>
          </p:cNvSpPr>
          <p:nvPr/>
        </p:nvSpPr>
        <p:spPr>
          <a:xfrm>
            <a:off x="0" y="2118346"/>
            <a:ext cx="8212266" cy="22017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00B0F0"/>
                </a:solidFill>
                <a:latin typeface="Franklin Gothic Book" panose="020B0503020102020204" pitchFamily="34" charset="0"/>
              </a:rPr>
              <a:t>What portfolio makeup would have brought the best returns? </a:t>
            </a:r>
          </a:p>
          <a:p>
            <a:pPr lvl="1"/>
            <a:r>
              <a:rPr lang="en-US" sz="1600" dirty="0">
                <a:solidFill>
                  <a:srgbClr val="00B0F0"/>
                </a:solidFill>
                <a:latin typeface="Franklin Gothic Book" panose="020B0503020102020204" pitchFamily="34" charset="0"/>
              </a:rPr>
              <a:t>We analyzed 5 Crypto portfolios with different makeups and weights along with a portfolio based on the S&amp;P500.</a:t>
            </a:r>
          </a:p>
          <a:p>
            <a:pPr lvl="1"/>
            <a:r>
              <a:rPr lang="en-US" sz="1600" dirty="0">
                <a:solidFill>
                  <a:srgbClr val="00B0F0"/>
                </a:solidFill>
                <a:latin typeface="Franklin Gothic Book" panose="020B0503020102020204" pitchFamily="34" charset="0"/>
              </a:rPr>
              <a:t>We used an initial investment of $10,000 </a:t>
            </a:r>
          </a:p>
          <a:p>
            <a:pPr lvl="1"/>
            <a:r>
              <a:rPr lang="en-US" sz="1600" dirty="0">
                <a:solidFill>
                  <a:srgbClr val="00B0F0"/>
                </a:solidFill>
                <a:latin typeface="Franklin Gothic Book" panose="020B0503020102020204" pitchFamily="34" charset="0"/>
              </a:rPr>
              <a:t>Results were that a portfolio made up of 50% BTC, 25% ETH and an even distribution of Alt Coins performed the best with a final number of $62,903</a:t>
            </a:r>
          </a:p>
          <a:p>
            <a:pPr lvl="2"/>
            <a:r>
              <a:rPr lang="en-US" sz="1600" dirty="0">
                <a:solidFill>
                  <a:srgbClr val="00B0F0"/>
                </a:solidFill>
                <a:latin typeface="Franklin Gothic Book" panose="020B0503020102020204" pitchFamily="34" charset="0"/>
              </a:rPr>
              <a:t>The poorest performing portfolio was the S&amp;P500 which returned $14,642</a:t>
            </a:r>
          </a:p>
        </p:txBody>
      </p:sp>
    </p:spTree>
    <p:extLst>
      <p:ext uri="{BB962C8B-B14F-4D97-AF65-F5344CB8AC3E}">
        <p14:creationId xmlns:p14="http://schemas.microsoft.com/office/powerpoint/2010/main" val="3210253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Words>
  <Application>Microsoft Office PowerPoint</Application>
  <PresentationFormat>On-screen Show (16:9)</PresentationFormat>
  <Paragraphs>73</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Franklin Gothic Book</vt:lpstr>
      <vt:lpstr>Franklin Gothic Demi</vt:lpstr>
      <vt:lpstr>Office Theme</vt:lpstr>
      <vt:lpstr>Crypto Analysis </vt:lpstr>
      <vt:lpstr>Motivation</vt:lpstr>
      <vt:lpstr>Summary</vt:lpstr>
      <vt:lpstr>QUESTIONS AND DATA</vt:lpstr>
      <vt:lpstr>QUESTIONS AND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2021-08-14T14:58:07Z</dcterms:modified>
</cp:coreProperties>
</file>