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6"/>
  </p:notesMasterIdLst>
  <p:handoutMasterIdLst>
    <p:handoutMasterId r:id="rId17"/>
  </p:handoutMasterIdLst>
  <p:sldIdLst>
    <p:sldId id="256" r:id="rId3"/>
    <p:sldId id="257" r:id="rId4"/>
    <p:sldId id="261" r:id="rId5"/>
    <p:sldId id="270" r:id="rId6"/>
    <p:sldId id="266" r:id="rId7"/>
    <p:sldId id="260" r:id="rId8"/>
    <p:sldId id="267" r:id="rId9"/>
    <p:sldId id="268" r:id="rId10"/>
    <p:sldId id="269" r:id="rId11"/>
    <p:sldId id="262" r:id="rId12"/>
    <p:sldId id="263" r:id="rId13"/>
    <p:sldId id="259" r:id="rId14"/>
    <p:sldId id="265" r:id="rId15"/>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CA3D7"/>
    <a:srgbClr val="E2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142" d="100"/>
          <a:sy n="142" d="100"/>
        </p:scale>
        <p:origin x="1002" y="120"/>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892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7D8D33D8-239C-418F-9701-577B3691552E}" type="slidenum">
              <a:rPr lang="ru-RU" altLang="ru-RU"/>
              <a:pPr/>
              <a:t>‹#›</a:t>
            </a:fld>
            <a:endParaRPr lang="ru-RU" altLang="ru-RU"/>
          </a:p>
        </p:txBody>
      </p:sp>
    </p:spTree>
    <p:extLst>
      <p:ext uri="{BB962C8B-B14F-4D97-AF65-F5344CB8AC3E}">
        <p14:creationId xmlns:p14="http://schemas.microsoft.com/office/powerpoint/2010/main" val="33365469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219700" y="412750"/>
            <a:ext cx="3530600" cy="1135063"/>
          </a:xfrm>
          <a:effectLst>
            <a:outerShdw dist="17961" dir="2700000" algn="ctr" rotWithShape="0">
              <a:schemeClr val="bg2"/>
            </a:outerShdw>
          </a:effectLst>
        </p:spPr>
        <p:txBody>
          <a:bodyPr/>
          <a:lstStyle>
            <a:lvl1pPr>
              <a:defRPr/>
            </a:lvl1pPr>
          </a:lstStyle>
          <a:p>
            <a:pPr lvl="0"/>
            <a:r>
              <a:rPr lang="ru-RU" altLang="ru-RU" noProof="0"/>
              <a:t>Click to edit Master title style</a:t>
            </a:r>
          </a:p>
        </p:txBody>
      </p:sp>
      <p:sp>
        <p:nvSpPr>
          <p:cNvPr id="5123" name="Rectangle 3"/>
          <p:cNvSpPr>
            <a:spLocks noGrp="1" noChangeArrowheads="1"/>
          </p:cNvSpPr>
          <p:nvPr>
            <p:ph type="subTitle" idx="1"/>
          </p:nvPr>
        </p:nvSpPr>
        <p:spPr>
          <a:xfrm>
            <a:off x="179388" y="3868738"/>
            <a:ext cx="2520950" cy="377825"/>
          </a:xfrm>
          <a:effectLst>
            <a:outerShdw dist="17961" dir="2700000" algn="ctr" rotWithShape="0">
              <a:schemeClr val="bg2"/>
            </a:outerShdw>
          </a:effectLst>
        </p:spPr>
        <p:txBody>
          <a:bodyPr/>
          <a:lstStyle>
            <a:lvl1pPr marL="0" indent="0">
              <a:buFontTx/>
              <a:buNone/>
              <a:defRPr>
                <a:solidFill>
                  <a:schemeClr val="bg1"/>
                </a:solidFill>
              </a:defRPr>
            </a:lvl1pPr>
          </a:lstStyle>
          <a:p>
            <a:pPr lvl="0"/>
            <a:r>
              <a:rPr lang="ru-RU" altLang="ru-RU"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FF37F1DC-5E51-4776-AECA-C86FEC2A7EF1}" type="slidenum">
              <a:rPr lang="en-GB" altLang="ru-RU"/>
              <a:pPr/>
              <a:t>‹#›</a:t>
            </a:fld>
            <a:endParaRPr lang="en-GB" altLang="ru-RU"/>
          </a:p>
        </p:txBody>
      </p:sp>
    </p:spTree>
    <p:extLst>
      <p:ext uri="{BB962C8B-B14F-4D97-AF65-F5344CB8AC3E}">
        <p14:creationId xmlns:p14="http://schemas.microsoft.com/office/powerpoint/2010/main" val="156925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23825"/>
            <a:ext cx="2051050" cy="414178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468313" y="123825"/>
            <a:ext cx="6003925" cy="4141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412E1F87-323B-4F29-9969-793B4143A779}" type="slidenum">
              <a:rPr lang="en-GB" altLang="ru-RU"/>
              <a:pPr/>
              <a:t>‹#›</a:t>
            </a:fld>
            <a:endParaRPr lang="en-GB" altLang="ru-RU"/>
          </a:p>
        </p:txBody>
      </p:sp>
    </p:spTree>
    <p:extLst>
      <p:ext uri="{BB962C8B-B14F-4D97-AF65-F5344CB8AC3E}">
        <p14:creationId xmlns:p14="http://schemas.microsoft.com/office/powerpoint/2010/main" val="2490615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7407EF80-DE4A-4C24-9148-B29593BB734C}" type="slidenum">
              <a:rPr lang="ru-RU" altLang="ru-RU"/>
              <a:pPr/>
              <a:t>‹#›</a:t>
            </a:fld>
            <a:endParaRPr lang="ru-RU" altLang="ru-RU"/>
          </a:p>
        </p:txBody>
      </p:sp>
    </p:spTree>
    <p:extLst>
      <p:ext uri="{BB962C8B-B14F-4D97-AF65-F5344CB8AC3E}">
        <p14:creationId xmlns:p14="http://schemas.microsoft.com/office/powerpoint/2010/main" val="138665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79EDCAD-44D5-44A5-A4FF-3EB6608CC2A3}" type="slidenum">
              <a:rPr lang="ru-RU" altLang="ru-RU"/>
              <a:pPr/>
              <a:t>‹#›</a:t>
            </a:fld>
            <a:endParaRPr lang="ru-RU" altLang="ru-RU"/>
          </a:p>
        </p:txBody>
      </p:sp>
    </p:spTree>
    <p:extLst>
      <p:ext uri="{BB962C8B-B14F-4D97-AF65-F5344CB8AC3E}">
        <p14:creationId xmlns:p14="http://schemas.microsoft.com/office/powerpoint/2010/main" val="200518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8978D45E-BF90-4000-939E-7A4283306A81}" type="slidenum">
              <a:rPr lang="ru-RU" altLang="ru-RU"/>
              <a:pPr/>
              <a:t>‹#›</a:t>
            </a:fld>
            <a:endParaRPr lang="ru-RU" altLang="ru-RU"/>
          </a:p>
        </p:txBody>
      </p:sp>
    </p:spTree>
    <p:extLst>
      <p:ext uri="{BB962C8B-B14F-4D97-AF65-F5344CB8AC3E}">
        <p14:creationId xmlns:p14="http://schemas.microsoft.com/office/powerpoint/2010/main" val="326274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AA3C43AB-F5E8-4A96-8E03-62D36F9CA7DB}" type="slidenum">
              <a:rPr lang="ru-RU" altLang="ru-RU"/>
              <a:pPr/>
              <a:t>‹#›</a:t>
            </a:fld>
            <a:endParaRPr lang="ru-RU" altLang="ru-RU"/>
          </a:p>
        </p:txBody>
      </p:sp>
    </p:spTree>
    <p:extLst>
      <p:ext uri="{BB962C8B-B14F-4D97-AF65-F5344CB8AC3E}">
        <p14:creationId xmlns:p14="http://schemas.microsoft.com/office/powerpoint/2010/main" val="209567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9F340733-66B9-46A4-B992-AEDF8F818D07}" type="slidenum">
              <a:rPr lang="ru-RU" altLang="ru-RU"/>
              <a:pPr/>
              <a:t>‹#›</a:t>
            </a:fld>
            <a:endParaRPr lang="ru-RU" altLang="ru-RU"/>
          </a:p>
        </p:txBody>
      </p:sp>
    </p:spTree>
    <p:extLst>
      <p:ext uri="{BB962C8B-B14F-4D97-AF65-F5344CB8AC3E}">
        <p14:creationId xmlns:p14="http://schemas.microsoft.com/office/powerpoint/2010/main" val="4264163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62FFDA78-9CD4-472D-9C9E-D575073964B4}" type="slidenum">
              <a:rPr lang="ru-RU" altLang="ru-RU"/>
              <a:pPr/>
              <a:t>‹#›</a:t>
            </a:fld>
            <a:endParaRPr lang="ru-RU" altLang="ru-RU"/>
          </a:p>
        </p:txBody>
      </p:sp>
    </p:spTree>
    <p:extLst>
      <p:ext uri="{BB962C8B-B14F-4D97-AF65-F5344CB8AC3E}">
        <p14:creationId xmlns:p14="http://schemas.microsoft.com/office/powerpoint/2010/main" val="1663120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1CD38C9C-DDD3-4050-AA61-1E19DA757C4A}" type="slidenum">
              <a:rPr lang="ru-RU" altLang="ru-RU"/>
              <a:pPr/>
              <a:t>‹#›</a:t>
            </a:fld>
            <a:endParaRPr lang="ru-RU" altLang="ru-RU"/>
          </a:p>
        </p:txBody>
      </p:sp>
    </p:spTree>
    <p:extLst>
      <p:ext uri="{BB962C8B-B14F-4D97-AF65-F5344CB8AC3E}">
        <p14:creationId xmlns:p14="http://schemas.microsoft.com/office/powerpoint/2010/main" val="2676898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B678AFEC-1A3E-431B-96CC-7B0BAAB29750}" type="slidenum">
              <a:rPr lang="ru-RU" altLang="ru-RU"/>
              <a:pPr/>
              <a:t>‹#›</a:t>
            </a:fld>
            <a:endParaRPr lang="ru-RU" altLang="ru-RU"/>
          </a:p>
        </p:txBody>
      </p:sp>
    </p:spTree>
    <p:extLst>
      <p:ext uri="{BB962C8B-B14F-4D97-AF65-F5344CB8AC3E}">
        <p14:creationId xmlns:p14="http://schemas.microsoft.com/office/powerpoint/2010/main" val="59214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FD0BD6C2-1C31-4BE6-998B-8CCB21BDA0CC}" type="slidenum">
              <a:rPr lang="en-GB" altLang="ru-RU"/>
              <a:pPr/>
              <a:t>‹#›</a:t>
            </a:fld>
            <a:endParaRPr lang="en-GB" altLang="ru-RU"/>
          </a:p>
        </p:txBody>
      </p:sp>
    </p:spTree>
    <p:extLst>
      <p:ext uri="{BB962C8B-B14F-4D97-AF65-F5344CB8AC3E}">
        <p14:creationId xmlns:p14="http://schemas.microsoft.com/office/powerpoint/2010/main" val="1876722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980B0BDB-B5C8-4E51-94DC-31D31A5EE0AE}" type="slidenum">
              <a:rPr lang="ru-RU" altLang="ru-RU"/>
              <a:pPr/>
              <a:t>‹#›</a:t>
            </a:fld>
            <a:endParaRPr lang="ru-RU" altLang="ru-RU"/>
          </a:p>
        </p:txBody>
      </p:sp>
    </p:spTree>
    <p:extLst>
      <p:ext uri="{BB962C8B-B14F-4D97-AF65-F5344CB8AC3E}">
        <p14:creationId xmlns:p14="http://schemas.microsoft.com/office/powerpoint/2010/main" val="3573120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3E10C729-0B2B-42D2-B55C-332C3244D7C5}" type="slidenum">
              <a:rPr lang="ru-RU" altLang="ru-RU"/>
              <a:pPr/>
              <a:t>‹#›</a:t>
            </a:fld>
            <a:endParaRPr lang="ru-RU" altLang="ru-RU"/>
          </a:p>
        </p:txBody>
      </p:sp>
    </p:spTree>
    <p:extLst>
      <p:ext uri="{BB962C8B-B14F-4D97-AF65-F5344CB8AC3E}">
        <p14:creationId xmlns:p14="http://schemas.microsoft.com/office/powerpoint/2010/main" val="1450256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201613"/>
            <a:ext cx="1838325" cy="4398962"/>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201613"/>
            <a:ext cx="5364162" cy="439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13A37CB-BE56-4A1F-960F-9F53B49749B0}" type="slidenum">
              <a:rPr lang="ru-RU" altLang="ru-RU"/>
              <a:pPr/>
              <a:t>‹#›</a:t>
            </a:fld>
            <a:endParaRPr lang="ru-RU" altLang="ru-RU"/>
          </a:p>
        </p:txBody>
      </p:sp>
    </p:spTree>
    <p:extLst>
      <p:ext uri="{BB962C8B-B14F-4D97-AF65-F5344CB8AC3E}">
        <p14:creationId xmlns:p14="http://schemas.microsoft.com/office/powerpoint/2010/main" val="241061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8641EE87-995D-462C-BA3C-5549380A0035}" type="slidenum">
              <a:rPr lang="en-GB" altLang="ru-RU"/>
              <a:pPr/>
              <a:t>‹#›</a:t>
            </a:fld>
            <a:endParaRPr lang="en-GB" altLang="ru-RU"/>
          </a:p>
        </p:txBody>
      </p:sp>
    </p:spTree>
    <p:extLst>
      <p:ext uri="{BB962C8B-B14F-4D97-AF65-F5344CB8AC3E}">
        <p14:creationId xmlns:p14="http://schemas.microsoft.com/office/powerpoint/2010/main" val="229089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468313" y="1347788"/>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4648200" y="1347788"/>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755D0E3D-FB8B-491E-A3B2-06499F874973}" type="slidenum">
              <a:rPr lang="en-GB" altLang="ru-RU"/>
              <a:pPr/>
              <a:t>‹#›</a:t>
            </a:fld>
            <a:endParaRPr lang="en-GB" altLang="ru-RU"/>
          </a:p>
        </p:txBody>
      </p:sp>
    </p:spTree>
    <p:extLst>
      <p:ext uri="{BB962C8B-B14F-4D97-AF65-F5344CB8AC3E}">
        <p14:creationId xmlns:p14="http://schemas.microsoft.com/office/powerpoint/2010/main" val="272556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A60EAE2F-0013-4350-8E80-ED53B256798C}" type="slidenum">
              <a:rPr lang="en-GB" altLang="ru-RU"/>
              <a:pPr/>
              <a:t>‹#›</a:t>
            </a:fld>
            <a:endParaRPr lang="en-GB" altLang="ru-RU"/>
          </a:p>
        </p:txBody>
      </p:sp>
    </p:spTree>
    <p:extLst>
      <p:ext uri="{BB962C8B-B14F-4D97-AF65-F5344CB8AC3E}">
        <p14:creationId xmlns:p14="http://schemas.microsoft.com/office/powerpoint/2010/main" val="33685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77455D5D-55EA-4413-837A-8446916973B5}" type="slidenum">
              <a:rPr lang="en-GB" altLang="ru-RU"/>
              <a:pPr/>
              <a:t>‹#›</a:t>
            </a:fld>
            <a:endParaRPr lang="en-GB" altLang="ru-RU"/>
          </a:p>
        </p:txBody>
      </p:sp>
    </p:spTree>
    <p:extLst>
      <p:ext uri="{BB962C8B-B14F-4D97-AF65-F5344CB8AC3E}">
        <p14:creationId xmlns:p14="http://schemas.microsoft.com/office/powerpoint/2010/main" val="327911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58BDB9A9-5F26-42A1-B348-FB0185053C85}" type="slidenum">
              <a:rPr lang="en-GB" altLang="ru-RU"/>
              <a:pPr/>
              <a:t>‹#›</a:t>
            </a:fld>
            <a:endParaRPr lang="en-GB" altLang="ru-RU"/>
          </a:p>
        </p:txBody>
      </p:sp>
    </p:spTree>
    <p:extLst>
      <p:ext uri="{BB962C8B-B14F-4D97-AF65-F5344CB8AC3E}">
        <p14:creationId xmlns:p14="http://schemas.microsoft.com/office/powerpoint/2010/main" val="89772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7A890B9-BFAB-4CE7-A26C-57A1BB918EC6}" type="slidenum">
              <a:rPr lang="en-GB" altLang="ru-RU"/>
              <a:pPr/>
              <a:t>‹#›</a:t>
            </a:fld>
            <a:endParaRPr lang="en-GB" altLang="ru-RU"/>
          </a:p>
        </p:txBody>
      </p:sp>
    </p:spTree>
    <p:extLst>
      <p:ext uri="{BB962C8B-B14F-4D97-AF65-F5344CB8AC3E}">
        <p14:creationId xmlns:p14="http://schemas.microsoft.com/office/powerpoint/2010/main" val="243098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DA8D2660-05D5-4F5A-B361-56472AE6C2F2}" type="slidenum">
              <a:rPr lang="en-GB" altLang="ru-RU"/>
              <a:pPr/>
              <a:t>‹#›</a:t>
            </a:fld>
            <a:endParaRPr lang="en-GB" altLang="ru-RU"/>
          </a:p>
        </p:txBody>
      </p:sp>
    </p:spTree>
    <p:extLst>
      <p:ext uri="{BB962C8B-B14F-4D97-AF65-F5344CB8AC3E}">
        <p14:creationId xmlns:p14="http://schemas.microsoft.com/office/powerpoint/2010/main" val="152008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3825"/>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027" name="Rectangle 3"/>
          <p:cNvSpPr>
            <a:spLocks noGrp="1" noChangeArrowheads="1"/>
          </p:cNvSpPr>
          <p:nvPr>
            <p:ph type="body" idx="1"/>
          </p:nvPr>
        </p:nvSpPr>
        <p:spPr bwMode="auto">
          <a:xfrm>
            <a:off x="468313" y="1347788"/>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035" name="Rectangle 11"/>
          <p:cNvSpPr>
            <a:spLocks noGrp="1" noChangeArrowheads="1"/>
          </p:cNvSpPr>
          <p:nvPr>
            <p:ph type="dt" sz="half" idx="2"/>
          </p:nvPr>
        </p:nvSpPr>
        <p:spPr bwMode="auto">
          <a:xfrm>
            <a:off x="457200" y="47879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1C1C1C"/>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47879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rgbClr val="1C1C1C"/>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47879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rgbClr val="1C1C1C"/>
                </a:solidFill>
                <a:latin typeface="+mn-lt"/>
              </a:defRPr>
            </a:lvl1pPr>
          </a:lstStyle>
          <a:p>
            <a:fld id="{EEB1CB71-C230-4128-B91F-712FBF718E94}"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Georgia" pitchFamily="18" charset="0"/>
        </a:defRPr>
      </a:lvl2pPr>
      <a:lvl3pPr algn="l" rtl="0" fontAlgn="base">
        <a:spcBef>
          <a:spcPct val="0"/>
        </a:spcBef>
        <a:spcAft>
          <a:spcPct val="0"/>
        </a:spcAft>
        <a:defRPr sz="3200">
          <a:solidFill>
            <a:schemeClr val="bg1"/>
          </a:solidFill>
          <a:latin typeface="Georgia" pitchFamily="18" charset="0"/>
        </a:defRPr>
      </a:lvl3pPr>
      <a:lvl4pPr algn="l" rtl="0" fontAlgn="base">
        <a:spcBef>
          <a:spcPct val="0"/>
        </a:spcBef>
        <a:spcAft>
          <a:spcPct val="0"/>
        </a:spcAft>
        <a:defRPr sz="3200">
          <a:solidFill>
            <a:schemeClr val="bg1"/>
          </a:solidFill>
          <a:latin typeface="Georgia" pitchFamily="18" charset="0"/>
        </a:defRPr>
      </a:lvl4pPr>
      <a:lvl5pPr algn="l" rtl="0" fontAlgn="base">
        <a:spcBef>
          <a:spcPct val="0"/>
        </a:spcBef>
        <a:spcAft>
          <a:spcPct val="0"/>
        </a:spcAft>
        <a:defRPr sz="3200">
          <a:solidFill>
            <a:schemeClr val="bg1"/>
          </a:solidFill>
          <a:latin typeface="Georgia" pitchFamily="18" charset="0"/>
        </a:defRPr>
      </a:lvl5pPr>
      <a:lvl6pPr marL="457200" algn="l" rtl="0" fontAlgn="base">
        <a:spcBef>
          <a:spcPct val="0"/>
        </a:spcBef>
        <a:spcAft>
          <a:spcPct val="0"/>
        </a:spcAft>
        <a:defRPr sz="3200">
          <a:solidFill>
            <a:schemeClr val="bg1"/>
          </a:solidFill>
          <a:latin typeface="Georgia" pitchFamily="18" charset="0"/>
        </a:defRPr>
      </a:lvl6pPr>
      <a:lvl7pPr marL="914400" algn="l" rtl="0" fontAlgn="base">
        <a:spcBef>
          <a:spcPct val="0"/>
        </a:spcBef>
        <a:spcAft>
          <a:spcPct val="0"/>
        </a:spcAft>
        <a:defRPr sz="3200">
          <a:solidFill>
            <a:schemeClr val="bg1"/>
          </a:solidFill>
          <a:latin typeface="Georgia" pitchFamily="18" charset="0"/>
        </a:defRPr>
      </a:lvl7pPr>
      <a:lvl8pPr marL="1371600" algn="l" rtl="0" fontAlgn="base">
        <a:spcBef>
          <a:spcPct val="0"/>
        </a:spcBef>
        <a:spcAft>
          <a:spcPct val="0"/>
        </a:spcAft>
        <a:defRPr sz="3200">
          <a:solidFill>
            <a:schemeClr val="bg1"/>
          </a:solidFill>
          <a:latin typeface="Georgia" pitchFamily="18" charset="0"/>
        </a:defRPr>
      </a:lvl8pPr>
      <a:lvl9pPr marL="1828800" algn="l" rtl="0" fontAlgn="base">
        <a:spcBef>
          <a:spcPct val="0"/>
        </a:spcBef>
        <a:spcAft>
          <a:spcPct val="0"/>
        </a:spcAft>
        <a:defRPr sz="3200">
          <a:solidFill>
            <a:schemeClr val="bg1"/>
          </a:solidFill>
          <a:latin typeface="Georgia" pitchFamily="18" charset="0"/>
        </a:defRPr>
      </a:lvl9pPr>
    </p:titleStyle>
    <p:bodyStyle>
      <a:lvl1pPr marL="342900" indent="-342900" algn="l" rtl="0" fontAlgn="base">
        <a:spcBef>
          <a:spcPct val="20000"/>
        </a:spcBef>
        <a:spcAft>
          <a:spcPct val="0"/>
        </a:spcAft>
        <a:buChar char="•"/>
        <a:defRPr sz="2000">
          <a:solidFill>
            <a:srgbClr val="1C1C1C"/>
          </a:solidFill>
          <a:latin typeface="+mn-lt"/>
          <a:ea typeface="+mn-ea"/>
          <a:cs typeface="+mn-cs"/>
        </a:defRPr>
      </a:lvl1pPr>
      <a:lvl2pPr marL="742950" indent="-285750" algn="l" rtl="0" fontAlgn="base">
        <a:spcBef>
          <a:spcPct val="20000"/>
        </a:spcBef>
        <a:spcAft>
          <a:spcPct val="0"/>
        </a:spcAft>
        <a:buChar char="–"/>
        <a:defRPr sz="2000">
          <a:solidFill>
            <a:srgbClr val="1C1C1C"/>
          </a:solidFill>
          <a:latin typeface="+mn-lt"/>
        </a:defRPr>
      </a:lvl2pPr>
      <a:lvl3pPr marL="1143000" indent="-228600" algn="l" rtl="0" fontAlgn="base">
        <a:spcBef>
          <a:spcPct val="20000"/>
        </a:spcBef>
        <a:spcAft>
          <a:spcPct val="0"/>
        </a:spcAft>
        <a:buChar char="•"/>
        <a:defRPr sz="2000">
          <a:solidFill>
            <a:srgbClr val="1C1C1C"/>
          </a:solidFill>
          <a:latin typeface="+mn-lt"/>
        </a:defRPr>
      </a:lvl3pPr>
      <a:lvl4pPr marL="1600200" indent="-228600" algn="l" rtl="0" fontAlgn="base">
        <a:spcBef>
          <a:spcPct val="20000"/>
        </a:spcBef>
        <a:spcAft>
          <a:spcPct val="0"/>
        </a:spcAft>
        <a:buChar char="–"/>
        <a:defRPr sz="2000">
          <a:solidFill>
            <a:srgbClr val="1C1C1C"/>
          </a:solidFill>
          <a:latin typeface="+mn-lt"/>
        </a:defRPr>
      </a:lvl4pPr>
      <a:lvl5pPr marL="2057400" indent="-228600" algn="l" rtl="0" fontAlgn="base">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3500" y="201613"/>
            <a:ext cx="7342188"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25166D3D-0818-4866-8229-A9E9C6AB17C3}"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eorgia" pitchFamily="18" charset="0"/>
        </a:defRPr>
      </a:lvl2pPr>
      <a:lvl3pPr algn="l" rtl="0" fontAlgn="base">
        <a:spcBef>
          <a:spcPct val="0"/>
        </a:spcBef>
        <a:spcAft>
          <a:spcPct val="0"/>
        </a:spcAft>
        <a:defRPr sz="3200">
          <a:solidFill>
            <a:schemeClr val="tx1"/>
          </a:solidFill>
          <a:latin typeface="Georgia" pitchFamily="18" charset="0"/>
        </a:defRPr>
      </a:lvl3pPr>
      <a:lvl4pPr algn="l" rtl="0" fontAlgn="base">
        <a:spcBef>
          <a:spcPct val="0"/>
        </a:spcBef>
        <a:spcAft>
          <a:spcPct val="0"/>
        </a:spcAft>
        <a:defRPr sz="3200">
          <a:solidFill>
            <a:schemeClr val="tx1"/>
          </a:solidFill>
          <a:latin typeface="Georgia" pitchFamily="18" charset="0"/>
        </a:defRPr>
      </a:lvl4pPr>
      <a:lvl5pPr algn="l" rtl="0" fontAlgn="base">
        <a:spcBef>
          <a:spcPct val="0"/>
        </a:spcBef>
        <a:spcAft>
          <a:spcPct val="0"/>
        </a:spcAft>
        <a:defRPr sz="3200">
          <a:solidFill>
            <a:schemeClr val="tx1"/>
          </a:solidFill>
          <a:latin typeface="Georgia" pitchFamily="18" charset="0"/>
        </a:defRPr>
      </a:lvl5pPr>
      <a:lvl6pPr marL="457200" algn="l" rtl="0" fontAlgn="base">
        <a:spcBef>
          <a:spcPct val="0"/>
        </a:spcBef>
        <a:spcAft>
          <a:spcPct val="0"/>
        </a:spcAft>
        <a:defRPr sz="3200">
          <a:solidFill>
            <a:schemeClr val="tx1"/>
          </a:solidFill>
          <a:latin typeface="Georgia" pitchFamily="18" charset="0"/>
        </a:defRPr>
      </a:lvl6pPr>
      <a:lvl7pPr marL="914400" algn="l" rtl="0" fontAlgn="base">
        <a:spcBef>
          <a:spcPct val="0"/>
        </a:spcBef>
        <a:spcAft>
          <a:spcPct val="0"/>
        </a:spcAft>
        <a:defRPr sz="3200">
          <a:solidFill>
            <a:schemeClr val="tx1"/>
          </a:solidFill>
          <a:latin typeface="Georgia" pitchFamily="18" charset="0"/>
        </a:defRPr>
      </a:lvl7pPr>
      <a:lvl8pPr marL="1371600" algn="l" rtl="0" fontAlgn="base">
        <a:spcBef>
          <a:spcPct val="0"/>
        </a:spcBef>
        <a:spcAft>
          <a:spcPct val="0"/>
        </a:spcAft>
        <a:defRPr sz="3200">
          <a:solidFill>
            <a:schemeClr val="tx1"/>
          </a:solidFill>
          <a:latin typeface="Georgia" pitchFamily="18" charset="0"/>
        </a:defRPr>
      </a:lvl8pPr>
      <a:lvl9pPr marL="1828800" algn="l" rtl="0" fontAlgn="base">
        <a:spcBef>
          <a:spcPct val="0"/>
        </a:spcBef>
        <a:spcAft>
          <a:spcPct val="0"/>
        </a:spcAft>
        <a:defRPr sz="3200">
          <a:solidFill>
            <a:schemeClr val="tx1"/>
          </a:solidFill>
          <a:latin typeface="Georgia"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716016" y="196280"/>
            <a:ext cx="4320480" cy="1079674"/>
          </a:xfrm>
          <a:noFill/>
        </p:spPr>
        <p:txBody>
          <a:bodyPr/>
          <a:lstStyle/>
          <a:p>
            <a:br>
              <a:rPr lang="en-US" altLang="ru-RU" dirty="0"/>
            </a:br>
            <a:r>
              <a:rPr lang="en-US" altLang="ru-RU" sz="4400" dirty="0"/>
              <a:t>Bitcoin Analysis</a:t>
            </a:r>
            <a:br>
              <a:rPr lang="uk-UA" altLang="ru-RU" dirty="0"/>
            </a:br>
            <a:endParaRPr lang="en-US" altLang="ru-RU" dirty="0"/>
          </a:p>
        </p:txBody>
      </p:sp>
      <p:sp>
        <p:nvSpPr>
          <p:cNvPr id="34830" name="Rectangle 14"/>
          <p:cNvSpPr>
            <a:spLocks noChangeArrowheads="1"/>
          </p:cNvSpPr>
          <p:nvPr/>
        </p:nvSpPr>
        <p:spPr bwMode="auto">
          <a:xfrm>
            <a:off x="179512" y="3580656"/>
            <a:ext cx="2232025"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itchFamily="18" charset="0"/>
              </a:defRPr>
            </a:lvl1pPr>
            <a:lvl2pPr algn="ctr">
              <a:spcBef>
                <a:spcPct val="20000"/>
              </a:spcBef>
              <a:defRPr sz="2000">
                <a:solidFill>
                  <a:srgbClr val="1C1C1C"/>
                </a:solidFill>
                <a:latin typeface="Georgia" pitchFamily="18" charset="0"/>
              </a:defRPr>
            </a:lvl2pPr>
            <a:lvl3pPr algn="ctr">
              <a:spcBef>
                <a:spcPct val="20000"/>
              </a:spcBef>
              <a:defRPr sz="2000">
                <a:solidFill>
                  <a:srgbClr val="1C1C1C"/>
                </a:solidFill>
                <a:latin typeface="Georgia" pitchFamily="18" charset="0"/>
              </a:defRPr>
            </a:lvl3pPr>
            <a:lvl4pPr algn="ctr">
              <a:spcBef>
                <a:spcPct val="20000"/>
              </a:spcBef>
              <a:defRPr sz="2000">
                <a:solidFill>
                  <a:srgbClr val="1C1C1C"/>
                </a:solidFill>
                <a:latin typeface="Georgia" pitchFamily="18" charset="0"/>
              </a:defRPr>
            </a:lvl4pPr>
            <a:lvl5pPr algn="ctr">
              <a:spcBef>
                <a:spcPct val="20000"/>
              </a:spcBef>
              <a:defRPr sz="2000">
                <a:solidFill>
                  <a:srgbClr val="1C1C1C"/>
                </a:solidFill>
                <a:latin typeface="Georgia" pitchFamily="18" charset="0"/>
              </a:defRPr>
            </a:lvl5pPr>
            <a:lvl6pPr algn="ctr" fontAlgn="base">
              <a:spcBef>
                <a:spcPct val="20000"/>
              </a:spcBef>
              <a:spcAft>
                <a:spcPct val="0"/>
              </a:spcAft>
              <a:defRPr sz="2000">
                <a:solidFill>
                  <a:srgbClr val="1C1C1C"/>
                </a:solidFill>
                <a:latin typeface="Georgia" pitchFamily="18" charset="0"/>
              </a:defRPr>
            </a:lvl6pPr>
            <a:lvl7pPr algn="ctr" fontAlgn="base">
              <a:spcBef>
                <a:spcPct val="20000"/>
              </a:spcBef>
              <a:spcAft>
                <a:spcPct val="0"/>
              </a:spcAft>
              <a:defRPr sz="2000">
                <a:solidFill>
                  <a:srgbClr val="1C1C1C"/>
                </a:solidFill>
                <a:latin typeface="Georgia" pitchFamily="18" charset="0"/>
              </a:defRPr>
            </a:lvl7pPr>
            <a:lvl8pPr algn="ctr" fontAlgn="base">
              <a:spcBef>
                <a:spcPct val="20000"/>
              </a:spcBef>
              <a:spcAft>
                <a:spcPct val="0"/>
              </a:spcAft>
              <a:defRPr sz="2000">
                <a:solidFill>
                  <a:srgbClr val="1C1C1C"/>
                </a:solidFill>
                <a:latin typeface="Georgia" pitchFamily="18" charset="0"/>
              </a:defRPr>
            </a:lvl8pPr>
            <a:lvl9pPr algn="ctr" fontAlgn="base">
              <a:spcBef>
                <a:spcPct val="20000"/>
              </a:spcBef>
              <a:spcAft>
                <a:spcPct val="0"/>
              </a:spcAft>
              <a:defRPr sz="2000">
                <a:solidFill>
                  <a:srgbClr val="1C1C1C"/>
                </a:solidFill>
                <a:latin typeface="Georgia" pitchFamily="18" charset="0"/>
              </a:defRPr>
            </a:lvl9pPr>
          </a:lstStyle>
          <a:p>
            <a:r>
              <a:rPr lang="en-US" altLang="ru-RU" b="0" dirty="0"/>
              <a:t>Alek Birkeland Peter </a:t>
            </a:r>
            <a:r>
              <a:rPr lang="en-US" altLang="ru-RU" b="0" dirty="0" err="1"/>
              <a:t>DiBona</a:t>
            </a:r>
            <a:r>
              <a:rPr lang="en-US" altLang="ru-RU" b="0" dirty="0"/>
              <a:t> John Melvin  Franklin </a:t>
            </a:r>
            <a:r>
              <a:rPr lang="en-US" altLang="ru-RU" b="0" dirty="0" err="1"/>
              <a:t>Vaca</a:t>
            </a:r>
            <a:endParaRPr lang="uk-UA" altLang="ru-RU"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10</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ko-KR" sz="3200" dirty="0">
                <a:ea typeface="Gulim" pitchFamily="34" charset="-127"/>
              </a:rPr>
              <a:t>Model Evaluation</a:t>
            </a:r>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We created a separate function to evaluate our models against </a:t>
            </a:r>
          </a:p>
          <a:p>
            <a:pPr marL="0" indent="0">
              <a:buNone/>
            </a:pPr>
            <a:r>
              <a:rPr lang="en-US" altLang="ko-KR" sz="1800" dirty="0">
                <a:ea typeface="Gulim" pitchFamily="34" charset="-127"/>
              </a:rPr>
              <a:t>      each other. </a:t>
            </a:r>
          </a:p>
          <a:p>
            <a:r>
              <a:rPr lang="en-US" altLang="ko-KR" sz="1800" dirty="0">
                <a:ea typeface="Gulim" pitchFamily="34" charset="-127"/>
              </a:rPr>
              <a:t>We used Root Mean Square Error (RMSE) and R-squared (R2) scores to evaluate performance.</a:t>
            </a:r>
          </a:p>
          <a:p>
            <a:r>
              <a:rPr lang="en-US" altLang="ru-RU" sz="1800" dirty="0">
                <a:ea typeface="Gulim" pitchFamily="34" charset="-127"/>
              </a:rPr>
              <a:t>We were looking for the model with the lowest RMSE score as well as the R2 score closest to 1. </a:t>
            </a:r>
            <a:endParaRPr lang="uk-UA" altLang="ru-RU" sz="1800" dirty="0"/>
          </a:p>
        </p:txBody>
      </p:sp>
    </p:spTree>
    <p:extLst>
      <p:ext uri="{BB962C8B-B14F-4D97-AF65-F5344CB8AC3E}">
        <p14:creationId xmlns:p14="http://schemas.microsoft.com/office/powerpoint/2010/main" val="224640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11</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Performance Discussion</a:t>
            </a:r>
            <a:endParaRPr lang="uk-UA" altLang="ru-RU" dirty="0"/>
          </a:p>
        </p:txBody>
      </p:sp>
      <p:sp>
        <p:nvSpPr>
          <p:cNvPr id="36867" name="Rectangle 3"/>
          <p:cNvSpPr>
            <a:spLocks noGrp="1" noChangeArrowheads="1"/>
          </p:cNvSpPr>
          <p:nvPr>
            <p:ph type="body" idx="1"/>
          </p:nvPr>
        </p:nvSpPr>
        <p:spPr>
          <a:xfrm>
            <a:off x="395288" y="1204912"/>
            <a:ext cx="6505859" cy="3743325"/>
          </a:xfrm>
        </p:spPr>
        <p:txBody>
          <a:bodyPr/>
          <a:lstStyle/>
          <a:p>
            <a:pPr marL="0" indent="0">
              <a:buNone/>
            </a:pPr>
            <a:endParaRPr lang="en-US" altLang="ko-KR" sz="1800" dirty="0">
              <a:ea typeface="Gulim" pitchFamily="34" charset="-127"/>
            </a:endParaRPr>
          </a:p>
          <a:p>
            <a:r>
              <a:rPr lang="en-US" altLang="ko-KR" sz="1800" dirty="0">
                <a:ea typeface="Gulim" pitchFamily="34" charset="-127"/>
              </a:rPr>
              <a:t>We created a new </a:t>
            </a:r>
            <a:r>
              <a:rPr lang="en-US" altLang="ko-KR" sz="1800" dirty="0" err="1">
                <a:ea typeface="Gulim" pitchFamily="34" charset="-127"/>
              </a:rPr>
              <a:t>dataframe</a:t>
            </a:r>
            <a:r>
              <a:rPr lang="en-US" altLang="ko-KR" sz="1800" dirty="0">
                <a:ea typeface="Gulim" pitchFamily="34" charset="-127"/>
              </a:rPr>
              <a:t> to house our model results. </a:t>
            </a:r>
          </a:p>
          <a:p>
            <a:pPr lvl="1"/>
            <a:r>
              <a:rPr lang="en-US" altLang="ko-KR" sz="1800" dirty="0">
                <a:ea typeface="Gulim" pitchFamily="34" charset="-127"/>
              </a:rPr>
              <a:t>While actual score results vary slightly each time they are run, we consistently observed the Lasso model as the best performer in RMSE and R2. </a:t>
            </a:r>
          </a:p>
          <a:p>
            <a:endParaRPr lang="en-US" altLang="ko-KR" sz="1800" dirty="0">
              <a:ea typeface="Gulim" pitchFamily="34" charset="-127"/>
            </a:endParaRPr>
          </a:p>
        </p:txBody>
      </p:sp>
      <p:pic>
        <p:nvPicPr>
          <p:cNvPr id="3" name="Picture 2">
            <a:extLst>
              <a:ext uri="{FF2B5EF4-FFF2-40B4-BE49-F238E27FC236}">
                <a16:creationId xmlns:a16="http://schemas.microsoft.com/office/drawing/2014/main" id="{A913FA55-BDA4-44DB-9467-B2FD7293CFD1}"/>
              </a:ext>
            </a:extLst>
          </p:cNvPr>
          <p:cNvPicPr>
            <a:picLocks noChangeAspect="1"/>
          </p:cNvPicPr>
          <p:nvPr/>
        </p:nvPicPr>
        <p:blipFill>
          <a:blip r:embed="rId2"/>
          <a:stretch>
            <a:fillRect/>
          </a:stretch>
        </p:blipFill>
        <p:spPr>
          <a:xfrm>
            <a:off x="6901147" y="1011040"/>
            <a:ext cx="1853555" cy="3123007"/>
          </a:xfrm>
          <a:prstGeom prst="rect">
            <a:avLst/>
          </a:prstGeom>
        </p:spPr>
      </p:pic>
    </p:spTree>
    <p:extLst>
      <p:ext uri="{BB962C8B-B14F-4D97-AF65-F5344CB8AC3E}">
        <p14:creationId xmlns:p14="http://schemas.microsoft.com/office/powerpoint/2010/main" val="422801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A68300-542E-4170-9CD9-53120982E21E}" type="slidenum">
              <a:rPr lang="ru-RU" altLang="ru-RU"/>
              <a:pPr/>
              <a:t>12</a:t>
            </a:fld>
            <a:endParaRPr lang="ru-RU" altLang="ru-RU"/>
          </a:p>
        </p:txBody>
      </p:sp>
      <p:sp>
        <p:nvSpPr>
          <p:cNvPr id="195586" name="Rectangle 2"/>
          <p:cNvSpPr>
            <a:spLocks noGrp="1" noChangeArrowheads="1"/>
          </p:cNvSpPr>
          <p:nvPr>
            <p:ph type="title"/>
          </p:nvPr>
        </p:nvSpPr>
        <p:spPr>
          <a:xfrm>
            <a:off x="1258888" y="339725"/>
            <a:ext cx="7489825" cy="531813"/>
          </a:xfrm>
        </p:spPr>
        <p:txBody>
          <a:bodyPr/>
          <a:lstStyle/>
          <a:p>
            <a:r>
              <a:rPr lang="en-US" altLang="ru-RU" dirty="0"/>
              <a:t>If We Only Had More Time:</a:t>
            </a:r>
          </a:p>
        </p:txBody>
      </p:sp>
      <p:sp>
        <p:nvSpPr>
          <p:cNvPr id="195587" name="Rectangle 3"/>
          <p:cNvSpPr>
            <a:spLocks noGrp="1" noChangeArrowheads="1"/>
          </p:cNvSpPr>
          <p:nvPr>
            <p:ph type="body" idx="1"/>
          </p:nvPr>
        </p:nvSpPr>
        <p:spPr>
          <a:xfrm>
            <a:off x="1258888" y="1131888"/>
            <a:ext cx="7489825" cy="3638550"/>
          </a:xfrm>
        </p:spPr>
        <p:txBody>
          <a:bodyPr/>
          <a:lstStyle/>
          <a:p>
            <a:pPr>
              <a:lnSpc>
                <a:spcPct val="90000"/>
              </a:lnSpc>
            </a:pPr>
            <a:r>
              <a:rPr lang="en-US" altLang="ru-RU" sz="1800" dirty="0"/>
              <a:t>We would like to evaluate more minute distances (smaller numbers) from standard moving averages.</a:t>
            </a:r>
          </a:p>
          <a:p>
            <a:pPr>
              <a:lnSpc>
                <a:spcPct val="90000"/>
              </a:lnSpc>
            </a:pPr>
            <a:r>
              <a:rPr lang="en-US" altLang="ru-RU" sz="1800" dirty="0"/>
              <a:t>Add in Volume data to models.</a:t>
            </a:r>
          </a:p>
          <a:p>
            <a:pPr>
              <a:lnSpc>
                <a:spcPct val="90000"/>
              </a:lnSpc>
            </a:pPr>
            <a:r>
              <a:rPr lang="en-US" altLang="ru-RU" sz="1800" dirty="0"/>
              <a:t>Analyze exponential moving averages. EMA</a:t>
            </a:r>
          </a:p>
          <a:p>
            <a:pPr>
              <a:lnSpc>
                <a:spcPct val="90000"/>
              </a:lnSpc>
            </a:pPr>
            <a:r>
              <a:rPr lang="en-US" altLang="ru-RU" sz="1800" dirty="0"/>
              <a:t>Check more performance metrics and use other libraries.</a:t>
            </a:r>
          </a:p>
          <a:p>
            <a:pPr>
              <a:lnSpc>
                <a:spcPct val="90000"/>
              </a:lnSpc>
            </a:pPr>
            <a:r>
              <a:rPr lang="en-US" altLang="ru-RU" sz="1800" dirty="0"/>
              <a:t>Look at more assets (ETH, Stock prices, etc.)</a:t>
            </a:r>
          </a:p>
          <a:p>
            <a:pPr>
              <a:lnSpc>
                <a:spcPct val="90000"/>
              </a:lnSpc>
            </a:pPr>
            <a:r>
              <a:rPr lang="en-US" altLang="ru-RU" sz="1800" dirty="0"/>
              <a:t>Expand use of Yahoo Finance python library.</a:t>
            </a:r>
          </a:p>
          <a:p>
            <a:pPr>
              <a:lnSpc>
                <a:spcPct val="90000"/>
              </a:lnSpc>
            </a:pPr>
            <a:r>
              <a:rPr lang="en-US" altLang="ko-KR" sz="1800" dirty="0">
                <a:ea typeface="Gulim" pitchFamily="34" charset="-127"/>
              </a:rPr>
              <a:t>We had some difficulties getting the LSTM model to have the same output as the other types of models. </a:t>
            </a:r>
          </a:p>
          <a:p>
            <a:pPr>
              <a:lnSpc>
                <a:spcPct val="90000"/>
              </a:lnSpc>
            </a:pPr>
            <a:r>
              <a:rPr lang="en-US" altLang="ru-RU" sz="1800" dirty="0"/>
              <a:t>Play with different numbers of Epochs and batch sizes.</a:t>
            </a:r>
          </a:p>
          <a:p>
            <a:pPr>
              <a:lnSpc>
                <a:spcPct val="90000"/>
              </a:lnSpc>
            </a:pPr>
            <a:r>
              <a:rPr lang="en-US" altLang="ru-RU" sz="1800" dirty="0"/>
              <a:t>Would have preferred to compare models using same libraries.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13</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Questions?</a:t>
            </a:r>
            <a:endParaRPr lang="uk-UA" altLang="ru-RU" dirty="0"/>
          </a:p>
        </p:txBody>
      </p:sp>
    </p:spTree>
    <p:extLst>
      <p:ext uri="{BB962C8B-B14F-4D97-AF65-F5344CB8AC3E}">
        <p14:creationId xmlns:p14="http://schemas.microsoft.com/office/powerpoint/2010/main" val="26528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2</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Background and Motivation</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Our group had two main goals for this project. </a:t>
            </a:r>
          </a:p>
          <a:p>
            <a:r>
              <a:rPr lang="en-US" altLang="ko-KR" sz="1800" dirty="0">
                <a:ea typeface="Gulim" pitchFamily="34" charset="-127"/>
              </a:rPr>
              <a:t>Our first goal was to find out which combination of moving averages produced the best trading signals and portfolio performance.</a:t>
            </a:r>
          </a:p>
          <a:p>
            <a:r>
              <a:rPr lang="en-US" altLang="ko-KR" sz="1800" dirty="0">
                <a:ea typeface="Gulim" pitchFamily="34" charset="-127"/>
              </a:rPr>
              <a:t>The second goal was to figure out which type of model would best predict the price of Bitcoin. </a:t>
            </a:r>
          </a:p>
          <a:p>
            <a:pPr lvl="1"/>
            <a:r>
              <a:rPr lang="en-US" altLang="ko-KR" sz="1800" dirty="0">
                <a:ea typeface="Gulim" pitchFamily="34" charset="-127"/>
              </a:rPr>
              <a:t>Going into this we made no assumptions about which type of models to use, however we researched some of the most used models in crypto trading and tested them. </a:t>
            </a:r>
          </a:p>
          <a:p>
            <a:pPr lvl="1"/>
            <a:r>
              <a:rPr lang="en-US" altLang="ko-KR" sz="1800" dirty="0">
                <a:ea typeface="Gulim" pitchFamily="34" charset="-127"/>
              </a:rPr>
              <a:t>Models that we tested include LSTM, SVR, SVR-Tuned, Ridge and Lasso.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3</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ko-KR" sz="3200" dirty="0">
                <a:ea typeface="Gulim" pitchFamily="34" charset="-127"/>
              </a:rPr>
              <a:t>Data Cleanup &amp; Model Training</a:t>
            </a:r>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b="1" dirty="0">
                <a:ea typeface="Gulim" pitchFamily="34" charset="-127"/>
              </a:rPr>
              <a:t>Data Cleanup &amp; Model Training</a:t>
            </a:r>
          </a:p>
          <a:p>
            <a:r>
              <a:rPr lang="en-US" altLang="ko-KR" sz="1800" dirty="0">
                <a:ea typeface="Gulim" pitchFamily="34" charset="-127"/>
              </a:rPr>
              <a:t>Our dataset consisted of standard Bitcoin price information downloaded in a CSV file. </a:t>
            </a:r>
          </a:p>
          <a:p>
            <a:r>
              <a:rPr lang="en-US" altLang="ko-KR" sz="1800" dirty="0">
                <a:ea typeface="Gulim" pitchFamily="34" charset="-127"/>
              </a:rPr>
              <a:t>We first dropped </a:t>
            </a:r>
            <a:r>
              <a:rPr lang="en-US" altLang="ko-KR" sz="1800" dirty="0" err="1">
                <a:ea typeface="Gulim" pitchFamily="34" charset="-127"/>
              </a:rPr>
              <a:t>na</a:t>
            </a:r>
            <a:r>
              <a:rPr lang="en-US" altLang="ko-KR" sz="1800" dirty="0">
                <a:ea typeface="Gulim" pitchFamily="34" charset="-127"/>
              </a:rPr>
              <a:t> values</a:t>
            </a:r>
          </a:p>
          <a:p>
            <a:r>
              <a:rPr lang="en-US" altLang="ko-KR" sz="1800" dirty="0">
                <a:ea typeface="Gulim" pitchFamily="34" charset="-127"/>
              </a:rPr>
              <a:t>We had to reverse order our dataset to get our plots to show correctly. </a:t>
            </a:r>
          </a:p>
          <a:p>
            <a:r>
              <a:rPr lang="en-US" altLang="ko-KR" sz="1800" dirty="0">
                <a:ea typeface="Gulim" pitchFamily="34" charset="-127"/>
              </a:rPr>
              <a:t>We had difficulty getting validation data to run properly on the LSTM model. </a:t>
            </a:r>
          </a:p>
          <a:p>
            <a:r>
              <a:rPr lang="en-US" altLang="ko-KR" sz="1800" dirty="0">
                <a:ea typeface="Gulim" pitchFamily="34" charset="-127"/>
              </a:rPr>
              <a:t>We ran into some challenges when determining which scaler to use between </a:t>
            </a:r>
            <a:r>
              <a:rPr lang="en-US" altLang="ko-KR" sz="1800" dirty="0" err="1">
                <a:ea typeface="Gulim" pitchFamily="34" charset="-127"/>
              </a:rPr>
              <a:t>StandardScaler</a:t>
            </a:r>
            <a:r>
              <a:rPr lang="en-US" altLang="ko-KR" sz="1800" dirty="0">
                <a:ea typeface="Gulim" pitchFamily="34" charset="-127"/>
              </a:rPr>
              <a:t>, </a:t>
            </a:r>
            <a:r>
              <a:rPr lang="en-US" altLang="ko-KR" sz="1800" dirty="0" err="1">
                <a:ea typeface="Gulim" pitchFamily="34" charset="-127"/>
              </a:rPr>
              <a:t>MinMaxScaler</a:t>
            </a:r>
            <a:r>
              <a:rPr lang="en-US" altLang="ko-KR" sz="1800" dirty="0">
                <a:ea typeface="Gulim" pitchFamily="34" charset="-127"/>
              </a:rPr>
              <a:t> and </a:t>
            </a:r>
            <a:r>
              <a:rPr lang="en-US" altLang="ko-KR" sz="1800" dirty="0" err="1">
                <a:ea typeface="Gulim" pitchFamily="34" charset="-127"/>
              </a:rPr>
              <a:t>RobustScaler</a:t>
            </a:r>
            <a:r>
              <a:rPr lang="en-US" altLang="ko-KR" sz="1800" dirty="0">
                <a:ea typeface="Gulim" pitchFamily="34" charset="-127"/>
              </a:rPr>
              <a:t>. </a:t>
            </a:r>
          </a:p>
          <a:p>
            <a:r>
              <a:rPr lang="en-US" altLang="ko-KR" sz="1800" dirty="0">
                <a:ea typeface="Gulim" pitchFamily="34" charset="-127"/>
              </a:rPr>
              <a:t>We NumPy .shape/.reshape and Pandas .transform.</a:t>
            </a:r>
          </a:p>
          <a:p>
            <a:pPr marL="0" indent="0">
              <a:buNone/>
            </a:pPr>
            <a:endParaRPr lang="en-US" altLang="ko-KR" sz="1800" dirty="0">
              <a:ea typeface="Gulim" pitchFamily="34" charset="-127"/>
            </a:endParaRPr>
          </a:p>
        </p:txBody>
      </p:sp>
    </p:spTree>
    <p:extLst>
      <p:ext uri="{BB962C8B-B14F-4D97-AF65-F5344CB8AC3E}">
        <p14:creationId xmlns:p14="http://schemas.microsoft.com/office/powerpoint/2010/main" val="28425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4</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Moving Averages analysis</a:t>
            </a:r>
            <a:endParaRPr lang="uk-UA" altLang="ru-RU" dirty="0"/>
          </a:p>
        </p:txBody>
      </p:sp>
      <p:sp>
        <p:nvSpPr>
          <p:cNvPr id="36867" name="Rectangle 3"/>
          <p:cNvSpPr>
            <a:spLocks noGrp="1" noChangeArrowheads="1"/>
          </p:cNvSpPr>
          <p:nvPr>
            <p:ph type="body" idx="1"/>
          </p:nvPr>
        </p:nvSpPr>
        <p:spPr>
          <a:xfrm>
            <a:off x="395288" y="1204913"/>
            <a:ext cx="8350250" cy="3600450"/>
          </a:xfrm>
        </p:spPr>
        <p:txBody>
          <a:bodyPr/>
          <a:lstStyle/>
          <a:p>
            <a:r>
              <a:rPr lang="en-US" altLang="ko-KR" sz="1800" dirty="0">
                <a:ea typeface="Gulim" pitchFamily="34" charset="-127"/>
              </a:rPr>
              <a:t>We reviewed the entire Bitcoin dataset to find optimum moving average combinations. </a:t>
            </a:r>
          </a:p>
          <a:p>
            <a:r>
              <a:rPr lang="en-US" altLang="ko-KR" sz="1800" dirty="0">
                <a:ea typeface="Gulim" pitchFamily="34" charset="-127"/>
              </a:rPr>
              <a:t>We settled on using the Short Moving Average of 20 days and the Long Moving Average of 80 days. </a:t>
            </a:r>
          </a:p>
          <a:p>
            <a:r>
              <a:rPr lang="en-US" altLang="ko-KR" sz="1800" dirty="0">
                <a:ea typeface="Gulim" pitchFamily="34" charset="-127"/>
              </a:rPr>
              <a:t>Trading signals produced when Moving Averages cross these thresholds would generate a portfolio of ~$10K with an initial investment of $3K. </a:t>
            </a:r>
          </a:p>
        </p:txBody>
      </p:sp>
    </p:spTree>
    <p:extLst>
      <p:ext uri="{BB962C8B-B14F-4D97-AF65-F5344CB8AC3E}">
        <p14:creationId xmlns:p14="http://schemas.microsoft.com/office/powerpoint/2010/main" val="422275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A68300-542E-4170-9CD9-53120982E21E}" type="slidenum">
              <a:rPr lang="ru-RU" altLang="ru-RU"/>
              <a:pPr/>
              <a:t>5</a:t>
            </a:fld>
            <a:endParaRPr lang="ru-RU" altLang="ru-RU"/>
          </a:p>
        </p:txBody>
      </p:sp>
      <p:sp>
        <p:nvSpPr>
          <p:cNvPr id="195586" name="Rectangle 2"/>
          <p:cNvSpPr>
            <a:spLocks noGrp="1" noChangeArrowheads="1"/>
          </p:cNvSpPr>
          <p:nvPr>
            <p:ph type="title"/>
          </p:nvPr>
        </p:nvSpPr>
        <p:spPr>
          <a:xfrm>
            <a:off x="1258888" y="339725"/>
            <a:ext cx="7489825" cy="531813"/>
          </a:xfrm>
        </p:spPr>
        <p:txBody>
          <a:bodyPr/>
          <a:lstStyle/>
          <a:p>
            <a:r>
              <a:rPr lang="en-US" altLang="ru-RU" dirty="0"/>
              <a:t>Moving Average Plot</a:t>
            </a:r>
          </a:p>
        </p:txBody>
      </p:sp>
      <p:pic>
        <p:nvPicPr>
          <p:cNvPr id="2" name="Picture 1">
            <a:extLst>
              <a:ext uri="{FF2B5EF4-FFF2-40B4-BE49-F238E27FC236}">
                <a16:creationId xmlns:a16="http://schemas.microsoft.com/office/drawing/2014/main" id="{31EDDE1D-74E4-427F-8029-89CA1327FDD9}"/>
              </a:ext>
            </a:extLst>
          </p:cNvPr>
          <p:cNvPicPr>
            <a:picLocks noChangeAspect="1"/>
          </p:cNvPicPr>
          <p:nvPr/>
        </p:nvPicPr>
        <p:blipFill>
          <a:blip r:embed="rId2"/>
          <a:stretch>
            <a:fillRect/>
          </a:stretch>
        </p:blipFill>
        <p:spPr>
          <a:xfrm>
            <a:off x="1169876" y="1420416"/>
            <a:ext cx="7923310" cy="3521471"/>
          </a:xfrm>
          <a:prstGeom prst="rect">
            <a:avLst/>
          </a:prstGeom>
        </p:spPr>
      </p:pic>
      <p:sp>
        <p:nvSpPr>
          <p:cNvPr id="195587" name="Rectangle 3"/>
          <p:cNvSpPr>
            <a:spLocks noGrp="1" noChangeArrowheads="1"/>
          </p:cNvSpPr>
          <p:nvPr>
            <p:ph type="body" idx="1"/>
          </p:nvPr>
        </p:nvSpPr>
        <p:spPr>
          <a:xfrm>
            <a:off x="1258888" y="1131888"/>
            <a:ext cx="7489825" cy="3638550"/>
          </a:xfrm>
        </p:spPr>
        <p:txBody>
          <a:bodyPr/>
          <a:lstStyle/>
          <a:p>
            <a:pPr>
              <a:lnSpc>
                <a:spcPct val="90000"/>
              </a:lnSpc>
            </a:pPr>
            <a:r>
              <a:rPr lang="en-US" altLang="ru-RU" sz="1800" dirty="0"/>
              <a:t>Signals shown with short 20 and long 80</a:t>
            </a:r>
          </a:p>
        </p:txBody>
      </p:sp>
    </p:spTree>
    <p:extLst>
      <p:ext uri="{BB962C8B-B14F-4D97-AF65-F5344CB8AC3E}">
        <p14:creationId xmlns:p14="http://schemas.microsoft.com/office/powerpoint/2010/main" val="155521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6</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Summaries:  Comparing options</a:t>
            </a:r>
            <a:endParaRPr lang="uk-UA" altLang="ru-RU" dirty="0"/>
          </a:p>
        </p:txBody>
      </p:sp>
      <p:sp>
        <p:nvSpPr>
          <p:cNvPr id="36867" name="Rectangle 3"/>
          <p:cNvSpPr>
            <a:spLocks noGrp="1" noChangeArrowheads="1"/>
          </p:cNvSpPr>
          <p:nvPr>
            <p:ph type="body" idx="1"/>
          </p:nvPr>
        </p:nvSpPr>
        <p:spPr>
          <a:xfrm>
            <a:off x="396875" y="1042194"/>
            <a:ext cx="8350250" cy="3600450"/>
          </a:xfrm>
        </p:spPr>
        <p:txBody>
          <a:bodyPr/>
          <a:lstStyle/>
          <a:p>
            <a:r>
              <a:rPr lang="en-US" altLang="ko-KR" sz="1800" b="1" dirty="0">
                <a:ea typeface="Gulim" pitchFamily="34" charset="-127"/>
              </a:rPr>
              <a:t>LSTM – Long short term memory neural network. </a:t>
            </a:r>
          </a:p>
          <a:p>
            <a:endParaRPr lang="en-US" altLang="ko-KR" sz="1800" dirty="0">
              <a:ea typeface="Gulim" pitchFamily="34" charset="-127"/>
            </a:endParaRPr>
          </a:p>
        </p:txBody>
      </p:sp>
      <p:pic>
        <p:nvPicPr>
          <p:cNvPr id="4" name="Picture 3">
            <a:extLst>
              <a:ext uri="{FF2B5EF4-FFF2-40B4-BE49-F238E27FC236}">
                <a16:creationId xmlns:a16="http://schemas.microsoft.com/office/drawing/2014/main" id="{27ED92B0-B21E-4981-90C9-A5DB52C243D6}"/>
              </a:ext>
            </a:extLst>
          </p:cNvPr>
          <p:cNvPicPr>
            <a:picLocks noChangeAspect="1"/>
          </p:cNvPicPr>
          <p:nvPr/>
        </p:nvPicPr>
        <p:blipFill>
          <a:blip r:embed="rId2"/>
          <a:stretch>
            <a:fillRect/>
          </a:stretch>
        </p:blipFill>
        <p:spPr>
          <a:xfrm>
            <a:off x="827584" y="1597023"/>
            <a:ext cx="6657409" cy="3426249"/>
          </a:xfrm>
          <a:prstGeom prst="rect">
            <a:avLst/>
          </a:prstGeom>
        </p:spPr>
      </p:pic>
    </p:spTree>
    <p:extLst>
      <p:ext uri="{BB962C8B-B14F-4D97-AF65-F5344CB8AC3E}">
        <p14:creationId xmlns:p14="http://schemas.microsoft.com/office/powerpoint/2010/main" val="177938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7</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Summaries:  Comparing options</a:t>
            </a:r>
            <a:endParaRPr lang="uk-UA" altLang="ru-RU" dirty="0"/>
          </a:p>
        </p:txBody>
      </p:sp>
      <p:sp>
        <p:nvSpPr>
          <p:cNvPr id="36867" name="Rectangle 3"/>
          <p:cNvSpPr>
            <a:spLocks noGrp="1" noChangeArrowheads="1"/>
          </p:cNvSpPr>
          <p:nvPr>
            <p:ph type="body" idx="1"/>
          </p:nvPr>
        </p:nvSpPr>
        <p:spPr>
          <a:xfrm>
            <a:off x="396875" y="896985"/>
            <a:ext cx="8350250" cy="3600450"/>
          </a:xfrm>
        </p:spPr>
        <p:txBody>
          <a:bodyPr/>
          <a:lstStyle/>
          <a:p>
            <a:r>
              <a:rPr lang="en-US" altLang="ko-KR" sz="1800" b="1" dirty="0">
                <a:ea typeface="Gulim" pitchFamily="34" charset="-127"/>
              </a:rPr>
              <a:t>SVR(Support Vector Regression) and SVR Tuned/SVM.</a:t>
            </a:r>
          </a:p>
          <a:p>
            <a:r>
              <a:rPr lang="en-US" altLang="ko-KR" sz="1200" b="1" dirty="0">
                <a:ea typeface="Gulim" pitchFamily="34" charset="-127"/>
              </a:rPr>
              <a:t>Support Vector Regression is a supervised learning algorithm that is used to predict discrete values. ... Unlike other Regression models that try to minimize the error between the real and predicted value, the SVR tries to fit the best line within a threshold value. </a:t>
            </a:r>
          </a:p>
          <a:p>
            <a:endParaRPr lang="en-US" altLang="ko-KR" sz="1800" dirty="0">
              <a:ea typeface="Gulim" pitchFamily="34" charset="-127"/>
            </a:endParaRPr>
          </a:p>
        </p:txBody>
      </p:sp>
      <p:pic>
        <p:nvPicPr>
          <p:cNvPr id="3" name="Picture 2">
            <a:extLst>
              <a:ext uri="{FF2B5EF4-FFF2-40B4-BE49-F238E27FC236}">
                <a16:creationId xmlns:a16="http://schemas.microsoft.com/office/drawing/2014/main" id="{2C3444C7-2FEE-46AB-93A6-A59A961BC53A}"/>
              </a:ext>
            </a:extLst>
          </p:cNvPr>
          <p:cNvPicPr>
            <a:picLocks noChangeAspect="1"/>
          </p:cNvPicPr>
          <p:nvPr/>
        </p:nvPicPr>
        <p:blipFill>
          <a:blip r:embed="rId2"/>
          <a:stretch>
            <a:fillRect/>
          </a:stretch>
        </p:blipFill>
        <p:spPr>
          <a:xfrm>
            <a:off x="683568" y="1905399"/>
            <a:ext cx="7116682" cy="3222141"/>
          </a:xfrm>
          <a:prstGeom prst="rect">
            <a:avLst/>
          </a:prstGeom>
        </p:spPr>
      </p:pic>
    </p:spTree>
    <p:extLst>
      <p:ext uri="{BB962C8B-B14F-4D97-AF65-F5344CB8AC3E}">
        <p14:creationId xmlns:p14="http://schemas.microsoft.com/office/powerpoint/2010/main" val="12500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8</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Summaries:  Comparing options</a:t>
            </a:r>
            <a:endParaRPr lang="uk-UA" altLang="ru-RU" dirty="0"/>
          </a:p>
        </p:txBody>
      </p:sp>
      <p:sp>
        <p:nvSpPr>
          <p:cNvPr id="36867" name="Rectangle 3"/>
          <p:cNvSpPr>
            <a:spLocks noGrp="1" noChangeArrowheads="1"/>
          </p:cNvSpPr>
          <p:nvPr>
            <p:ph type="body" idx="1"/>
          </p:nvPr>
        </p:nvSpPr>
        <p:spPr>
          <a:xfrm>
            <a:off x="396875" y="1042194"/>
            <a:ext cx="8350250" cy="3600450"/>
          </a:xfrm>
        </p:spPr>
        <p:txBody>
          <a:bodyPr/>
          <a:lstStyle/>
          <a:p>
            <a:r>
              <a:rPr lang="en-US" altLang="ko-KR" sz="1800" b="1" dirty="0">
                <a:ea typeface="Gulim" pitchFamily="34" charset="-127"/>
              </a:rPr>
              <a:t>Ridge Regression is an extension of linear regression that adds a regularization penalty to the loss function during training.</a:t>
            </a:r>
          </a:p>
          <a:p>
            <a:endParaRPr lang="en-US" altLang="ko-KR" sz="1800" dirty="0">
              <a:ea typeface="Gulim" pitchFamily="34" charset="-127"/>
            </a:endParaRPr>
          </a:p>
        </p:txBody>
      </p:sp>
      <p:pic>
        <p:nvPicPr>
          <p:cNvPr id="4" name="Picture 3">
            <a:extLst>
              <a:ext uri="{FF2B5EF4-FFF2-40B4-BE49-F238E27FC236}">
                <a16:creationId xmlns:a16="http://schemas.microsoft.com/office/drawing/2014/main" id="{1420F5BB-D2FE-4762-BCCF-D7571C76F237}"/>
              </a:ext>
            </a:extLst>
          </p:cNvPr>
          <p:cNvPicPr>
            <a:picLocks noChangeAspect="1"/>
          </p:cNvPicPr>
          <p:nvPr/>
        </p:nvPicPr>
        <p:blipFill>
          <a:blip r:embed="rId2"/>
          <a:stretch>
            <a:fillRect/>
          </a:stretch>
        </p:blipFill>
        <p:spPr>
          <a:xfrm>
            <a:off x="755576" y="1896198"/>
            <a:ext cx="7020272" cy="3176090"/>
          </a:xfrm>
          <a:prstGeom prst="rect">
            <a:avLst/>
          </a:prstGeom>
        </p:spPr>
      </p:pic>
    </p:spTree>
    <p:extLst>
      <p:ext uri="{BB962C8B-B14F-4D97-AF65-F5344CB8AC3E}">
        <p14:creationId xmlns:p14="http://schemas.microsoft.com/office/powerpoint/2010/main" val="44624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722C07-304C-4C5A-A3EF-E699D0EBB978}" type="slidenum">
              <a:rPr lang="en-GB" altLang="ru-RU"/>
              <a:pPr/>
              <a:t>9</a:t>
            </a:fld>
            <a:endParaRPr lang="en-GB" altLang="ru-RU"/>
          </a:p>
        </p:txBody>
      </p:sp>
      <p:sp>
        <p:nvSpPr>
          <p:cNvPr id="36866" name="Rectangle 2"/>
          <p:cNvSpPr>
            <a:spLocks noGrp="1" noChangeArrowheads="1"/>
          </p:cNvSpPr>
          <p:nvPr>
            <p:ph type="title"/>
          </p:nvPr>
        </p:nvSpPr>
        <p:spPr>
          <a:xfrm>
            <a:off x="396875" y="196850"/>
            <a:ext cx="8350250" cy="700088"/>
          </a:xfrm>
        </p:spPr>
        <p:txBody>
          <a:bodyPr/>
          <a:lstStyle/>
          <a:p>
            <a:r>
              <a:rPr lang="en-US" altLang="ru-RU" dirty="0"/>
              <a:t>Model Summaries:  Comparing options</a:t>
            </a:r>
            <a:endParaRPr lang="uk-UA" altLang="ru-RU" dirty="0"/>
          </a:p>
        </p:txBody>
      </p:sp>
      <p:sp>
        <p:nvSpPr>
          <p:cNvPr id="36867" name="Rectangle 3"/>
          <p:cNvSpPr>
            <a:spLocks noGrp="1" noChangeArrowheads="1"/>
          </p:cNvSpPr>
          <p:nvPr>
            <p:ph type="body" idx="1"/>
          </p:nvPr>
        </p:nvSpPr>
        <p:spPr>
          <a:xfrm>
            <a:off x="396875" y="1063245"/>
            <a:ext cx="8350250" cy="3600450"/>
          </a:xfrm>
        </p:spPr>
        <p:txBody>
          <a:bodyPr/>
          <a:lstStyle/>
          <a:p>
            <a:r>
              <a:rPr lang="en-US" altLang="ko-KR" sz="1800" b="1" dirty="0">
                <a:ea typeface="Gulim" pitchFamily="34" charset="-127"/>
              </a:rPr>
              <a:t>Lasso Regression that uses “shrinkage” to shrink values towards a central point or the mean. </a:t>
            </a:r>
          </a:p>
          <a:p>
            <a:endParaRPr lang="en-US" altLang="ko-KR" sz="1800" dirty="0">
              <a:ea typeface="Gulim" pitchFamily="34" charset="-127"/>
            </a:endParaRPr>
          </a:p>
        </p:txBody>
      </p:sp>
      <p:pic>
        <p:nvPicPr>
          <p:cNvPr id="4" name="Picture 3">
            <a:extLst>
              <a:ext uri="{FF2B5EF4-FFF2-40B4-BE49-F238E27FC236}">
                <a16:creationId xmlns:a16="http://schemas.microsoft.com/office/drawing/2014/main" id="{EDF0E88A-60C4-42D7-8B56-0EE0D3B2A3B9}"/>
              </a:ext>
            </a:extLst>
          </p:cNvPr>
          <p:cNvPicPr>
            <a:picLocks noChangeAspect="1"/>
          </p:cNvPicPr>
          <p:nvPr/>
        </p:nvPicPr>
        <p:blipFill>
          <a:blip r:embed="rId2"/>
          <a:stretch>
            <a:fillRect/>
          </a:stretch>
        </p:blipFill>
        <p:spPr>
          <a:xfrm>
            <a:off x="827584" y="1764607"/>
            <a:ext cx="7200800" cy="3305822"/>
          </a:xfrm>
          <a:prstGeom prst="rect">
            <a:avLst/>
          </a:prstGeom>
        </p:spPr>
      </p:pic>
    </p:spTree>
    <p:extLst>
      <p:ext uri="{BB962C8B-B14F-4D97-AF65-F5344CB8AC3E}">
        <p14:creationId xmlns:p14="http://schemas.microsoft.com/office/powerpoint/2010/main" val="207052829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3996</TotalTime>
  <Words>612</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Georgia</vt:lpstr>
      <vt:lpstr>template</vt:lpstr>
      <vt:lpstr>Custom Design</vt:lpstr>
      <vt:lpstr> Bitcoin Analysis </vt:lpstr>
      <vt:lpstr>Background and Motivation</vt:lpstr>
      <vt:lpstr>Data Cleanup &amp; Model Training</vt:lpstr>
      <vt:lpstr>Moving Averages analysis</vt:lpstr>
      <vt:lpstr>Moving Average Plot</vt:lpstr>
      <vt:lpstr>Model Summaries:  Comparing options</vt:lpstr>
      <vt:lpstr>Model Summaries:  Comparing options</vt:lpstr>
      <vt:lpstr>Model Summaries:  Comparing options</vt:lpstr>
      <vt:lpstr>Model Summaries:  Comparing options</vt:lpstr>
      <vt:lpstr>Model Evaluation</vt:lpstr>
      <vt:lpstr>Model Performance Discussion</vt:lpstr>
      <vt:lpstr>If We Only Had More Time:</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Alek Birkeland</cp:lastModifiedBy>
  <cp:revision>194</cp:revision>
  <dcterms:created xsi:type="dcterms:W3CDTF">2006-06-29T12:15:01Z</dcterms:created>
  <dcterms:modified xsi:type="dcterms:W3CDTF">2021-10-18T23:30:12Z</dcterms:modified>
</cp:coreProperties>
</file>