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69" r:id="rId4"/>
    <p:sldId id="268" r:id="rId5"/>
    <p:sldId id="272" r:id="rId6"/>
    <p:sldId id="271" r:id="rId7"/>
    <p:sldId id="270" r:id="rId8"/>
    <p:sldId id="273"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sciencedirect.com/science/article/pii/S2214317323000458" TargetMode="External"/><Relationship Id="rId7" Type="http://schemas.openxmlformats.org/officeDocument/2006/relationships/hyperlink" Target="https://www.e3sconferences.org/articles/e3sconf/abs/2024/07/e3sconf_star2024_00057/e3sconf_star2024_00057"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philpapers.org/rec/ALTAII" TargetMode="External"/><Relationship Id="rId5" Type="http://schemas.openxmlformats.org/officeDocument/2006/relationships/hyperlink" Target="https://pdfs.semanticscholar.org/3314/15efe806be5cbb4e4cf7a1c4c6d29a17dab9.pdf" TargetMode="External"/><Relationship Id="rId4" Type="http://schemas.openxmlformats.org/officeDocument/2006/relationships/hyperlink" Target="https://acsess.onlinelibrary.wiley.com/doi/full/10.1002/agj2.2135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745638"/>
            <a:ext cx="10363200" cy="12863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sz="3400" u="sng" dirty="0">
                <a:solidFill>
                  <a:schemeClr val="bg2"/>
                </a:solidFill>
                <a:latin typeface="Times New Roman" panose="02020603050405020304" pitchFamily="18" charset="0"/>
                <a:ea typeface="Cambria" panose="02040503050406030204" pitchFamily="18" charset="0"/>
                <a:cs typeface="Times New Roman" panose="02020603050405020304" pitchFamily="18" charset="0"/>
              </a:rPr>
              <a:t>AI Solutions for Farmers</a:t>
            </a:r>
            <a:endParaRPr sz="3400" u="sng" dirty="0">
              <a:solidFill>
                <a:schemeClr val="bg2"/>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88" name="Google Shape;88;p13"/>
          <p:cNvSpPr txBox="1">
            <a:spLocks noGrp="1"/>
          </p:cNvSpPr>
          <p:nvPr>
            <p:ph type="subTitle" idx="1"/>
          </p:nvPr>
        </p:nvSpPr>
        <p:spPr>
          <a:xfrm>
            <a:off x="790469" y="1670441"/>
            <a:ext cx="3970500" cy="6084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a:t>
            </a:r>
            <a:r>
              <a:rPr lang="en-GB" dirty="0">
                <a:solidFill>
                  <a:schemeClr val="tx1"/>
                </a:solidFill>
                <a:latin typeface="Cambria" panose="02040503050406030204" pitchFamily="18" charset="0"/>
                <a:ea typeface="Cambria" panose="02040503050406030204" pitchFamily="18" charset="0"/>
              </a:rPr>
              <a:t>28</a:t>
            </a:r>
            <a:endParaRPr dirty="0">
              <a:solidFill>
                <a:schemeClr val="tx1"/>
              </a:solidFill>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239085"/>
            <a:ext cx="5514300" cy="2294815"/>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Under the Supervision of,</a:t>
            </a:r>
            <a:endParaRPr lang="en-IN"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400"/>
              </a:spcBef>
              <a:spcAft>
                <a:spcPts val="0"/>
              </a:spcAft>
              <a:buClr>
                <a:srgbClr val="17365D"/>
              </a:buClr>
              <a:buSzPts val="2000"/>
              <a:buFont typeface="Arial"/>
              <a:buNone/>
            </a:pPr>
            <a:endParaRPr lang="en-IN"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              Ms. Ayesha </a:t>
            </a:r>
            <a:r>
              <a:rPr lang="en-GB" sz="1700" b="1" i="0" u="none" strike="noStrike" cap="none" dirty="0" err="1">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Taranum</a:t>
            </a:r>
            <a:endParaRPr lang="en-IN"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              Assistant Professor</a:t>
            </a:r>
            <a:endParaRPr lang="en-IN"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              School of Computer Science and Engineering</a:t>
            </a:r>
            <a:endParaRPr lang="en-IN"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              Presidency University</a:t>
            </a:r>
            <a:endParaRPr lang="en-IN"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714802"/>
            <a:ext cx="12249915" cy="147916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a:solidFill>
                  <a:schemeClr val="tx2">
                    <a:lumMod val="10000"/>
                  </a:schemeClr>
                </a:solidFill>
                <a:latin typeface="Cambria" panose="02040503050406030204" pitchFamily="18" charset="0"/>
                <a:ea typeface="Cambria" panose="02040503050406030204" pitchFamily="18" charset="0"/>
                <a:cs typeface="Verdana"/>
                <a:sym typeface="Verdana"/>
              </a:rPr>
              <a:t>B.TECH</a:t>
            </a:r>
            <a:endParaRPr lang="en-US" sz="2000" b="1" i="0" u="none" strike="noStrike" cap="none" dirty="0">
              <a:solidFill>
                <a:schemeClr val="tx2">
                  <a:lumMod val="10000"/>
                </a:schemeClr>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Asif Mohammed</a:t>
            </a: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Amarnath J L</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pic>
        <p:nvPicPr>
          <p:cNvPr id="9" name="table">
            <a:extLst>
              <a:ext uri="{FF2B5EF4-FFF2-40B4-BE49-F238E27FC236}">
                <a16:creationId xmlns:a16="http://schemas.microsoft.com/office/drawing/2014/main" id="{C82A7DC6-AF5B-20B6-F75D-7607B014CB44}"/>
              </a:ext>
            </a:extLst>
          </p:cNvPr>
          <p:cNvPicPr>
            <a:picLocks noChangeAspect="1"/>
          </p:cNvPicPr>
          <p:nvPr/>
        </p:nvPicPr>
        <p:blipFill>
          <a:blip r:embed="rId3"/>
          <a:stretch>
            <a:fillRect/>
          </a:stretch>
        </p:blipFill>
        <p:spPr>
          <a:xfrm>
            <a:off x="197470" y="2239085"/>
            <a:ext cx="6282689" cy="490979"/>
          </a:xfrm>
          <a:prstGeom prst="rect">
            <a:avLst/>
          </a:prstGeom>
        </p:spPr>
      </p:pic>
      <p:pic>
        <p:nvPicPr>
          <p:cNvPr id="14" name="table">
            <a:extLst>
              <a:ext uri="{FF2B5EF4-FFF2-40B4-BE49-F238E27FC236}">
                <a16:creationId xmlns:a16="http://schemas.microsoft.com/office/drawing/2014/main" id="{E830D87E-0C3E-CBD4-1EFB-97299B2FE936}"/>
              </a:ext>
            </a:extLst>
          </p:cNvPr>
          <p:cNvPicPr>
            <a:picLocks noChangeAspect="1"/>
          </p:cNvPicPr>
          <p:nvPr/>
        </p:nvPicPr>
        <p:blipFill>
          <a:blip r:embed="rId3"/>
          <a:stretch>
            <a:fillRect/>
          </a:stretch>
        </p:blipFill>
        <p:spPr>
          <a:xfrm>
            <a:off x="197488" y="2725245"/>
            <a:ext cx="6282683" cy="490979"/>
          </a:xfrm>
          <a:prstGeom prst="rect">
            <a:avLst/>
          </a:prstGeom>
        </p:spPr>
      </p:pic>
      <p:pic>
        <p:nvPicPr>
          <p:cNvPr id="15" name="table">
            <a:extLst>
              <a:ext uri="{FF2B5EF4-FFF2-40B4-BE49-F238E27FC236}">
                <a16:creationId xmlns:a16="http://schemas.microsoft.com/office/drawing/2014/main" id="{2AEC7D09-DD93-EBA3-EEE8-27BE93BADCCF}"/>
              </a:ext>
            </a:extLst>
          </p:cNvPr>
          <p:cNvPicPr>
            <a:picLocks noChangeAspect="1"/>
          </p:cNvPicPr>
          <p:nvPr/>
        </p:nvPicPr>
        <p:blipFill>
          <a:blip r:embed="rId3"/>
          <a:stretch>
            <a:fillRect/>
          </a:stretch>
        </p:blipFill>
        <p:spPr>
          <a:xfrm>
            <a:off x="197470" y="3169019"/>
            <a:ext cx="6282689" cy="490979"/>
          </a:xfrm>
          <a:prstGeom prst="rect">
            <a:avLst/>
          </a:prstGeom>
        </p:spPr>
      </p:pic>
      <p:pic>
        <p:nvPicPr>
          <p:cNvPr id="16" name="table">
            <a:extLst>
              <a:ext uri="{FF2B5EF4-FFF2-40B4-BE49-F238E27FC236}">
                <a16:creationId xmlns:a16="http://schemas.microsoft.com/office/drawing/2014/main" id="{F87A00D0-5B69-4FD6-F6E8-0D79D9B23E92}"/>
              </a:ext>
            </a:extLst>
          </p:cNvPr>
          <p:cNvPicPr>
            <a:picLocks noChangeAspect="1"/>
          </p:cNvPicPr>
          <p:nvPr/>
        </p:nvPicPr>
        <p:blipFill>
          <a:blip r:embed="rId3"/>
          <a:stretch>
            <a:fillRect/>
          </a:stretch>
        </p:blipFill>
        <p:spPr>
          <a:xfrm>
            <a:off x="197470" y="3641777"/>
            <a:ext cx="6282689" cy="490979"/>
          </a:xfrm>
          <a:prstGeom prst="rect">
            <a:avLst/>
          </a:prstGeom>
        </p:spPr>
      </p:pic>
      <p:pic>
        <p:nvPicPr>
          <p:cNvPr id="17" name="table">
            <a:extLst>
              <a:ext uri="{FF2B5EF4-FFF2-40B4-BE49-F238E27FC236}">
                <a16:creationId xmlns:a16="http://schemas.microsoft.com/office/drawing/2014/main" id="{7527E922-C40C-4F93-2E2D-44EAD3DC1F0E}"/>
              </a:ext>
            </a:extLst>
          </p:cNvPr>
          <p:cNvPicPr>
            <a:picLocks noChangeAspect="1"/>
          </p:cNvPicPr>
          <p:nvPr/>
        </p:nvPicPr>
        <p:blipFill>
          <a:blip r:embed="rId3"/>
          <a:stretch>
            <a:fillRect/>
          </a:stretch>
        </p:blipFill>
        <p:spPr>
          <a:xfrm>
            <a:off x="197470" y="4111574"/>
            <a:ext cx="6282689" cy="490979"/>
          </a:xfrm>
          <a:prstGeom prst="rect">
            <a:avLst/>
          </a:prstGeom>
        </p:spPr>
      </p:pic>
      <p:sp>
        <p:nvSpPr>
          <p:cNvPr id="3" name="TextBox 2">
            <a:extLst>
              <a:ext uri="{FF2B5EF4-FFF2-40B4-BE49-F238E27FC236}">
                <a16:creationId xmlns:a16="http://schemas.microsoft.com/office/drawing/2014/main" id="{56EF05A2-448B-8995-62C5-BF6F16A54F8D}"/>
              </a:ext>
            </a:extLst>
          </p:cNvPr>
          <p:cNvSpPr txBox="1"/>
          <p:nvPr/>
        </p:nvSpPr>
        <p:spPr>
          <a:xfrm>
            <a:off x="260879" y="2349625"/>
            <a:ext cx="6155870" cy="369332"/>
          </a:xfrm>
          <a:prstGeom prst="rect">
            <a:avLst/>
          </a:prstGeom>
          <a:noFill/>
        </p:spPr>
        <p:txBody>
          <a:bodyPr wrap="square">
            <a:spAutoFit/>
          </a:bodyPr>
          <a:lstStyle/>
          <a:p>
            <a:r>
              <a:rPr lang="en-IN" sz="1800" b="1">
                <a:latin typeface="+mj-lt"/>
              </a:rPr>
              <a:t>ROLL NUMBERS</a:t>
            </a:r>
            <a:endParaRPr lang="en-IN" sz="1800" b="1" dirty="0">
              <a:latin typeface="+mj-lt"/>
            </a:endParaRPr>
          </a:p>
        </p:txBody>
      </p:sp>
      <p:sp>
        <p:nvSpPr>
          <p:cNvPr id="5" name="TextBox 4">
            <a:extLst>
              <a:ext uri="{FF2B5EF4-FFF2-40B4-BE49-F238E27FC236}">
                <a16:creationId xmlns:a16="http://schemas.microsoft.com/office/drawing/2014/main" id="{D0C7162A-25E1-1C8A-FC78-B5E8BC7EE678}"/>
              </a:ext>
            </a:extLst>
          </p:cNvPr>
          <p:cNvSpPr txBox="1"/>
          <p:nvPr/>
        </p:nvSpPr>
        <p:spPr>
          <a:xfrm>
            <a:off x="3338814" y="2328027"/>
            <a:ext cx="6155870" cy="369332"/>
          </a:xfrm>
          <a:prstGeom prst="rect">
            <a:avLst/>
          </a:prstGeom>
          <a:noFill/>
        </p:spPr>
        <p:txBody>
          <a:bodyPr wrap="square">
            <a:spAutoFit/>
          </a:bodyPr>
          <a:lstStyle/>
          <a:p>
            <a:r>
              <a:rPr lang="en-IN" sz="1800" b="1" dirty="0">
                <a:latin typeface="+mj-lt"/>
              </a:rPr>
              <a:t>STUDENT NAMES</a:t>
            </a:r>
          </a:p>
        </p:txBody>
      </p:sp>
      <p:sp>
        <p:nvSpPr>
          <p:cNvPr id="7" name="TextBox 6">
            <a:extLst>
              <a:ext uri="{FF2B5EF4-FFF2-40B4-BE49-F238E27FC236}">
                <a16:creationId xmlns:a16="http://schemas.microsoft.com/office/drawing/2014/main" id="{CE4C9997-FEE0-0F9E-E743-4749D9229B53}"/>
              </a:ext>
            </a:extLst>
          </p:cNvPr>
          <p:cNvSpPr txBox="1"/>
          <p:nvPr/>
        </p:nvSpPr>
        <p:spPr>
          <a:xfrm>
            <a:off x="197464" y="2785884"/>
            <a:ext cx="6155870" cy="338554"/>
          </a:xfrm>
          <a:prstGeom prst="rect">
            <a:avLst/>
          </a:prstGeom>
          <a:noFill/>
        </p:spPr>
        <p:txBody>
          <a:bodyPr wrap="square">
            <a:spAutoFit/>
          </a:bodyPr>
          <a:lstStyle/>
          <a:p>
            <a:r>
              <a:rPr lang="en-IN" sz="1600" b="1" dirty="0">
                <a:solidFill>
                  <a:schemeClr val="bg2"/>
                </a:solidFill>
                <a:latin typeface="+mn-lt"/>
              </a:rPr>
              <a:t>20211CSE0073</a:t>
            </a:r>
          </a:p>
        </p:txBody>
      </p:sp>
      <p:sp>
        <p:nvSpPr>
          <p:cNvPr id="11" name="TextBox 10">
            <a:extLst>
              <a:ext uri="{FF2B5EF4-FFF2-40B4-BE49-F238E27FC236}">
                <a16:creationId xmlns:a16="http://schemas.microsoft.com/office/drawing/2014/main" id="{65FF77D4-386B-CE7E-C1D8-75BB9BDF885C}"/>
              </a:ext>
            </a:extLst>
          </p:cNvPr>
          <p:cNvSpPr txBox="1"/>
          <p:nvPr/>
        </p:nvSpPr>
        <p:spPr>
          <a:xfrm>
            <a:off x="3338814" y="2762739"/>
            <a:ext cx="3027418" cy="338554"/>
          </a:xfrm>
          <a:prstGeom prst="rect">
            <a:avLst/>
          </a:prstGeom>
          <a:noFill/>
        </p:spPr>
        <p:txBody>
          <a:bodyPr wrap="square">
            <a:spAutoFit/>
          </a:bodyPr>
          <a:lstStyle/>
          <a:p>
            <a:r>
              <a:rPr lang="en-IN" sz="1600" b="1" dirty="0">
                <a:solidFill>
                  <a:schemeClr val="bg2"/>
                </a:solidFill>
              </a:rPr>
              <a:t>P.SUDHARSHAN REDDY</a:t>
            </a:r>
          </a:p>
        </p:txBody>
      </p:sp>
      <p:sp>
        <p:nvSpPr>
          <p:cNvPr id="13" name="TextBox 12">
            <a:extLst>
              <a:ext uri="{FF2B5EF4-FFF2-40B4-BE49-F238E27FC236}">
                <a16:creationId xmlns:a16="http://schemas.microsoft.com/office/drawing/2014/main" id="{0250EAAC-E5D9-4262-9675-7D45C0A29422}"/>
              </a:ext>
            </a:extLst>
          </p:cNvPr>
          <p:cNvSpPr txBox="1"/>
          <p:nvPr/>
        </p:nvSpPr>
        <p:spPr>
          <a:xfrm>
            <a:off x="210362" y="3252787"/>
            <a:ext cx="6155870" cy="338554"/>
          </a:xfrm>
          <a:prstGeom prst="rect">
            <a:avLst/>
          </a:prstGeom>
          <a:noFill/>
        </p:spPr>
        <p:txBody>
          <a:bodyPr wrap="square">
            <a:spAutoFit/>
          </a:bodyPr>
          <a:lstStyle/>
          <a:p>
            <a:r>
              <a:rPr lang="en-IN" sz="1600" b="1" dirty="0">
                <a:solidFill>
                  <a:schemeClr val="bg2"/>
                </a:solidFill>
                <a:latin typeface="+mn-lt"/>
              </a:rPr>
              <a:t>20211CSE0113</a:t>
            </a:r>
          </a:p>
        </p:txBody>
      </p:sp>
      <p:sp>
        <p:nvSpPr>
          <p:cNvPr id="19" name="TextBox 18">
            <a:extLst>
              <a:ext uri="{FF2B5EF4-FFF2-40B4-BE49-F238E27FC236}">
                <a16:creationId xmlns:a16="http://schemas.microsoft.com/office/drawing/2014/main" id="{5A62F92E-DD57-4764-AB6C-EC0D7D39BAC5}"/>
              </a:ext>
            </a:extLst>
          </p:cNvPr>
          <p:cNvSpPr txBox="1"/>
          <p:nvPr/>
        </p:nvSpPr>
        <p:spPr>
          <a:xfrm>
            <a:off x="3242408" y="3206301"/>
            <a:ext cx="3110896" cy="338554"/>
          </a:xfrm>
          <a:prstGeom prst="rect">
            <a:avLst/>
          </a:prstGeom>
          <a:noFill/>
        </p:spPr>
        <p:txBody>
          <a:bodyPr wrap="square">
            <a:spAutoFit/>
          </a:bodyPr>
          <a:lstStyle/>
          <a:p>
            <a:r>
              <a:rPr lang="en-IN" sz="1600" b="1" dirty="0">
                <a:solidFill>
                  <a:schemeClr val="bg2"/>
                </a:solidFill>
                <a:latin typeface="+mn-lt"/>
              </a:rPr>
              <a:t> B.KOTESWAR REDDY</a:t>
            </a:r>
          </a:p>
        </p:txBody>
      </p:sp>
      <p:sp>
        <p:nvSpPr>
          <p:cNvPr id="25" name="TextBox 24">
            <a:extLst>
              <a:ext uri="{FF2B5EF4-FFF2-40B4-BE49-F238E27FC236}">
                <a16:creationId xmlns:a16="http://schemas.microsoft.com/office/drawing/2014/main" id="{A0FF15B7-FE41-6569-B632-FDD3B7126287}"/>
              </a:ext>
            </a:extLst>
          </p:cNvPr>
          <p:cNvSpPr txBox="1"/>
          <p:nvPr/>
        </p:nvSpPr>
        <p:spPr>
          <a:xfrm>
            <a:off x="210362" y="3721174"/>
            <a:ext cx="6155870" cy="338554"/>
          </a:xfrm>
          <a:prstGeom prst="rect">
            <a:avLst/>
          </a:prstGeom>
          <a:noFill/>
        </p:spPr>
        <p:txBody>
          <a:bodyPr wrap="square">
            <a:spAutoFit/>
          </a:bodyPr>
          <a:lstStyle/>
          <a:p>
            <a:r>
              <a:rPr lang="en-IN" sz="1600" b="1" dirty="0">
                <a:solidFill>
                  <a:schemeClr val="bg2"/>
                </a:solidFill>
                <a:latin typeface="+mn-lt"/>
              </a:rPr>
              <a:t>20211CSE0070</a:t>
            </a:r>
          </a:p>
        </p:txBody>
      </p:sp>
      <p:sp>
        <p:nvSpPr>
          <p:cNvPr id="27" name="TextBox 26">
            <a:extLst>
              <a:ext uri="{FF2B5EF4-FFF2-40B4-BE49-F238E27FC236}">
                <a16:creationId xmlns:a16="http://schemas.microsoft.com/office/drawing/2014/main" id="{FAB1E582-4B3D-6790-296F-0893BDC069B8}"/>
              </a:ext>
            </a:extLst>
          </p:cNvPr>
          <p:cNvSpPr txBox="1"/>
          <p:nvPr/>
        </p:nvSpPr>
        <p:spPr>
          <a:xfrm>
            <a:off x="3301189" y="3733377"/>
            <a:ext cx="3115560" cy="338554"/>
          </a:xfrm>
          <a:prstGeom prst="rect">
            <a:avLst/>
          </a:prstGeom>
          <a:noFill/>
        </p:spPr>
        <p:txBody>
          <a:bodyPr wrap="square">
            <a:spAutoFit/>
          </a:bodyPr>
          <a:lstStyle/>
          <a:p>
            <a:r>
              <a:rPr lang="en-IN" sz="1600" b="1" dirty="0">
                <a:solidFill>
                  <a:schemeClr val="bg2"/>
                </a:solidFill>
                <a:latin typeface="+mn-lt"/>
              </a:rPr>
              <a:t>Y.SHIVA SHANKAR REDDY</a:t>
            </a:r>
          </a:p>
        </p:txBody>
      </p:sp>
      <p:sp>
        <p:nvSpPr>
          <p:cNvPr id="31" name="TextBox 30">
            <a:extLst>
              <a:ext uri="{FF2B5EF4-FFF2-40B4-BE49-F238E27FC236}">
                <a16:creationId xmlns:a16="http://schemas.microsoft.com/office/drawing/2014/main" id="{C77DA9B1-0973-0651-47B1-F7AF5A4424A2}"/>
              </a:ext>
            </a:extLst>
          </p:cNvPr>
          <p:cNvSpPr txBox="1"/>
          <p:nvPr/>
        </p:nvSpPr>
        <p:spPr>
          <a:xfrm>
            <a:off x="197434" y="4179242"/>
            <a:ext cx="6155870" cy="338554"/>
          </a:xfrm>
          <a:prstGeom prst="rect">
            <a:avLst/>
          </a:prstGeom>
          <a:noFill/>
        </p:spPr>
        <p:txBody>
          <a:bodyPr wrap="square">
            <a:spAutoFit/>
          </a:bodyPr>
          <a:lstStyle/>
          <a:p>
            <a:r>
              <a:rPr lang="en-IN" sz="1600" b="1" dirty="0">
                <a:solidFill>
                  <a:schemeClr val="bg2"/>
                </a:solidFill>
                <a:latin typeface="+mn-lt"/>
              </a:rPr>
              <a:t>20211CSE0096</a:t>
            </a:r>
          </a:p>
        </p:txBody>
      </p:sp>
      <p:sp>
        <p:nvSpPr>
          <p:cNvPr id="33" name="TextBox 32">
            <a:extLst>
              <a:ext uri="{FF2B5EF4-FFF2-40B4-BE49-F238E27FC236}">
                <a16:creationId xmlns:a16="http://schemas.microsoft.com/office/drawing/2014/main" id="{08F14D47-C3F2-4730-D25A-ABD10E7F1795}"/>
              </a:ext>
            </a:extLst>
          </p:cNvPr>
          <p:cNvSpPr txBox="1"/>
          <p:nvPr/>
        </p:nvSpPr>
        <p:spPr>
          <a:xfrm>
            <a:off x="3301189" y="4210019"/>
            <a:ext cx="3115560" cy="338554"/>
          </a:xfrm>
          <a:prstGeom prst="rect">
            <a:avLst/>
          </a:prstGeom>
          <a:noFill/>
        </p:spPr>
        <p:txBody>
          <a:bodyPr wrap="square">
            <a:spAutoFit/>
          </a:bodyPr>
          <a:lstStyle/>
          <a:p>
            <a:r>
              <a:rPr lang="en-IN" sz="1600" b="1" dirty="0">
                <a:solidFill>
                  <a:schemeClr val="bg2"/>
                </a:solidFill>
                <a:latin typeface="+mn-lt"/>
              </a:rPr>
              <a:t>P.SAILENDRA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Problem Statement</a:t>
            </a:r>
          </a:p>
          <a:p>
            <a:pPr marL="495300" lvl="0" indent="-342900" algn="just">
              <a:lnSpc>
                <a:spcPct val="200000"/>
              </a:lnSpc>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GITHUB Link</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152400" lvl="0" indent="0" algn="just" rtl="0">
              <a:lnSpc>
                <a:spcPct val="200000"/>
              </a:lnSpc>
              <a:spcBef>
                <a:spcPts val="0"/>
              </a:spcBef>
              <a:spcAft>
                <a:spcPts val="0"/>
              </a:spcAft>
              <a:buClr>
                <a:schemeClr val="dk1"/>
              </a:buClr>
              <a:buSzPts val="2400"/>
              <a:buNone/>
            </a:pP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70000" lnSpcReduction="20000"/>
          </a:bodyPr>
          <a:lstStyle/>
          <a:p>
            <a:pPr marL="342900" lvl="0" indent="-190500" algn="just">
              <a:spcBef>
                <a:spcPts val="0"/>
              </a:spcBef>
              <a:buNone/>
            </a:pPr>
            <a:endParaRPr lang="en-IN"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a:spcBef>
                <a:spcPts val="0"/>
              </a:spcBef>
              <a:buNone/>
            </a:pPr>
            <a:r>
              <a:rPr lang="en-GB" sz="2600" b="1" dirty="0">
                <a:latin typeface="Times New Roman" panose="02020603050405020304" pitchFamily="18" charset="0"/>
                <a:ea typeface="Cambria" panose="02040503050406030204" pitchFamily="18" charset="0"/>
                <a:cs typeface="Times New Roman" panose="02020603050405020304" pitchFamily="18" charset="0"/>
              </a:rPr>
              <a:t>Category (Hardware / Software / Both) </a:t>
            </a:r>
            <a:r>
              <a:rPr lang="en-GB" b="1" dirty="0">
                <a:latin typeface="Times New Roman" panose="02020603050405020304" pitchFamily="18" charset="0"/>
                <a:ea typeface="Cambria" panose="02040503050406030204" pitchFamily="18" charset="0"/>
                <a:cs typeface="Times New Roman" panose="02020603050405020304" pitchFamily="18" charset="0"/>
              </a:rPr>
              <a:t>:</a:t>
            </a:r>
            <a:r>
              <a:rPr lang="en-GB" sz="2300" dirty="0">
                <a:latin typeface="Times New Roman" panose="02020603050405020304" pitchFamily="18" charset="0"/>
                <a:ea typeface="Cambria" panose="02040503050406030204" pitchFamily="18" charset="0"/>
                <a:cs typeface="Times New Roman" panose="02020603050405020304" pitchFamily="18" charset="0"/>
              </a:rPr>
              <a:t>Software</a:t>
            </a:r>
          </a:p>
          <a:p>
            <a:pPr marL="342900" lvl="0" indent="-190500" algn="just">
              <a:lnSpc>
                <a:spcPct val="200000"/>
              </a:lnSpc>
              <a:spcBef>
                <a:spcPts val="0"/>
              </a:spcBef>
              <a:buNone/>
            </a:pPr>
            <a:r>
              <a:rPr lang="en-GB" sz="2600" b="1" dirty="0">
                <a:latin typeface="Times New Roman" panose="02020603050405020304" pitchFamily="18" charset="0"/>
                <a:ea typeface="Cambria" panose="02040503050406030204" pitchFamily="18" charset="0"/>
                <a:cs typeface="Times New Roman" panose="02020603050405020304" pitchFamily="18" charset="0"/>
              </a:rPr>
              <a:t>Problem Description</a:t>
            </a:r>
            <a:r>
              <a:rPr lang="en-GB" sz="2600" dirty="0">
                <a:latin typeface="Times New Roman" panose="02020603050405020304" pitchFamily="18" charset="0"/>
                <a:ea typeface="Cambria" panose="020405030504060302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Farmers face significant challenges in making informed decisions about crop selection, soil health, and disease management. Traditional methods often rely on manual processes and experience, leading to inefficiencies and suboptimal yields. Unpredictable climate changes and a lack of access to timely, accurate data exacerbate these issues. Additionally, small-scale farmers struggle to implement advanced technologies due to high costs and limited knowledge. There is a pressing need for an affordable, AI-driven solution that analyzes soil, predicts suitable crops, and identifies potential plant diseases. By integrating machine learning and mobile technology, such a solution can empower farmers, enhance productivity, and promote sustainable agriculture practices.</a:t>
            </a:r>
            <a:endParaRPr lang="en-GB" sz="23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a:lnSpc>
                <a:spcPct val="200000"/>
              </a:lnSpc>
              <a:spcBef>
                <a:spcPts val="0"/>
              </a:spcBef>
              <a:buNone/>
            </a:pPr>
            <a:r>
              <a:rPr lang="en-GB" sz="2600" b="1" dirty="0">
                <a:latin typeface="Times New Roman" panose="02020603050405020304" pitchFamily="18" charset="0"/>
                <a:ea typeface="Cambria" panose="02040503050406030204" pitchFamily="18" charset="0"/>
                <a:cs typeface="Times New Roman" panose="02020603050405020304" pitchFamily="18" charset="0"/>
              </a:rPr>
              <a:t>Difficulty Level</a:t>
            </a:r>
            <a:r>
              <a:rPr lang="en-GB" sz="2300" dirty="0">
                <a:latin typeface="Times New Roman" panose="02020603050405020304" pitchFamily="18" charset="0"/>
                <a:ea typeface="Cambria" panose="02040503050406030204" pitchFamily="18" charset="0"/>
                <a:cs typeface="Times New Roman" panose="02020603050405020304" pitchFamily="18" charset="0"/>
              </a:rPr>
              <a:t>: simple</a:t>
            </a: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952500"/>
            <a:ext cx="10668000" cy="4953000"/>
          </a:xfrm>
          <a:prstGeom prst="rect">
            <a:avLst/>
          </a:prstGeom>
          <a:noFill/>
          <a:ln>
            <a:noFill/>
          </a:ln>
        </p:spPr>
        <p:txBody>
          <a:bodyPr spcFirstLastPara="1" wrap="square" lIns="91425" tIns="45700" rIns="91425" bIns="45700" anchor="t" anchorCtr="0">
            <a:normAutofit/>
          </a:bodyPr>
          <a:lstStyle/>
          <a:p>
            <a:pPr>
              <a:lnSpc>
                <a:spcPct val="107000"/>
              </a:lnSpc>
              <a:spcAft>
                <a:spcPts val="800"/>
              </a:spcAft>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Challenges in Decision-Making</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Farmers struggle with making informed decisions on crop selection and soil management, leading to reduced productivity.</a:t>
            </a:r>
            <a:endParaRPr lang="en-US" sz="1800" b="1" dirty="0">
              <a:latin typeface="Times New Roman" panose="02020603050405020304" pitchFamily="18" charset="0"/>
              <a:cs typeface="Times New Roman" panose="02020603050405020304" pitchFamily="18" charset="0"/>
            </a:endParaRPr>
          </a:p>
          <a:p>
            <a:pPr>
              <a:lnSpc>
                <a:spcPct val="107000"/>
              </a:lnSpc>
              <a:spcAft>
                <a:spcPts val="800"/>
              </a:spcAft>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  Need for AI Integration</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An AI-based system can analyze soil, predict crops, and detect diseases, offering tailored solutions.</a:t>
            </a:r>
          </a:p>
          <a:p>
            <a:pPr>
              <a:lnSpc>
                <a:spcPct val="107000"/>
              </a:lnSpc>
              <a:spcAft>
                <a:spcPts val="800"/>
              </a:spcAft>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Sustainability Focus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AI technology promotes sustainable farming practices by optimizing resource usage and minimizing waste.</a:t>
            </a:r>
          </a:p>
          <a:p>
            <a:pPr>
              <a:lnSpc>
                <a:spcPct val="107000"/>
              </a:lnSpc>
              <a:spcAft>
                <a:spcPts val="800"/>
              </a:spcAft>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Empowering Farmers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Accessible tools enable farmers to make data-driven decisions, enhancing their independence and success.</a:t>
            </a:r>
          </a:p>
          <a:p>
            <a:pPr>
              <a:lnSpc>
                <a:spcPct val="107000"/>
              </a:lnSpc>
              <a:spcAft>
                <a:spcPts val="800"/>
              </a:spcAft>
              <a:buFont typeface="Wingdings" panose="05000000000000000000" pitchFamily="2" charset="2"/>
              <a:buChar char="ü"/>
            </a:pPr>
            <a:r>
              <a:rPr lang="en-US" sz="1800" b="1" dirty="0">
                <a:latin typeface="Times New Roman" panose="02020603050405020304" pitchFamily="18" charset="0"/>
                <a:cs typeface="Times New Roman" panose="02020603050405020304" pitchFamily="18" charset="0"/>
              </a:rPr>
              <a:t>Global Food Security Contribution</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Improving agricultural practices through AI directly supports efforts to ensure food security worldwide.</a:t>
            </a:r>
          </a:p>
          <a:p>
            <a:pPr marL="533400" indent="-457200">
              <a:lnSpc>
                <a:spcPct val="107000"/>
              </a:lnSpc>
              <a:spcAft>
                <a:spcPts val="800"/>
              </a:spcAft>
              <a:buAutoNum type="arabicPeriod"/>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85000" lnSpcReduction="20000"/>
          </a:bodyPr>
          <a:lstStyle/>
          <a:p>
            <a:pPr marL="342900" indent="-190500" algn="just">
              <a:lnSpc>
                <a:spcPct val="200000"/>
              </a:lnSpc>
              <a:spcBef>
                <a:spcPts val="0"/>
              </a:spcBef>
              <a:buSzPct val="100000"/>
              <a:buNone/>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                                     Technology stack components</a:t>
            </a:r>
          </a:p>
          <a:p>
            <a:pPr algn="just">
              <a:lnSpc>
                <a:spcPct val="105000"/>
              </a:lnSpc>
              <a:spcAft>
                <a:spcPts val="800"/>
              </a:spcAft>
              <a:buFont typeface="Wingdings" panose="05000000000000000000" pitchFamily="2" charset="2"/>
              <a:buChar char="Ø"/>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Programming Language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5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Python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5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Version: 3.x</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5000"/>
              </a:lnSpc>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Tools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5000"/>
              </a:lnSpc>
              <a:spcAft>
                <a:spcPts val="800"/>
              </a:spcAft>
              <a:buFont typeface="Wingdings" panose="05000000000000000000" pitchFamily="2" charset="2"/>
              <a:buChar char="Ø"/>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Frameworks and Libraries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5000"/>
              </a:lnSpc>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Django: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Simple and flexible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5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Html, CSS</a:t>
            </a: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  ,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Bootstrap &amp; JS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5000"/>
              </a:lnSpc>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Data Processing: Pandas , NumPy, MySQL connector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5000"/>
              </a:lnSpc>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Machine Learning</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5000"/>
              </a:lnSpc>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TensorFlow: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Deep learning models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5000"/>
              </a:lnSpc>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Scikit-learn: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Data pre-processing and metrics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5000"/>
              </a:lnSpc>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Package Management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pip</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sz="22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GB" sz="2200" b="1" dirty="0">
                <a:latin typeface="Times New Roman" panose="02020603050405020304" pitchFamily="18" charset="0"/>
                <a:cs typeface="Times New Roman" panose="02020603050405020304" pitchFamily="18" charset="0"/>
              </a:rPr>
              <a:t>  </a:t>
            </a: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Software components</a:t>
            </a:r>
          </a:p>
          <a:p>
            <a:pPr lvl="1">
              <a:buFont typeface="Wingdings" panose="05000000000000000000" pitchFamily="2" charset="2"/>
              <a:buChar char="Ø"/>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User Interface</a:t>
            </a:r>
          </a:p>
          <a:p>
            <a:pPr lvl="1">
              <a:buFont typeface="Wingdings" panose="05000000000000000000" pitchFamily="2" charset="2"/>
              <a:buChar char="Ø"/>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Authentication and Authorization</a:t>
            </a:r>
          </a:p>
          <a:p>
            <a:pPr lvl="1">
              <a:buFont typeface="Wingdings" panose="05000000000000000000" pitchFamily="2" charset="2"/>
              <a:buChar char="Ø"/>
            </a:pPr>
            <a:r>
              <a:rPr lang="en-IN" kern="100" dirty="0">
                <a:latin typeface="Times New Roman" panose="02020603050405020304" pitchFamily="18" charset="0"/>
                <a:ea typeface="Calibri" panose="020F0502020204030204" pitchFamily="34" charset="0"/>
                <a:cs typeface="Times New Roman" panose="02020603050405020304" pitchFamily="18" charset="0"/>
              </a:rPr>
              <a:t>Crop</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Data Management</a:t>
            </a:r>
          </a:p>
          <a:p>
            <a:pPr lvl="1">
              <a:buFont typeface="Wingdings" panose="05000000000000000000" pitchFamily="2" charset="2"/>
              <a:buChar char="Ø"/>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Data </a:t>
            </a:r>
            <a:r>
              <a:rPr lang="en-IN" kern="100" dirty="0">
                <a:latin typeface="Times New Roman" panose="02020603050405020304" pitchFamily="18" charset="0"/>
                <a:ea typeface="Calibri" panose="020F0502020204030204" pitchFamily="34" charset="0"/>
                <a:cs typeface="Times New Roman" panose="02020603050405020304" pitchFamily="18" charset="0"/>
              </a:rPr>
              <a:t>Protection</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and Accuracy</a:t>
            </a:r>
          </a:p>
          <a:p>
            <a:pPr lvl="1">
              <a:buFont typeface="Wingdings" panose="05000000000000000000" pitchFamily="2" charset="2"/>
              <a:buChar char="Ø"/>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6200" indent="0">
              <a:buNone/>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6200" indent="0">
              <a:buNone/>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6200" indent="0">
              <a:buNone/>
            </a:pPr>
            <a:endParaRPr lang="en-GB"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2" name="table">
            <a:extLst>
              <a:ext uri="{FF2B5EF4-FFF2-40B4-BE49-F238E27FC236}">
                <a16:creationId xmlns:a16="http://schemas.microsoft.com/office/drawing/2014/main" id="{852A475C-ED02-4A2B-B551-6C853EE962AE}"/>
              </a:ext>
            </a:extLst>
          </p:cNvPr>
          <p:cNvPicPr>
            <a:picLocks noChangeAspect="1"/>
          </p:cNvPicPr>
          <p:nvPr/>
        </p:nvPicPr>
        <p:blipFill>
          <a:blip r:embed="rId3"/>
          <a:stretch>
            <a:fillRect/>
          </a:stretch>
        </p:blipFill>
        <p:spPr>
          <a:xfrm>
            <a:off x="2029839" y="2182659"/>
            <a:ext cx="6064036" cy="22749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7989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A3CCD-0C7C-7F44-8EED-967410F6C70D}"/>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GITHUB Link</a:t>
            </a:r>
          </a:p>
        </p:txBody>
      </p:sp>
      <p:sp>
        <p:nvSpPr>
          <p:cNvPr id="3" name="Text Placeholder 2">
            <a:extLst>
              <a:ext uri="{FF2B5EF4-FFF2-40B4-BE49-F238E27FC236}">
                <a16:creationId xmlns:a16="http://schemas.microsoft.com/office/drawing/2014/main" id="{E0EE4A0B-095A-DE9F-4A07-B881BF5B80B9}"/>
              </a:ext>
            </a:extLst>
          </p:cNvPr>
          <p:cNvSpPr>
            <a:spLocks noGrp="1"/>
          </p:cNvSpPr>
          <p:nvPr>
            <p:ph type="body" idx="1"/>
          </p:nvPr>
        </p:nvSpPr>
        <p:spPr/>
        <p:txBody>
          <a:bodyPr>
            <a:normAutofit/>
          </a:bodyPr>
          <a:lstStyle/>
          <a:p>
            <a:endParaRPr lang="en-IN" sz="2800" dirty="0">
              <a:solidFill>
                <a:schemeClr val="accent1"/>
              </a:solidFill>
              <a:latin typeface="Times New Roman" panose="02020603050405020304" pitchFamily="18" charset="0"/>
              <a:cs typeface="Times New Roman" panose="02020603050405020304" pitchFamily="18" charset="0"/>
            </a:endParaRPr>
          </a:p>
          <a:p>
            <a:r>
              <a:rPr lang="en-IN" sz="2800" dirty="0">
                <a:solidFill>
                  <a:schemeClr val="bg2">
                    <a:lumMod val="60000"/>
                    <a:lumOff val="40000"/>
                  </a:schemeClr>
                </a:solidFill>
                <a:latin typeface="Times New Roman" panose="02020603050405020304" pitchFamily="18" charset="0"/>
                <a:cs typeface="Times New Roman" panose="02020603050405020304" pitchFamily="18" charset="0"/>
              </a:rPr>
              <a:t>https://github.com/padigapatisudharshan2713/Ai-Solutions-for-Farmers</a:t>
            </a:r>
            <a:endParaRPr lang="en-US" sz="2000" dirty="0">
              <a:solidFill>
                <a:schemeClr val="bg2">
                  <a:lumMod val="60000"/>
                  <a:lumOff val="40000"/>
                </a:schemeClr>
              </a:solidFill>
              <a:latin typeface="Times New Roman" panose="02020603050405020304" pitchFamily="18" charset="0"/>
              <a:ea typeface="Cambria" panose="02040503050406030204" pitchFamily="18" charset="0"/>
              <a:cs typeface="Times New Roman" panose="02020603050405020304" pitchFamily="18" charset="0"/>
            </a:endParaRPr>
          </a:p>
          <a:p>
            <a:endParaRPr lang="en-IN" sz="2800" dirty="0">
              <a:solidFill>
                <a:schemeClr val="tx1"/>
              </a:solidFill>
            </a:endParaRPr>
          </a:p>
        </p:txBody>
      </p:sp>
    </p:spTree>
    <p:extLst>
      <p:ext uri="{BB962C8B-B14F-4D97-AF65-F5344CB8AC3E}">
        <p14:creationId xmlns:p14="http://schemas.microsoft.com/office/powerpoint/2010/main" val="1007599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algn="just">
              <a:lnSpc>
                <a:spcPct val="12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hlinkClick r:id="rId3"/>
              </a:rPr>
              <a:t>https://www.sciencedirect.com/science/article/pii/S2214317323000458</a:t>
            </a:r>
            <a:endParaRPr lang="en-IN"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hlinkClick r:id="rId4"/>
              </a:rPr>
              <a:t>https://acsess.onlinelibrary.wiley.com/doi/full/10.1002/agj2.21353</a:t>
            </a:r>
            <a:endParaRPr lang="en-IN"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hlinkClick r:id="rId5"/>
              </a:rPr>
              <a:t>https://pdfs.semanticscholar.org/3314/15efe806be5cbb4e4cf7a1c4c6d29a17dab9.pdf</a:t>
            </a:r>
            <a:endParaRPr lang="en-IN"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hlinkClick r:id="rId6"/>
              </a:rPr>
              <a:t>https://philpapers.org/rec/ALTAII</a:t>
            </a:r>
            <a:endParaRPr lang="en-IN"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hlinkClick r:id="rId7"/>
              </a:rPr>
              <a:t>https://www.e3sconferences.org/articles/e3sconf/abs/2024/07/e3sconf_star2024_00057/e3sconf_star2024_00057</a:t>
            </a:r>
            <a:endParaRPr lang="en-IN"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hlinkClick r:id="rId4"/>
              </a:rPr>
              <a:t>https://acsess.onlinelibrary.wiley.com/doi/full/10.1002/agj2.21353</a:t>
            </a:r>
            <a:endParaRPr lang="en-IN" dirty="0">
              <a:latin typeface="Times New Roman" panose="02020603050405020304" pitchFamily="18" charset="0"/>
              <a:cs typeface="Times New Roman" panose="02020603050405020304" pitchFamily="18" charset="0"/>
            </a:endParaRPr>
          </a:p>
          <a:p>
            <a:pPr marL="152400" indent="0">
              <a:spcBef>
                <a:spcPts val="0"/>
              </a:spcBef>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527</TotalTime>
  <Words>572</Words>
  <Application>Microsoft Office PowerPoint</Application>
  <PresentationFormat>Widescreen</PresentationFormat>
  <Paragraphs>75</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Cambria</vt:lpstr>
      <vt:lpstr>Times New Roman</vt:lpstr>
      <vt:lpstr>Verdana</vt:lpstr>
      <vt:lpstr>Wingdings</vt:lpstr>
      <vt:lpstr>Bioinformatics</vt:lpstr>
      <vt:lpstr>AI Solutions for Farmers</vt:lpstr>
      <vt:lpstr>Content</vt:lpstr>
      <vt:lpstr>Problem Statement </vt:lpstr>
      <vt:lpstr>Analysis of Problem Statement</vt:lpstr>
      <vt:lpstr>Analysis of Problem Statement (contd...)</vt:lpstr>
      <vt:lpstr>Analysis of Problem Statement (contd...)</vt:lpstr>
      <vt:lpstr>Timeline of the Project (Gantt Chart)</vt:lpstr>
      <vt:lpstr>GITHUB Link</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Padigapati Sudharshan reddy</cp:lastModifiedBy>
  <cp:revision>51</cp:revision>
  <dcterms:modified xsi:type="dcterms:W3CDTF">2025-01-18T03:32:32Z</dcterms:modified>
</cp:coreProperties>
</file>