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83" r:id="rId5"/>
    <p:sldId id="276" r:id="rId6"/>
    <p:sldId id="259" r:id="rId7"/>
    <p:sldId id="260" r:id="rId8"/>
    <p:sldId id="261" r:id="rId9"/>
    <p:sldId id="275" r:id="rId10"/>
    <p:sldId id="282" r:id="rId11"/>
    <p:sldId id="277" r:id="rId12"/>
    <p:sldId id="262" r:id="rId13"/>
    <p:sldId id="263" r:id="rId14"/>
    <p:sldId id="264" r:id="rId15"/>
    <p:sldId id="268" r:id="rId16"/>
    <p:sldId id="280" r:id="rId17"/>
    <p:sldId id="281"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09" autoAdjust="0"/>
    <p:restoredTop sz="94660"/>
  </p:normalViewPr>
  <p:slideViewPr>
    <p:cSldViewPr snapToGrid="0">
      <p:cViewPr varScale="1">
        <p:scale>
          <a:sx n="78" d="100"/>
          <a:sy n="78" d="100"/>
        </p:scale>
        <p:origin x="105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18-01-2025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18/01/2025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18/01/2025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18/01/2025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18/01/2025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18/01/2025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sciencedirect.com/science/article/pii/S0261219423003447" TargetMode="External"/><Relationship Id="rId3" Type="http://schemas.openxmlformats.org/officeDocument/2006/relationships/hyperlink" Target="https://acsess.onlinelibrary.wiley.com/doi/full/10.1002/agj2.21353" TargetMode="External"/><Relationship Id="rId7" Type="http://schemas.openxmlformats.org/officeDocument/2006/relationships/hyperlink" Target="https://www.sciencedirect.com/science/article/abs/pii/S0952197623000830" TargetMode="External"/><Relationship Id="rId2" Type="http://schemas.openxmlformats.org/officeDocument/2006/relationships/hyperlink" Target="https://www.sciencedirect.com/science/article/pii/S2214317323000458" TargetMode="External"/><Relationship Id="rId1" Type="http://schemas.openxmlformats.org/officeDocument/2006/relationships/slideLayout" Target="../slideLayouts/slideLayout2.xml"/><Relationship Id="rId6" Type="http://schemas.openxmlformats.org/officeDocument/2006/relationships/hyperlink" Target="https://www.e3sconferences.org/articles/e3sconf/abs/2024/07/e3sconf_star2024_00057/e3sconf_star2024_00057" TargetMode="External"/><Relationship Id="rId5" Type="http://schemas.openxmlformats.org/officeDocument/2006/relationships/hyperlink" Target="https://philpapers.org/rec/ALTAII" TargetMode="External"/><Relationship Id="rId4" Type="http://schemas.openxmlformats.org/officeDocument/2006/relationships/hyperlink" Target="https://pdfs.semanticscholar.org/3314/15efe806be5cbb4e4cf7a1c4c6d29a17dab9.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AI SOLUTIONS FOR FARMERS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Ms.</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Ayesha </a:t>
            </a:r>
            <a:r>
              <a:rPr lang="en-GB" sz="18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Taranum</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Computer Science and Engineering(CSE)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Asif Mohammed</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Amarnath J L</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3" name="TextBox 2">
            <a:extLst>
              <a:ext uri="{FF2B5EF4-FFF2-40B4-BE49-F238E27FC236}">
                <a16:creationId xmlns:a16="http://schemas.microsoft.com/office/drawing/2014/main" id="{003181FB-AB9B-D8D4-1218-628E6CA5BA49}"/>
              </a:ext>
            </a:extLst>
          </p:cNvPr>
          <p:cNvSpPr txBox="1"/>
          <p:nvPr/>
        </p:nvSpPr>
        <p:spPr>
          <a:xfrm>
            <a:off x="2630786" y="2148673"/>
            <a:ext cx="6162040" cy="369332"/>
          </a:xfrm>
          <a:prstGeom prst="rect">
            <a:avLst/>
          </a:prstGeom>
          <a:noFill/>
        </p:spPr>
        <p:txBody>
          <a:bodyPr wrap="square">
            <a:sp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28</a:t>
            </a:r>
            <a:endParaRPr lang="en-GB" dirty="0">
              <a:solidFill>
                <a:schemeClr val="tx1"/>
              </a:solidFill>
              <a:latin typeface="Cambria" panose="02040503050406030204" pitchFamily="18" charset="0"/>
              <a:ea typeface="Cambria" panose="02040503050406030204" pitchFamily="18" charset="0"/>
            </a:endParaRPr>
          </a:p>
        </p:txBody>
      </p:sp>
      <p:graphicFrame>
        <p:nvGraphicFramePr>
          <p:cNvPr id="5" name="Table 4">
            <a:extLst>
              <a:ext uri="{FF2B5EF4-FFF2-40B4-BE49-F238E27FC236}">
                <a16:creationId xmlns:a16="http://schemas.microsoft.com/office/drawing/2014/main" id="{1ED6ECA8-7A7E-D3E2-8505-1DBD27DBE58B}"/>
              </a:ext>
            </a:extLst>
          </p:cNvPr>
          <p:cNvGraphicFramePr>
            <a:graphicFrameLocks noGrp="1"/>
          </p:cNvGraphicFramePr>
          <p:nvPr>
            <p:extLst>
              <p:ext uri="{D42A27DB-BD31-4B8C-83A1-F6EECF244321}">
                <p14:modId xmlns:p14="http://schemas.microsoft.com/office/powerpoint/2010/main" val="3311670447"/>
              </p:ext>
            </p:extLst>
          </p:nvPr>
        </p:nvGraphicFramePr>
        <p:xfrm>
          <a:off x="573665" y="2586775"/>
          <a:ext cx="5877935" cy="2041037"/>
        </p:xfrm>
        <a:graphic>
          <a:graphicData uri="http://schemas.openxmlformats.org/drawingml/2006/table">
            <a:tbl>
              <a:tblPr firstRow="1" bandRow="1">
                <a:tableStyleId>{5940675A-B579-460E-94D1-54222C63F5DA}</a:tableStyleId>
              </a:tblPr>
              <a:tblGrid>
                <a:gridCol w="2332095">
                  <a:extLst>
                    <a:ext uri="{9D8B030D-6E8A-4147-A177-3AD203B41FA5}">
                      <a16:colId xmlns:a16="http://schemas.microsoft.com/office/drawing/2014/main" val="711297299"/>
                    </a:ext>
                  </a:extLst>
                </a:gridCol>
                <a:gridCol w="3545840">
                  <a:extLst>
                    <a:ext uri="{9D8B030D-6E8A-4147-A177-3AD203B41FA5}">
                      <a16:colId xmlns:a16="http://schemas.microsoft.com/office/drawing/2014/main" val="45046305"/>
                    </a:ext>
                  </a:extLst>
                </a:gridCol>
              </a:tblGrid>
              <a:tr h="430745">
                <a:tc>
                  <a:txBody>
                    <a:bodyPr/>
                    <a:lstStyle/>
                    <a:p>
                      <a:endParaRPr lang="en-IN" dirty="0"/>
                    </a:p>
                  </a:txBody>
                  <a:tcPr/>
                </a:tc>
                <a:tc>
                  <a:txBody>
                    <a:bodyPr/>
                    <a:lstStyle/>
                    <a:p>
                      <a:endParaRPr lang="en-IN"/>
                    </a:p>
                  </a:txBody>
                  <a:tcPr/>
                </a:tc>
                <a:extLst>
                  <a:ext uri="{0D108BD9-81ED-4DB2-BD59-A6C34878D82A}">
                    <a16:rowId xmlns:a16="http://schemas.microsoft.com/office/drawing/2014/main" val="2251244711"/>
                  </a:ext>
                </a:extLst>
              </a:tr>
              <a:tr h="402573">
                <a:tc>
                  <a:txBody>
                    <a:bodyPr/>
                    <a:lstStyle/>
                    <a:p>
                      <a:r>
                        <a:rPr lang="en-US" b="0" dirty="0"/>
                        <a:t>20211CSE0073</a:t>
                      </a:r>
                      <a:endParaRPr lang="en-IN" b="0" dirty="0"/>
                    </a:p>
                  </a:txBody>
                  <a:tcPr/>
                </a:tc>
                <a:tc>
                  <a:txBody>
                    <a:bodyPr/>
                    <a:lstStyle/>
                    <a:p>
                      <a:r>
                        <a:rPr lang="en-US" b="0" dirty="0"/>
                        <a:t>P SUDHARSHAN REDDY</a:t>
                      </a:r>
                      <a:endParaRPr lang="en-IN" b="0" dirty="0"/>
                    </a:p>
                  </a:txBody>
                  <a:tcPr/>
                </a:tc>
                <a:extLst>
                  <a:ext uri="{0D108BD9-81ED-4DB2-BD59-A6C34878D82A}">
                    <a16:rowId xmlns:a16="http://schemas.microsoft.com/office/drawing/2014/main" val="4018156557"/>
                  </a:ext>
                </a:extLst>
              </a:tr>
              <a:tr h="402573">
                <a:tc>
                  <a:txBody>
                    <a:bodyPr/>
                    <a:lstStyle/>
                    <a:p>
                      <a:r>
                        <a:rPr lang="en-US" b="0" dirty="0"/>
                        <a:t>20211CSE0113</a:t>
                      </a:r>
                      <a:endParaRPr lang="en-IN"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 KOTESWAR REDDY</a:t>
                      </a:r>
                      <a:endParaRPr lang="en-IN" b="0" dirty="0"/>
                    </a:p>
                  </a:txBody>
                  <a:tcPr/>
                </a:tc>
                <a:extLst>
                  <a:ext uri="{0D108BD9-81ED-4DB2-BD59-A6C34878D82A}">
                    <a16:rowId xmlns:a16="http://schemas.microsoft.com/office/drawing/2014/main" val="107384391"/>
                  </a:ext>
                </a:extLst>
              </a:tr>
              <a:tr h="402573">
                <a:tc>
                  <a:txBody>
                    <a:bodyPr/>
                    <a:lstStyle/>
                    <a:p>
                      <a:r>
                        <a:rPr lang="en-US" b="0" dirty="0"/>
                        <a:t>20211CSE0070</a:t>
                      </a:r>
                      <a:endParaRPr lang="en-IN" b="0" dirty="0"/>
                    </a:p>
                  </a:txBody>
                  <a:tcPr/>
                </a:tc>
                <a:tc>
                  <a:txBody>
                    <a:bodyPr/>
                    <a:lstStyle/>
                    <a:p>
                      <a:r>
                        <a:rPr lang="en-US" b="0" dirty="0"/>
                        <a:t>Y SHIVA SHANKAR REDDY</a:t>
                      </a:r>
                      <a:endParaRPr lang="en-IN" b="0" dirty="0"/>
                    </a:p>
                  </a:txBody>
                  <a:tcPr/>
                </a:tc>
                <a:extLst>
                  <a:ext uri="{0D108BD9-81ED-4DB2-BD59-A6C34878D82A}">
                    <a16:rowId xmlns:a16="http://schemas.microsoft.com/office/drawing/2014/main" val="722418019"/>
                  </a:ext>
                </a:extLst>
              </a:tr>
              <a:tr h="402573">
                <a:tc>
                  <a:txBody>
                    <a:bodyPr/>
                    <a:lstStyle/>
                    <a:p>
                      <a:r>
                        <a:rPr lang="en-US" b="0" dirty="0"/>
                        <a:t>20211CSE0096</a:t>
                      </a:r>
                      <a:endParaRPr lang="en-IN" b="0" dirty="0"/>
                    </a:p>
                  </a:txBody>
                  <a:tcPr/>
                </a:tc>
                <a:tc>
                  <a:txBody>
                    <a:bodyPr/>
                    <a:lstStyle/>
                    <a:p>
                      <a:r>
                        <a:rPr lang="en-US" b="0" dirty="0"/>
                        <a:t>P SAILENDRA</a:t>
                      </a:r>
                      <a:endParaRPr lang="en-IN" b="0" dirty="0"/>
                    </a:p>
                  </a:txBody>
                  <a:tcPr/>
                </a:tc>
                <a:extLst>
                  <a:ext uri="{0D108BD9-81ED-4DB2-BD59-A6C34878D82A}">
                    <a16:rowId xmlns:a16="http://schemas.microsoft.com/office/drawing/2014/main" val="3308615069"/>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1ADFB-9C82-BBC1-24E3-0FD3CA1C8827}"/>
              </a:ext>
            </a:extLst>
          </p:cNvPr>
          <p:cNvSpPr>
            <a:spLocks noGrp="1"/>
          </p:cNvSpPr>
          <p:nvPr>
            <p:ph type="title"/>
          </p:nvPr>
        </p:nvSpPr>
        <p:spPr/>
        <p:txBody>
          <a:bodyPr/>
          <a:lstStyle/>
          <a:p>
            <a:r>
              <a:rPr lang="en-US" dirty="0"/>
              <a:t>Architecture</a:t>
            </a:r>
            <a:endParaRPr lang="en-IN" dirty="0"/>
          </a:p>
        </p:txBody>
      </p:sp>
      <p:pic>
        <p:nvPicPr>
          <p:cNvPr id="4" name="Content Placeholder 3">
            <a:extLst>
              <a:ext uri="{FF2B5EF4-FFF2-40B4-BE49-F238E27FC236}">
                <a16:creationId xmlns:a16="http://schemas.microsoft.com/office/drawing/2014/main" id="{18B10470-B46B-78A9-73D5-966C68CDD7F4}"/>
              </a:ext>
            </a:extLst>
          </p:cNvPr>
          <p:cNvPicPr>
            <a:picLocks noGrp="1" noChangeAspect="1"/>
          </p:cNvPicPr>
          <p:nvPr>
            <p:ph idx="1"/>
          </p:nvPr>
        </p:nvPicPr>
        <p:blipFill>
          <a:blip r:embed="rId2"/>
          <a:stretch>
            <a:fillRect/>
          </a:stretch>
        </p:blipFill>
        <p:spPr>
          <a:xfrm>
            <a:off x="2049194" y="1219200"/>
            <a:ext cx="7179211" cy="4520418"/>
          </a:xfrm>
          <a:prstGeom prst="rect">
            <a:avLst/>
          </a:prstGeom>
        </p:spPr>
      </p:pic>
    </p:spTree>
    <p:extLst>
      <p:ext uri="{BB962C8B-B14F-4D97-AF65-F5344CB8AC3E}">
        <p14:creationId xmlns:p14="http://schemas.microsoft.com/office/powerpoint/2010/main" val="2143311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Software Components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a:bodyPr>
          <a:lstStyle/>
          <a:p>
            <a:pPr marL="0" indent="0">
              <a:lnSpc>
                <a:spcPct val="150000"/>
              </a:lnSpc>
              <a:buNone/>
            </a:pPr>
            <a:r>
              <a:rPr lang="en-US" sz="2800" dirty="0">
                <a:latin typeface="Times New Roman" panose="02020603050405020304" pitchFamily="18" charset="0"/>
                <a:cs typeface="Times New Roman" panose="02020603050405020304" pitchFamily="18" charset="0"/>
              </a:rPr>
              <a:t>➢ User Interface </a:t>
            </a:r>
          </a:p>
          <a:p>
            <a:pPr marL="0" indent="0">
              <a:lnSpc>
                <a:spcPct val="150000"/>
              </a:lnSpc>
              <a:buNone/>
            </a:pPr>
            <a:r>
              <a:rPr lang="en-US"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Integration</a:t>
            </a:r>
            <a:endParaRPr lang="en-US" sz="3600" dirty="0">
              <a:latin typeface="Times New Roman" panose="02020603050405020304" pitchFamily="18" charset="0"/>
              <a:cs typeface="Times New Roman" panose="02020603050405020304" pitchFamily="18" charset="0"/>
            </a:endParaRPr>
          </a:p>
          <a:p>
            <a:pPr marL="0" indent="0">
              <a:lnSpc>
                <a:spcPct val="150000"/>
              </a:lnSpc>
              <a:buNone/>
            </a:pPr>
            <a:r>
              <a:rPr lang="en-US" sz="2800" dirty="0">
                <a:latin typeface="Times New Roman" panose="02020603050405020304" pitchFamily="18" charset="0"/>
                <a:cs typeface="Times New Roman" panose="02020603050405020304" pitchFamily="18" charset="0"/>
              </a:rPr>
              <a:t> ➢ Crop Data Management</a:t>
            </a:r>
          </a:p>
          <a:p>
            <a:pPr marL="0" indent="0">
              <a:lnSpc>
                <a:spcPct val="150000"/>
              </a:lnSpc>
              <a:buNone/>
            </a:pPr>
            <a:r>
              <a:rPr lang="en-US" sz="2800" dirty="0">
                <a:latin typeface="Times New Roman" panose="02020603050405020304" pitchFamily="18" charset="0"/>
                <a:cs typeface="Times New Roman" panose="02020603050405020304" pitchFamily="18" charset="0"/>
              </a:rPr>
              <a:t> ➢ Data Protection and Accuracy</a:t>
            </a:r>
          </a:p>
          <a:p>
            <a:pPr marL="0" indent="0">
              <a:lnSpc>
                <a:spcPct val="150000"/>
              </a:lnSpc>
              <a:buNone/>
            </a:pPr>
            <a:r>
              <a:rPr lang="en-US" sz="2800" dirty="0">
                <a:latin typeface="Times New Roman" panose="02020603050405020304" pitchFamily="18" charset="0"/>
                <a:cs typeface="Times New Roman" panose="02020603050405020304" pitchFamily="18" charset="0"/>
              </a:rPr>
              <a:t> ➢ API Gateway</a:t>
            </a:r>
            <a:endParaRPr lang="en-IN" sz="28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825552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3" name="Picture 2">
            <a:extLst>
              <a:ext uri="{FF2B5EF4-FFF2-40B4-BE49-F238E27FC236}">
                <a16:creationId xmlns:a16="http://schemas.microsoft.com/office/drawing/2014/main" id="{0AB4821F-1B0D-FBF1-3C11-8FCAE018C54F}"/>
              </a:ext>
            </a:extLst>
          </p:cNvPr>
          <p:cNvPicPr>
            <a:picLocks noChangeAspect="1"/>
          </p:cNvPicPr>
          <p:nvPr/>
        </p:nvPicPr>
        <p:blipFill>
          <a:blip r:embed="rId2"/>
          <a:stretch>
            <a:fillRect/>
          </a:stretch>
        </p:blipFill>
        <p:spPr>
          <a:xfrm>
            <a:off x="1295118" y="984354"/>
            <a:ext cx="9285151" cy="5111644"/>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Accuracy Crop  Prediction </a:t>
            </a:r>
          </a:p>
          <a:p>
            <a:pPr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Decision-Making for Farmers</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Increased Crop Yield and Profitability</a:t>
            </a:r>
            <a:endParaRPr lang="en-IN"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Detect Disease from plants</a:t>
            </a:r>
            <a:endParaRPr lang="en-GB"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lgn="just">
              <a:lnSpc>
                <a:spcPct val="150000"/>
              </a:lnSpc>
              <a:spcAft>
                <a:spcPts val="800"/>
              </a:spcAft>
              <a:buNone/>
            </a:pP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After reviewing various research and technologies, it is clear that machine learning is an important </a:t>
            </a:r>
            <a:r>
              <a:rPr lang="en-IN" sz="20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toolfor</a:t>
            </a: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predicting crop yields and helping make decisions such as crop selection . In this project we have used different models like Data Collection and preprocessing data,  future selection, Model training and Validation, Model Evaluation and Interpolation,  Deployment and Monitoring it is important to consider,</a:t>
            </a:r>
            <a:r>
              <a:rPr lang="en-GB" sz="2000" kern="1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variablesfor</a:t>
            </a:r>
            <a:r>
              <a:rPr lang="en-GB" sz="20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crop forecasting, and machine learning algorithms can help   farmers decide  which crops to plant, ultimately increasing </a:t>
            </a:r>
            <a:r>
              <a:rPr lang="en-GB" sz="2000" kern="1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yields.Machine</a:t>
            </a:r>
            <a:r>
              <a:rPr lang="en-GB" sz="20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learning techniques can improve agricultural yield prediction and decision making. By accurately predicting crop yields, farmers can reduce crop losses, get the best price for their crops, and ultimately improve their livelihoods.</a:t>
            </a:r>
          </a:p>
          <a:p>
            <a:pPr marL="0" indent="0" algn="just">
              <a:lnSpc>
                <a:spcPct val="150000"/>
              </a:lnSpc>
              <a:spcAft>
                <a:spcPts val="800"/>
              </a:spcAft>
              <a:buNone/>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3312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IN" sz="2400" dirty="0">
              <a:solidFill>
                <a:schemeClr val="accent1"/>
              </a:solidFill>
              <a:latin typeface="Times New Roman" panose="02020603050405020304" pitchFamily="18" charset="0"/>
              <a:cs typeface="Times New Roman" panose="02020603050405020304" pitchFamily="18" charset="0"/>
            </a:endParaRPr>
          </a:p>
          <a:p>
            <a:pPr marL="342900" indent="-190500" algn="just">
              <a:spcBef>
                <a:spcPts val="0"/>
              </a:spcBef>
              <a:buSzPct val="100000"/>
              <a:buFont typeface="Arial"/>
              <a:buNone/>
            </a:pPr>
            <a:endParaRPr lang="en-IN" dirty="0">
              <a:solidFill>
                <a:schemeClr val="accent1"/>
              </a:solidFill>
              <a:latin typeface="Times New Roman" panose="02020603050405020304" pitchFamily="18" charset="0"/>
              <a:cs typeface="Times New Roman" panose="02020603050405020304" pitchFamily="18" charset="0"/>
            </a:endParaRPr>
          </a:p>
          <a:p>
            <a:pPr marL="342900" indent="-190500" algn="just">
              <a:spcBef>
                <a:spcPts val="0"/>
              </a:spcBef>
              <a:buSzPct val="100000"/>
              <a:buFont typeface="Arial"/>
              <a:buNone/>
            </a:pPr>
            <a:r>
              <a:rPr lang="en-IN" sz="2400" dirty="0">
                <a:solidFill>
                  <a:schemeClr val="accent1"/>
                </a:solidFill>
                <a:latin typeface="Times New Roman" panose="02020603050405020304" pitchFamily="18" charset="0"/>
                <a:cs typeface="Times New Roman" panose="02020603050405020304" pitchFamily="18" charset="0"/>
              </a:rPr>
              <a:t>https://github.com/padigapatisudharshan2713/Ai-Solutions-for-Farmers</a:t>
            </a:r>
            <a:endParaRPr lang="en-US"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085FB-1192-6E22-CCDA-6CC6FF04C3E0}"/>
              </a:ext>
            </a:extLst>
          </p:cNvPr>
          <p:cNvSpPr>
            <a:spLocks noGrp="1"/>
          </p:cNvSpPr>
          <p:nvPr>
            <p:ph type="title"/>
          </p:nvPr>
        </p:nvSpPr>
        <p:spPr/>
        <p:txBody>
          <a:bodyPr/>
          <a:lstStyle/>
          <a:p>
            <a:r>
              <a:rPr lang="en-GB" dirty="0"/>
              <a:t>References</a:t>
            </a:r>
            <a:endParaRPr lang="en-IN" dirty="0"/>
          </a:p>
        </p:txBody>
      </p:sp>
      <p:sp>
        <p:nvSpPr>
          <p:cNvPr id="3" name="Content Placeholder 2">
            <a:extLst>
              <a:ext uri="{FF2B5EF4-FFF2-40B4-BE49-F238E27FC236}">
                <a16:creationId xmlns:a16="http://schemas.microsoft.com/office/drawing/2014/main" id="{011FBF7C-3313-DEB1-50C9-A1BA921DE777}"/>
              </a:ext>
            </a:extLst>
          </p:cNvPr>
          <p:cNvSpPr>
            <a:spLocks noGrp="1"/>
          </p:cNvSpPr>
          <p:nvPr>
            <p:ph idx="1"/>
          </p:nvPr>
        </p:nvSpPr>
        <p:spPr/>
        <p:txBody>
          <a:bodyPr>
            <a:normAutofit lnSpcReduction="10000"/>
          </a:bodyPr>
          <a:lstStyle/>
          <a:p>
            <a:pPr algn="just">
              <a:lnSpc>
                <a:spcPct val="12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hlinkClick r:id="rId2"/>
              </a:rPr>
              <a:t>https://www.sciencedirect.com/science/article/pii/S2214317323000458</a:t>
            </a:r>
            <a:endParaRPr lang="en-IN"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hlinkClick r:id="rId3"/>
              </a:rPr>
              <a:t>https://acsess.onlinelibrary.wiley.com/doi/full/10.1002/agj2.21353</a:t>
            </a:r>
            <a:endParaRPr lang="en-IN"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hlinkClick r:id="rId4"/>
              </a:rPr>
              <a:t>https://pdfs.semanticscholar.org/3314/15efe806be5cbb4e4cf7a1c4c6d29a17dab9.pdf</a:t>
            </a:r>
            <a:endParaRPr lang="en-IN"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hlinkClick r:id="rId5"/>
              </a:rPr>
              <a:t>https://philpapers.org/rec/ALTAII</a:t>
            </a:r>
            <a:endParaRPr lang="en-IN"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hlinkClick r:id="rId6"/>
              </a:rPr>
              <a:t>https://www.e3sconferences.org/articles/e3sconf/abs/2024/07/e3sconf_star2024_00057/e3sconf_star2024_00057</a:t>
            </a:r>
            <a:endParaRPr lang="en-IN"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hlinkClick r:id="rId3"/>
              </a:rPr>
              <a:t>https://acsess.onlinelibrary.wiley.com/doi/full/10.1002/agj2.21353</a:t>
            </a:r>
            <a:endParaRPr lang="en-IN"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hlinkClick r:id="rId7"/>
              </a:rPr>
              <a:t>https://www.sciencedirect.com/science/article/abs/pii/S0952197623000830</a:t>
            </a:r>
            <a:endParaRPr lang="en-IN"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hlinkClick r:id="rId8"/>
              </a:rPr>
              <a:t>https://www.sciencedirect.com/science/article/pii/S0261219423003447</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890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6E9F2-2FA6-49DA-5AEC-BF255A740546}"/>
              </a:ext>
            </a:extLst>
          </p:cNvPr>
          <p:cNvSpPr>
            <a:spLocks noGrp="1"/>
          </p:cNvSpPr>
          <p:nvPr>
            <p:ph type="title"/>
          </p:nvPr>
        </p:nvSpPr>
        <p:spPr/>
        <p:txBody>
          <a:bodyPr/>
          <a:lstStyle/>
          <a:p>
            <a:r>
              <a:rPr lang="en-US" dirty="0"/>
              <a:t>Project work mapping with SDG</a:t>
            </a:r>
            <a:endParaRPr lang="en-IN" dirty="0"/>
          </a:p>
        </p:txBody>
      </p:sp>
      <p:sp>
        <p:nvSpPr>
          <p:cNvPr id="3" name="Content Placeholder 2">
            <a:extLst>
              <a:ext uri="{FF2B5EF4-FFF2-40B4-BE49-F238E27FC236}">
                <a16:creationId xmlns:a16="http://schemas.microsoft.com/office/drawing/2014/main" id="{FEC2E8A4-4466-2377-9055-614D2F9C7DF2}"/>
              </a:ext>
            </a:extLst>
          </p:cNvPr>
          <p:cNvSpPr>
            <a:spLocks noGrp="1"/>
          </p:cNvSpPr>
          <p:nvPr>
            <p:ph idx="1"/>
          </p:nvPr>
        </p:nvSpPr>
        <p:spPr/>
        <p:txBody>
          <a:bodyPr>
            <a:normAutofit fontScale="92500" lnSpcReduction="20000"/>
          </a:bodyPr>
          <a:lstStyle/>
          <a:p>
            <a:pPr marL="0" indent="0">
              <a:buNone/>
            </a:pPr>
            <a:r>
              <a:rPr lang="en-IN" sz="2200" b="1" dirty="0">
                <a:latin typeface="Times New Roman" panose="02020603050405020304" pitchFamily="18" charset="0"/>
                <a:cs typeface="Times New Roman" panose="02020603050405020304" pitchFamily="18" charset="0"/>
              </a:rPr>
              <a:t>Our Project aligns with several key SDG’s are:</a:t>
            </a:r>
          </a:p>
          <a:p>
            <a:pPr marL="0" indent="0">
              <a:buNone/>
            </a:pPr>
            <a:endParaRPr lang="en-IN" sz="2200" b="1" dirty="0">
              <a:latin typeface="Times New Roman" panose="02020603050405020304" pitchFamily="18" charset="0"/>
              <a:cs typeface="Times New Roman" panose="02020603050405020304" pitchFamily="18" charset="0"/>
            </a:endParaRPr>
          </a:p>
          <a:p>
            <a:pPr algn="just"/>
            <a:r>
              <a:rPr lang="en-GB" sz="1900" dirty="0">
                <a:latin typeface="Times New Roman" panose="02020603050405020304" pitchFamily="18" charset="0"/>
                <a:cs typeface="Times New Roman" panose="02020603050405020304" pitchFamily="18" charset="0"/>
              </a:rPr>
              <a:t>AI-driven solutions optimize crop yields, reduce losses, and improve food availability. By helping farmers produce more efficiently, these tools contribute to food security and the fight against hunger</a:t>
            </a:r>
            <a:r>
              <a:rPr lang="en-GB" sz="2600" dirty="0">
                <a:latin typeface="Times New Roman" panose="02020603050405020304" pitchFamily="18" charset="0"/>
                <a:cs typeface="Times New Roman" panose="02020603050405020304" pitchFamily="18" charset="0"/>
              </a:rPr>
              <a:t>.</a:t>
            </a:r>
            <a:r>
              <a:rPr lang="en-IN" sz="2200" b="1" dirty="0">
                <a:latin typeface="Times New Roman" panose="02020603050405020304" pitchFamily="18" charset="0"/>
                <a:cs typeface="Times New Roman" panose="02020603050405020304" pitchFamily="18" charset="0"/>
              </a:rPr>
              <a:t>(</a:t>
            </a:r>
            <a:r>
              <a:rPr lang="en-IN" sz="1900" b="1" dirty="0">
                <a:latin typeface="Times New Roman" panose="02020603050405020304" pitchFamily="18" charset="0"/>
                <a:cs typeface="Times New Roman" panose="02020603050405020304" pitchFamily="18" charset="0"/>
              </a:rPr>
              <a:t>SDG 2: Zero Hunger</a:t>
            </a:r>
            <a:r>
              <a:rPr lang="en-IN" sz="2200" b="1" dirty="0">
                <a:latin typeface="Times New Roman" panose="02020603050405020304" pitchFamily="18" charset="0"/>
                <a:cs typeface="Times New Roman" panose="02020603050405020304" pitchFamily="18" charset="0"/>
              </a:rPr>
              <a:t>).</a:t>
            </a:r>
          </a:p>
          <a:p>
            <a:pPr algn="just"/>
            <a:r>
              <a:rPr lang="en-GB" sz="1900" dirty="0">
                <a:latin typeface="Times New Roman" panose="02020603050405020304" pitchFamily="18" charset="0"/>
                <a:cs typeface="Times New Roman" panose="02020603050405020304" pitchFamily="18" charset="0"/>
              </a:rPr>
              <a:t>Machine learning-based irrigation systems ensure efficient water usage, reducing water wastage in agriculture. This supports sustainable water management and helps conserve water resources.</a:t>
            </a:r>
            <a:r>
              <a:rPr lang="en-IN" sz="2200" b="1" dirty="0">
                <a:latin typeface="Times New Roman" panose="02020603050405020304" pitchFamily="18" charset="0"/>
                <a:cs typeface="Times New Roman" panose="02020603050405020304" pitchFamily="18" charset="0"/>
              </a:rPr>
              <a:t>(</a:t>
            </a:r>
            <a:r>
              <a:rPr lang="en-GB" sz="1900" b="1" dirty="0">
                <a:latin typeface="Times New Roman" panose="02020603050405020304" pitchFamily="18" charset="0"/>
                <a:cs typeface="Times New Roman" panose="02020603050405020304" pitchFamily="18" charset="0"/>
              </a:rPr>
              <a:t>SDG 6: Clean Water and Sanitation</a:t>
            </a:r>
            <a:r>
              <a:rPr lang="en-IN" sz="2200" b="1" dirty="0">
                <a:latin typeface="Times New Roman" panose="02020603050405020304" pitchFamily="18" charset="0"/>
                <a:cs typeface="Times New Roman" panose="02020603050405020304" pitchFamily="18" charset="0"/>
              </a:rPr>
              <a:t>)</a:t>
            </a:r>
            <a:r>
              <a:rPr lang="en-IN" sz="2600" b="1" dirty="0">
                <a:latin typeface="Times New Roman" panose="02020603050405020304" pitchFamily="18" charset="0"/>
                <a:cs typeface="Times New Roman" panose="02020603050405020304" pitchFamily="18" charset="0"/>
              </a:rPr>
              <a:t>.</a:t>
            </a:r>
          </a:p>
          <a:p>
            <a:pPr algn="just"/>
            <a:r>
              <a:rPr lang="en-GB" sz="1900" dirty="0">
                <a:latin typeface="Times New Roman" panose="02020603050405020304" pitchFamily="18" charset="0"/>
                <a:cs typeface="Times New Roman" panose="02020603050405020304" pitchFamily="18" charset="0"/>
              </a:rPr>
              <a:t>AI technologies increase farm productivity and profitability, creating economic growth opportunities for farmers. By automating routine tasks, they also allow farmers to focus on high-value activities.</a:t>
            </a:r>
            <a:r>
              <a:rPr lang="en-GB" sz="2600" b="1" dirty="0">
                <a:latin typeface="Times New Roman" panose="02020603050405020304" pitchFamily="18" charset="0"/>
                <a:cs typeface="Times New Roman" panose="02020603050405020304" pitchFamily="18" charset="0"/>
              </a:rPr>
              <a:t>(</a:t>
            </a:r>
            <a:r>
              <a:rPr lang="en-GB" sz="1900" b="1" dirty="0">
                <a:latin typeface="Times New Roman" panose="02020603050405020304" pitchFamily="18" charset="0"/>
                <a:cs typeface="Times New Roman" panose="02020603050405020304" pitchFamily="18" charset="0"/>
              </a:rPr>
              <a:t>SDG 8: Decent Work and Economic Growth</a:t>
            </a:r>
            <a:r>
              <a:rPr lang="en-GB" sz="2200" b="1" dirty="0">
                <a:latin typeface="Times New Roman" panose="02020603050405020304" pitchFamily="18" charset="0"/>
                <a:cs typeface="Times New Roman" panose="02020603050405020304" pitchFamily="18" charset="0"/>
              </a:rPr>
              <a:t>)</a:t>
            </a:r>
            <a:r>
              <a:rPr lang="en-GB" sz="2600" b="1" dirty="0">
                <a:latin typeface="Times New Roman" panose="02020603050405020304" pitchFamily="18" charset="0"/>
                <a:cs typeface="Times New Roman" panose="02020603050405020304" pitchFamily="18" charset="0"/>
              </a:rPr>
              <a:t>.</a:t>
            </a:r>
          </a:p>
          <a:p>
            <a:pPr algn="just"/>
            <a:r>
              <a:rPr lang="en-GB" sz="1900" dirty="0">
                <a:latin typeface="Times New Roman" panose="02020603050405020304" pitchFamily="18" charset="0"/>
                <a:cs typeface="Times New Roman" panose="02020603050405020304" pitchFamily="18" charset="0"/>
              </a:rPr>
              <a:t>AI-driven supply chain transparency improves traceability and reduces wastage in the agricultural supply chain. This promotes responsible production practices and ensures better quality control</a:t>
            </a:r>
            <a:r>
              <a:rPr lang="en-GB" sz="1900" b="1" dirty="0">
                <a:latin typeface="Times New Roman" panose="02020603050405020304" pitchFamily="18" charset="0"/>
                <a:cs typeface="Times New Roman" panose="02020603050405020304" pitchFamily="18" charset="0"/>
              </a:rPr>
              <a:t>.(SDG 12: Responsible Consumption and Production</a:t>
            </a:r>
            <a:r>
              <a:rPr lang="en-GB" sz="2200" b="1" dirty="0">
                <a:latin typeface="Times New Roman" panose="02020603050405020304" pitchFamily="18" charset="0"/>
                <a:cs typeface="Times New Roman" panose="02020603050405020304" pitchFamily="18" charset="0"/>
              </a:rPr>
              <a:t>).</a:t>
            </a:r>
            <a:endParaRPr lang="en-GB" sz="1900" b="1" dirty="0">
              <a:latin typeface="Times New Roman" panose="02020603050405020304" pitchFamily="18" charset="0"/>
              <a:cs typeface="Times New Roman" panose="02020603050405020304" pitchFamily="18" charset="0"/>
            </a:endParaRPr>
          </a:p>
          <a:p>
            <a:pPr algn="just"/>
            <a:r>
              <a:rPr lang="en-GB" sz="1900" dirty="0">
                <a:latin typeface="Times New Roman" panose="02020603050405020304" pitchFamily="18" charset="0"/>
                <a:cs typeface="Times New Roman" panose="02020603050405020304" pitchFamily="18" charset="0"/>
              </a:rPr>
              <a:t>AI models that predict climate-related threats, like droughts or pest outbreaks, help farmers adapt to climate change. By promoting efficient resource use, they also reduce the environmental impact of farming.</a:t>
            </a:r>
            <a:r>
              <a:rPr lang="en-GB" sz="1900" b="1" dirty="0">
                <a:latin typeface="Times New Roman" panose="02020603050405020304" pitchFamily="18" charset="0"/>
                <a:cs typeface="Times New Roman" panose="02020603050405020304" pitchFamily="18" charset="0"/>
              </a:rPr>
              <a:t>(</a:t>
            </a:r>
            <a:r>
              <a:rPr lang="en-IN" sz="1900" b="1" dirty="0">
                <a:latin typeface="Times New Roman" panose="02020603050405020304" pitchFamily="18" charset="0"/>
                <a:cs typeface="Times New Roman" panose="02020603050405020304" pitchFamily="18" charset="0"/>
              </a:rPr>
              <a:t>SDG 13: Climate Action</a:t>
            </a:r>
            <a:r>
              <a:rPr lang="en-GB" sz="2600" b="1" dirty="0">
                <a:latin typeface="Times New Roman" panose="02020603050405020304" pitchFamily="18" charset="0"/>
                <a:cs typeface="Times New Roman" panose="02020603050405020304" pitchFamily="18" charset="0"/>
              </a:rPr>
              <a:t>)</a:t>
            </a:r>
            <a:r>
              <a:rPr lang="en-GB" sz="3000" b="1" dirty="0">
                <a:latin typeface="Times New Roman" panose="02020603050405020304" pitchFamily="18" charset="0"/>
                <a:cs typeface="Times New Roman" panose="02020603050405020304" pitchFamily="18" charset="0"/>
              </a:rPr>
              <a:t>.</a:t>
            </a:r>
            <a:endParaRPr lang="en-I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8368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lnSpcReduction="10000"/>
          </a:bodyPr>
          <a:lstStyle/>
          <a:p>
            <a:pPr marL="0" indent="0" algn="just">
              <a:buNone/>
            </a:pPr>
            <a:r>
              <a:rPr lang="en-GB" dirty="0">
                <a:latin typeface="Times New Roman" panose="02020603050405020304" pitchFamily="18" charset="0"/>
                <a:ea typeface="Cambria" panose="02040503050406030204" pitchFamily="18" charset="0"/>
                <a:cs typeface="Times New Roman" panose="02020603050405020304" pitchFamily="18" charset="0"/>
              </a:rPr>
              <a:t>Agricultural productivity prediction is a critical component in optimizing food production, managing resources, and supporting sustainable agricultural practices. This study proposes a predictive model for estimating crop yield based on key agronomic parameters such as region name, crop types, pesticides used, humidity, and soil type. These variables are instrumental in determining the growth conditions of crops and, consequently, the yield. By using AI machine learning algorithms to </a:t>
            </a:r>
            <a:r>
              <a:rPr lang="en-GB" dirty="0" err="1">
                <a:latin typeface="Times New Roman" panose="02020603050405020304" pitchFamily="18" charset="0"/>
                <a:ea typeface="Cambria" panose="02040503050406030204" pitchFamily="18" charset="0"/>
                <a:cs typeface="Times New Roman" panose="02020603050405020304" pitchFamily="18" charset="0"/>
              </a:rPr>
              <a:t>analyze</a:t>
            </a:r>
            <a:r>
              <a:rPr lang="en-GB" dirty="0">
                <a:latin typeface="Times New Roman" panose="02020603050405020304" pitchFamily="18" charset="0"/>
                <a:ea typeface="Cambria" panose="02040503050406030204" pitchFamily="18" charset="0"/>
                <a:cs typeface="Times New Roman" panose="02020603050405020304" pitchFamily="18" charset="0"/>
              </a:rPr>
              <a:t> historical data, the model identifies patterns and relationships between these parameters and yield outcomes. The predictive model offers potential to assist farmers and policymakers in making informed decisions, mitigating risks associated with unpredictable factors like rainfall and climate change. Additionally, it promotes efficient resource management by anticipating crop demands, allowing for better planning and allocation of pesticides and fertilizers. This approach is anticipated to contribute significantly to decision making for farmers based on conditions and detect the problems by predicting solutions.</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p>
        </p:txBody>
      </p:sp>
      <p:pic>
        <p:nvPicPr>
          <p:cNvPr id="5" name="Picture 4">
            <a:extLst>
              <a:ext uri="{FF2B5EF4-FFF2-40B4-BE49-F238E27FC236}">
                <a16:creationId xmlns:a16="http://schemas.microsoft.com/office/drawing/2014/main" id="{3820E18C-15E5-0EBA-88C1-D86E316AF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24" y="777594"/>
            <a:ext cx="12224824" cy="6204671"/>
          </a:xfrm>
          <a:prstGeom prst="rect">
            <a:avLst/>
          </a:prstGeom>
        </p:spPr>
      </p:pic>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9DDB-CCE8-E678-1B40-09C7D975A83E}"/>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50E34603-349C-C74E-56BC-BAE147282F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33157"/>
            <a:ext cx="12192000" cy="5880295"/>
          </a:xfrm>
        </p:spPr>
      </p:pic>
    </p:spTree>
    <p:extLst>
      <p:ext uri="{BB962C8B-B14F-4D97-AF65-F5344CB8AC3E}">
        <p14:creationId xmlns:p14="http://schemas.microsoft.com/office/powerpoint/2010/main" val="4273288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4" name="Rectangle 1">
            <a:extLst>
              <a:ext uri="{FF2B5EF4-FFF2-40B4-BE49-F238E27FC236}">
                <a16:creationId xmlns:a16="http://schemas.microsoft.com/office/drawing/2014/main" id="{B37EF971-9BBF-F592-0838-7EAEAA2809C9}"/>
              </a:ext>
            </a:extLst>
          </p:cNvPr>
          <p:cNvSpPr>
            <a:spLocks noGrp="1" noChangeArrowheads="1"/>
          </p:cNvSpPr>
          <p:nvPr>
            <p:ph idx="1"/>
          </p:nvPr>
        </p:nvSpPr>
        <p:spPr bwMode="auto">
          <a:xfrm>
            <a:off x="743744" y="1220770"/>
            <a:ext cx="10704512" cy="3969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AI-Powered Crop Yield Prediction Using Remote Sensing:</a:t>
            </a:r>
            <a:r>
              <a:rPr lang="en-US" altLang="en-US" sz="1700" dirty="0">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Existing methods require high-resolution satellite or drone imagery, making them costly and dependent on regular data updates for accuracy.</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in Pest Detection for Sustainable Agriculture: </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methods rely heavily on high-quality images for pest identification, and models must be frequently retrained to recognize new pest species, which can be resource-intensive.</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Autonomous Irrigation System Using AI for Water-Saving Agriculture</a:t>
            </a:r>
            <a:r>
              <a:rPr lang="en-US" altLang="en-US" sz="1700" dirty="0">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effectiveness of current systems is limited in regions with unreliable water sources or inconsistent weather patterns, reducing their applicability in diverse climates.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and Blockchain for Transparent Agricultural Supply Chains</a:t>
            </a:r>
            <a:r>
              <a:rPr lang="en-US" altLang="en-US" sz="1700" dirty="0">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Implementing such solutions involves high costs and faces challenges with interoperability when integrated with older, existing systems in the supply chain.</a:t>
            </a:r>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Autofit/>
          </a:bodyPr>
          <a:lstStyle/>
          <a:p>
            <a:pPr marL="0" indent="0" algn="just">
              <a:buNone/>
            </a:pPr>
            <a:r>
              <a:rPr lang="en-GB" sz="1800" b="1" dirty="0">
                <a:latin typeface="Times New Roman" panose="02020603050405020304" pitchFamily="18" charset="0"/>
                <a:ea typeface="Cambria" panose="02040503050406030204" pitchFamily="18" charset="0"/>
                <a:cs typeface="Times New Roman" panose="02020603050405020304" pitchFamily="18" charset="0"/>
              </a:rPr>
              <a:t>Data Collection and Preprocessing: </a:t>
            </a:r>
            <a:r>
              <a:rPr lang="en-GB" sz="1800" dirty="0">
                <a:latin typeface="Times New Roman" panose="02020603050405020304" pitchFamily="18" charset="0"/>
                <a:ea typeface="Cambria" panose="02040503050406030204" pitchFamily="18" charset="0"/>
                <a:cs typeface="Times New Roman" panose="02020603050405020304" pitchFamily="18" charset="0"/>
              </a:rPr>
              <a:t>Gather data from sources like soil, climate databases, crop records, and satellite imagery. Clean the data to remove noise, handle missing values, and standardize formats. Label or categorize data where necessary to suit the target objectives, such as predicting yield or detecting diseases.</a:t>
            </a:r>
          </a:p>
          <a:p>
            <a:pPr marL="0" indent="0" algn="just">
              <a:buNone/>
            </a:pPr>
            <a:r>
              <a:rPr lang="en-GB" sz="1800" b="1" dirty="0">
                <a:latin typeface="Times New Roman" panose="02020603050405020304" pitchFamily="18" charset="0"/>
                <a:ea typeface="Cambria" panose="02040503050406030204" pitchFamily="18" charset="0"/>
                <a:cs typeface="Times New Roman" panose="02020603050405020304" pitchFamily="18" charset="0"/>
              </a:rPr>
              <a:t>Feature Selection: </a:t>
            </a:r>
            <a:r>
              <a:rPr lang="en-GB" sz="1800" dirty="0">
                <a:latin typeface="Times New Roman" panose="02020603050405020304" pitchFamily="18" charset="0"/>
                <a:ea typeface="Cambria" panose="02040503050406030204" pitchFamily="18" charset="0"/>
                <a:cs typeface="Times New Roman" panose="02020603050405020304" pitchFamily="18" charset="0"/>
              </a:rPr>
              <a:t>Identify and select the most relevant variables (features) that directly impact farm productivity, such as soil moisture, temperature, and crop type. Reducing the number of features optimizes processing time, improves model performance, and minimizes overfitting.</a:t>
            </a:r>
          </a:p>
          <a:p>
            <a:pPr marL="0" indent="0" algn="just">
              <a:buNone/>
            </a:pPr>
            <a:r>
              <a:rPr lang="en-GB" sz="1800" b="1" dirty="0">
                <a:latin typeface="Times New Roman" panose="02020603050405020304" pitchFamily="18" charset="0"/>
                <a:ea typeface="Cambria" panose="02040503050406030204" pitchFamily="18" charset="0"/>
                <a:cs typeface="Times New Roman" panose="02020603050405020304" pitchFamily="18" charset="0"/>
              </a:rPr>
              <a:t>Model Training and Validation: </a:t>
            </a:r>
            <a:r>
              <a:rPr lang="en-GB" sz="1800" dirty="0">
                <a:latin typeface="Times New Roman" panose="02020603050405020304" pitchFamily="18" charset="0"/>
                <a:ea typeface="Cambria" panose="02040503050406030204" pitchFamily="18" charset="0"/>
                <a:cs typeface="Times New Roman" panose="02020603050405020304" pitchFamily="18" charset="0"/>
              </a:rPr>
              <a:t>Use historical data to train machine learning models on patterns relevant to farming outcomes. Split data into training and validation sets to fine-tune the model, ensuring it generalizes well on unseen data.</a:t>
            </a:r>
          </a:p>
          <a:p>
            <a:pPr marL="0" indent="0" algn="just">
              <a:buNone/>
            </a:pPr>
            <a:r>
              <a:rPr lang="en-GB" sz="1800" b="1" dirty="0">
                <a:latin typeface="Times New Roman" panose="02020603050405020304" pitchFamily="18" charset="0"/>
                <a:ea typeface="Cambria" panose="02040503050406030204" pitchFamily="18" charset="0"/>
                <a:cs typeface="Times New Roman" panose="02020603050405020304" pitchFamily="18" charset="0"/>
              </a:rPr>
              <a:t>Model Evaluation and Interpretation: </a:t>
            </a:r>
            <a:r>
              <a:rPr lang="en-GB" sz="1800" dirty="0">
                <a:latin typeface="Times New Roman" panose="02020603050405020304" pitchFamily="18" charset="0"/>
                <a:ea typeface="Cambria" panose="02040503050406030204" pitchFamily="18" charset="0"/>
                <a:cs typeface="Times New Roman" panose="02020603050405020304" pitchFamily="18" charset="0"/>
              </a:rPr>
              <a:t>Test the model on validation data to evaluate accuracy, precision, and recall, ensuring it meets the performance threshold. Interpret the model to understand the influence of each feature, helping farmers make data-driven decisions.</a:t>
            </a:r>
          </a:p>
          <a:p>
            <a:pPr marL="0" indent="0" algn="just">
              <a:buNone/>
            </a:pPr>
            <a:r>
              <a:rPr lang="en-GB" sz="1800" b="1" dirty="0">
                <a:latin typeface="Times New Roman" panose="02020603050405020304" pitchFamily="18" charset="0"/>
                <a:ea typeface="Cambria" panose="02040503050406030204" pitchFamily="18" charset="0"/>
                <a:cs typeface="Times New Roman" panose="02020603050405020304" pitchFamily="18" charset="0"/>
              </a:rPr>
              <a:t>Deployment and Monitoring: </a:t>
            </a:r>
            <a:r>
              <a:rPr lang="en-GB" sz="1800" dirty="0">
                <a:latin typeface="Times New Roman" panose="02020603050405020304" pitchFamily="18" charset="0"/>
                <a:ea typeface="Cambria" panose="02040503050406030204" pitchFamily="18" charset="0"/>
                <a:cs typeface="Times New Roman" panose="02020603050405020304" pitchFamily="18" charset="0"/>
              </a:rPr>
              <a:t>Deploy the model to a cloud platform or edge device accessible by farmers for real-time insights. Continuously monitor the model's performance with new data to update and improve its predictions as conditions evolve</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Rectangle 4">
            <a:extLst>
              <a:ext uri="{FF2B5EF4-FFF2-40B4-BE49-F238E27FC236}">
                <a16:creationId xmlns:a16="http://schemas.microsoft.com/office/drawing/2014/main" id="{D9882E06-8867-5CCB-C61C-834988025CCA}"/>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B818CB00-870F-D7B5-F1D7-939A00103475}"/>
              </a:ext>
            </a:extLst>
          </p:cNvPr>
          <p:cNvSpPr>
            <a:spLocks noChangeArrowheads="1"/>
          </p:cNvSpPr>
          <p:nvPr/>
        </p:nvSpPr>
        <p:spPr bwMode="auto">
          <a:xfrm>
            <a:off x="152400" y="-322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marL="0" indent="0" algn="just">
              <a:lnSpc>
                <a:spcPct val="120000"/>
              </a:lnSpc>
              <a:buNone/>
            </a:pPr>
            <a:r>
              <a:rPr lang="en-GB" dirty="0">
                <a:latin typeface="Times New Roman" panose="02020603050405020304" pitchFamily="18" charset="0"/>
                <a:ea typeface="Cambria" panose="02040503050406030204" pitchFamily="18" charset="0"/>
                <a:cs typeface="Times New Roman" panose="02020603050405020304" pitchFamily="18" charset="0"/>
              </a:rPr>
              <a:t>Here are some objectives for an AI solution using machine learning for farmers:</a:t>
            </a:r>
          </a:p>
          <a:p>
            <a:pPr algn="just">
              <a:lnSpc>
                <a:spcPct val="120000"/>
              </a:lnSpc>
              <a:buFont typeface="Wingdings" panose="05000000000000000000" pitchFamily="2" charset="2"/>
              <a:buChar char="Ø"/>
            </a:pPr>
            <a:r>
              <a:rPr lang="en-GB" b="1" dirty="0">
                <a:latin typeface="Times New Roman" panose="02020603050405020304" pitchFamily="18" charset="0"/>
                <a:ea typeface="Cambria" panose="02040503050406030204" pitchFamily="18" charset="0"/>
                <a:cs typeface="Times New Roman" panose="02020603050405020304" pitchFamily="18" charset="0"/>
              </a:rPr>
              <a:t>Crop  Prediction and Optimization: </a:t>
            </a:r>
            <a:r>
              <a:rPr lang="en-GB" dirty="0">
                <a:latin typeface="Times New Roman" panose="02020603050405020304" pitchFamily="18" charset="0"/>
                <a:ea typeface="Cambria" panose="02040503050406030204" pitchFamily="18" charset="0"/>
                <a:cs typeface="Times New Roman" panose="02020603050405020304" pitchFamily="18" charset="0"/>
              </a:rPr>
              <a:t>Use machine learning to predict crop yields based on factors like soil quality, weather patterns, and historical data, helping farmers maximize productivity.</a:t>
            </a:r>
          </a:p>
          <a:p>
            <a:pPr algn="just">
              <a:lnSpc>
                <a:spcPct val="12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Support Decision-Making with Predictive Analytics: </a:t>
            </a:r>
            <a:r>
              <a:rPr lang="en-US" dirty="0">
                <a:latin typeface="Times New Roman" panose="02020603050405020304" pitchFamily="18" charset="0"/>
                <a:cs typeface="Times New Roman" panose="02020603050405020304" pitchFamily="18" charset="0"/>
              </a:rPr>
              <a:t>Provide predictive analytics that helps farmers make informed decisions about crop rotation, yield optimization, and resource allocation.</a:t>
            </a:r>
            <a:endParaRPr lang="en-GB" dirty="0">
              <a:latin typeface="Times New Roman" panose="02020603050405020304" pitchFamily="18" charset="0"/>
              <a:ea typeface="Cambria" panose="02040503050406030204" pitchFamily="18" charset="0"/>
              <a:cs typeface="Times New Roman" panose="02020603050405020304" pitchFamily="18" charset="0"/>
            </a:endParaRPr>
          </a:p>
          <a:p>
            <a:pPr algn="just">
              <a:lnSpc>
                <a:spcPct val="120000"/>
              </a:lnSpc>
              <a:buFont typeface="Wingdings" panose="05000000000000000000" pitchFamily="2" charset="2"/>
              <a:buChar char="Ø"/>
            </a:pPr>
            <a:r>
              <a:rPr lang="en-GB" b="1" dirty="0">
                <a:latin typeface="Times New Roman" panose="02020603050405020304" pitchFamily="18" charset="0"/>
                <a:ea typeface="Cambria" panose="02040503050406030204" pitchFamily="18" charset="0"/>
                <a:cs typeface="Times New Roman" panose="02020603050405020304" pitchFamily="18" charset="0"/>
              </a:rPr>
              <a:t> Disease Detection: </a:t>
            </a:r>
            <a:r>
              <a:rPr lang="en-GB" dirty="0">
                <a:latin typeface="Times New Roman" panose="02020603050405020304" pitchFamily="18" charset="0"/>
                <a:ea typeface="Cambria" panose="02040503050406030204" pitchFamily="18" charset="0"/>
                <a:cs typeface="Times New Roman" panose="02020603050405020304" pitchFamily="18" charset="0"/>
              </a:rPr>
              <a:t>Utilize image recognition and predictive analytics to identify pests and diseases early, reducing crop loss and minimizing pesticide usage.</a:t>
            </a: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GB" sz="2000" b="1" dirty="0">
                <a:latin typeface="Times New Roman" panose="02020603050405020304" pitchFamily="18" charset="0"/>
                <a:ea typeface="Cambria" panose="02040503050406030204" pitchFamily="18" charset="0"/>
                <a:cs typeface="Times New Roman" panose="02020603050405020304" pitchFamily="18" charset="0"/>
              </a:rPr>
              <a:t>Data Collection and Preprocessing: </a:t>
            </a:r>
            <a:r>
              <a:rPr lang="en-GB" sz="2000" dirty="0">
                <a:latin typeface="Times New Roman" panose="02020603050405020304" pitchFamily="18" charset="0"/>
                <a:ea typeface="Cambria" panose="02040503050406030204" pitchFamily="18" charset="0"/>
                <a:cs typeface="Times New Roman" panose="02020603050405020304" pitchFamily="18" charset="0"/>
              </a:rPr>
              <a:t>Gather data from sensors, drones, and satellite imagery, and preprocess it to remove noise and inconsistencies. This ensures that machine learning models have high-quality inputs for accurate predictions.</a:t>
            </a:r>
          </a:p>
          <a:p>
            <a:pPr algn="just">
              <a:buFont typeface="Wingdings" panose="05000000000000000000" pitchFamily="2" charset="2"/>
              <a:buChar char="Ø"/>
            </a:pPr>
            <a:r>
              <a:rPr lang="en-GB" sz="2000" b="1" dirty="0">
                <a:latin typeface="Times New Roman" panose="02020603050405020304" pitchFamily="18" charset="0"/>
                <a:ea typeface="Cambria" panose="02040503050406030204" pitchFamily="18" charset="0"/>
                <a:cs typeface="Times New Roman" panose="02020603050405020304" pitchFamily="18" charset="0"/>
              </a:rPr>
              <a:t>Training : </a:t>
            </a:r>
            <a:r>
              <a:rPr lang="en-GB" sz="2000" dirty="0">
                <a:latin typeface="Times New Roman" panose="02020603050405020304" pitchFamily="18" charset="0"/>
                <a:ea typeface="Cambria" panose="02040503050406030204" pitchFamily="18" charset="0"/>
                <a:cs typeface="Times New Roman" panose="02020603050405020304" pitchFamily="18" charset="0"/>
              </a:rPr>
              <a:t>After training, the model's performance is evaluated on unseen data.</a:t>
            </a:r>
          </a:p>
          <a:p>
            <a:pPr algn="just">
              <a:buFont typeface="Wingdings" panose="05000000000000000000" pitchFamily="2" charset="2"/>
              <a:buChar char="Ø"/>
            </a:pPr>
            <a:r>
              <a:rPr lang="en-GB" sz="2000" b="1" dirty="0">
                <a:latin typeface="Times New Roman" panose="02020603050405020304" pitchFamily="18" charset="0"/>
                <a:ea typeface="Cambria" panose="02040503050406030204" pitchFamily="18" charset="0"/>
                <a:cs typeface="Times New Roman" panose="02020603050405020304" pitchFamily="18" charset="0"/>
              </a:rPr>
              <a:t>Testing: </a:t>
            </a:r>
            <a:r>
              <a:rPr lang="en-GB" sz="2000" dirty="0">
                <a:latin typeface="Times New Roman" panose="02020603050405020304" pitchFamily="18" charset="0"/>
                <a:ea typeface="Cambria" panose="02040503050406030204" pitchFamily="18" charset="0"/>
                <a:cs typeface="Times New Roman" panose="02020603050405020304" pitchFamily="18" charset="0"/>
              </a:rPr>
              <a:t>This phase involves feeding data to the model so it can learn patterns and relationship.</a:t>
            </a:r>
          </a:p>
          <a:p>
            <a:pPr algn="just">
              <a:buFont typeface="Wingdings" panose="05000000000000000000" pitchFamily="2" charset="2"/>
              <a:buChar char="Ø"/>
            </a:pPr>
            <a:r>
              <a:rPr lang="en-GB" sz="2000" b="1" dirty="0">
                <a:latin typeface="Times New Roman" panose="02020603050405020304" pitchFamily="18" charset="0"/>
                <a:ea typeface="Cambria" panose="02040503050406030204" pitchFamily="18" charset="0"/>
                <a:cs typeface="Times New Roman" panose="02020603050405020304" pitchFamily="18" charset="0"/>
              </a:rPr>
              <a:t>Supervised Learning for Crop Yield Prediction: </a:t>
            </a:r>
            <a:r>
              <a:rPr lang="en-GB" sz="2000" dirty="0">
                <a:latin typeface="Times New Roman" panose="02020603050405020304" pitchFamily="18" charset="0"/>
                <a:ea typeface="Cambria" panose="02040503050406030204" pitchFamily="18" charset="0"/>
                <a:cs typeface="Times New Roman" panose="02020603050405020304" pitchFamily="18" charset="0"/>
              </a:rPr>
              <a:t>Use </a:t>
            </a:r>
            <a:r>
              <a:rPr lang="en-GB" sz="2000" dirty="0" err="1">
                <a:latin typeface="Times New Roman" panose="02020603050405020304" pitchFamily="18" charset="0"/>
                <a:ea typeface="Cambria" panose="02040503050406030204" pitchFamily="18" charset="0"/>
                <a:cs typeface="Times New Roman" panose="02020603050405020304" pitchFamily="18" charset="0"/>
              </a:rPr>
              <a:t>labeled</a:t>
            </a:r>
            <a:r>
              <a:rPr lang="en-GB" sz="2000" dirty="0">
                <a:latin typeface="Times New Roman" panose="02020603050405020304" pitchFamily="18" charset="0"/>
                <a:ea typeface="Cambria" panose="02040503050406030204" pitchFamily="18" charset="0"/>
                <a:cs typeface="Times New Roman" panose="02020603050405020304" pitchFamily="18" charset="0"/>
              </a:rPr>
              <a:t> historical data to train models that predict crop yields based on factors like soil quality, weather, and planting patterns. This helps in forecasting yields and planning resource allocation.</a:t>
            </a:r>
          </a:p>
          <a:p>
            <a:pPr algn="just">
              <a:buFont typeface="Wingdings" panose="05000000000000000000" pitchFamily="2" charset="2"/>
              <a:buChar char="Ø"/>
            </a:pPr>
            <a:r>
              <a:rPr lang="en-GB" sz="2000" b="1" dirty="0">
                <a:latin typeface="Times New Roman" panose="02020603050405020304" pitchFamily="18" charset="0"/>
                <a:ea typeface="Cambria" panose="02040503050406030204" pitchFamily="18" charset="0"/>
                <a:cs typeface="Times New Roman" panose="02020603050405020304" pitchFamily="18" charset="0"/>
              </a:rPr>
              <a:t>Reinforcement Learning for Irrigation Optimization: </a:t>
            </a:r>
            <a:r>
              <a:rPr lang="en-GB" sz="2000" dirty="0">
                <a:latin typeface="Times New Roman" panose="02020603050405020304" pitchFamily="18" charset="0"/>
                <a:ea typeface="Cambria" panose="02040503050406030204" pitchFamily="18" charset="0"/>
                <a:cs typeface="Times New Roman" panose="02020603050405020304" pitchFamily="18" charset="0"/>
              </a:rPr>
              <a:t>Apply reinforcement learning to optimize irrigation schedules based on real-time soil and climate data. This reduces water usage while maintaining crop health and improving sustainability.</a:t>
            </a:r>
          </a:p>
          <a:p>
            <a:pPr algn="just">
              <a:buFont typeface="Wingdings" panose="05000000000000000000" pitchFamily="2" charset="2"/>
              <a:buChar char="Ø"/>
            </a:pPr>
            <a:r>
              <a:rPr lang="en-GB" sz="2000" b="1" dirty="0">
                <a:latin typeface="Times New Roman" panose="02020603050405020304" pitchFamily="18" charset="0"/>
                <a:ea typeface="Cambria" panose="02040503050406030204" pitchFamily="18" charset="0"/>
                <a:cs typeface="Times New Roman" panose="02020603050405020304" pitchFamily="18" charset="0"/>
              </a:rPr>
              <a:t>Blockchain Integration for Transparent Supply Chains: </a:t>
            </a:r>
            <a:r>
              <a:rPr lang="en-GB" sz="2000" dirty="0">
                <a:latin typeface="Times New Roman" panose="02020603050405020304" pitchFamily="18" charset="0"/>
                <a:ea typeface="Cambria" panose="02040503050406030204" pitchFamily="18" charset="0"/>
                <a:cs typeface="Times New Roman" panose="02020603050405020304" pitchFamily="18" charset="0"/>
              </a:rPr>
              <a:t>Combine machine learning with blockchain to trace agricultural products from farm to market. This enhances transparency, builds consumer trust, and ensures the integrity of the supply chain.</a:t>
            </a:r>
          </a:p>
          <a:p>
            <a:pPr algn="just">
              <a:buFont typeface="Wingdings" panose="05000000000000000000" pitchFamily="2" charset="2"/>
              <a:buChar char="Ø"/>
            </a:pPr>
            <a:endParaRPr lang="en-GB"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0" name="Rectangle 7">
            <a:extLst>
              <a:ext uri="{FF2B5EF4-FFF2-40B4-BE49-F238E27FC236}">
                <a16:creationId xmlns:a16="http://schemas.microsoft.com/office/drawing/2014/main" id="{6C4B959B-2A53-B91C-C9C4-2FF7E21310C4}"/>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7" name="Content Placeholder 6">
            <a:extLst>
              <a:ext uri="{FF2B5EF4-FFF2-40B4-BE49-F238E27FC236}">
                <a16:creationId xmlns:a16="http://schemas.microsoft.com/office/drawing/2014/main" id="{25FE1EEB-AAE3-32E7-E250-554308AC1F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5843" y="1133670"/>
            <a:ext cx="4297455" cy="4953000"/>
          </a:xfrm>
        </p:spPr>
      </p:pic>
    </p:spTree>
    <p:extLst>
      <p:ext uri="{BB962C8B-B14F-4D97-AF65-F5344CB8AC3E}">
        <p14:creationId xmlns:p14="http://schemas.microsoft.com/office/powerpoint/2010/main" val="59389875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1239</TotalTime>
  <Words>1441</Words>
  <Application>Microsoft Office PowerPoint</Application>
  <PresentationFormat>Widescreen</PresentationFormat>
  <Paragraphs>99</Paragraphs>
  <Slides>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Bookman Old Style</vt:lpstr>
      <vt:lpstr>Calibri</vt:lpstr>
      <vt:lpstr>Cambria</vt:lpstr>
      <vt:lpstr>Times New Roman</vt:lpstr>
      <vt:lpstr>Verdana</vt:lpstr>
      <vt:lpstr>Wingdings</vt:lpstr>
      <vt:lpstr>Bioinformatics</vt:lpstr>
      <vt:lpstr>AI SOLUTIONS FOR FARMERS</vt:lpstr>
      <vt:lpstr>Introduction</vt:lpstr>
      <vt:lpstr>Literature Review</vt:lpstr>
      <vt:lpstr>Literature Review</vt:lpstr>
      <vt:lpstr>Existing method Drawback</vt:lpstr>
      <vt:lpstr>Proposed Method</vt:lpstr>
      <vt:lpstr>Objectives</vt:lpstr>
      <vt:lpstr>Methodology/Modules</vt:lpstr>
      <vt:lpstr>Architecture</vt:lpstr>
      <vt:lpstr>Architecture</vt:lpstr>
      <vt:lpstr>Software Components</vt:lpstr>
      <vt:lpstr>Timeline of Project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Padigapati Sudharshan reddy</cp:lastModifiedBy>
  <cp:revision>44</cp:revision>
  <dcterms:created xsi:type="dcterms:W3CDTF">2023-03-16T03:26:27Z</dcterms:created>
  <dcterms:modified xsi:type="dcterms:W3CDTF">2025-01-18T03:10:43Z</dcterms:modified>
</cp:coreProperties>
</file>