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AC165-A04D-4EC6-12C1-C6FB67EB9328}" v="893" dt="2024-09-27T16:15:24.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D130A-3443-4430-9584-28FB314C2A6F}" type="doc">
      <dgm:prSet loTypeId="urn:microsoft.com/office/officeart/2005/8/layout/process2" loCatId="process" qsTypeId="urn:microsoft.com/office/officeart/2005/8/quickstyle/simple1" qsCatId="simple" csTypeId="urn:microsoft.com/office/officeart/2005/8/colors/accent1_2" csCatId="accent1" phldr="1"/>
      <dgm:spPr/>
    </dgm:pt>
    <dgm:pt modelId="{54696EC1-E920-42DE-BD21-34244AFDFC94}">
      <dgm:prSet phldrT="[Text]" phldr="0"/>
      <dgm:spPr/>
      <dgm:t>
        <a:bodyPr/>
        <a:lstStyle/>
        <a:p>
          <a:pPr rtl="0"/>
          <a:r>
            <a:rPr lang="en-US" b="1" dirty="0">
              <a:solidFill>
                <a:srgbClr val="000000"/>
              </a:solidFill>
              <a:latin typeface="Aptos"/>
            </a:rPr>
            <a:t>Data Collection</a:t>
          </a:r>
          <a:endParaRPr lang="en-US" dirty="0"/>
        </a:p>
      </dgm:t>
    </dgm:pt>
    <dgm:pt modelId="{74073F49-2372-4995-B81E-51353EC28E5C}" type="parTrans" cxnId="{6604B165-36F1-40B5-B6D9-AD74DFA24710}">
      <dgm:prSet/>
      <dgm:spPr/>
    </dgm:pt>
    <dgm:pt modelId="{E89F85E8-B363-4467-B0B8-072886ADF39A}" type="sibTrans" cxnId="{6604B165-36F1-40B5-B6D9-AD74DFA24710}">
      <dgm:prSet/>
      <dgm:spPr/>
      <dgm:t>
        <a:bodyPr/>
        <a:lstStyle/>
        <a:p>
          <a:endParaRPr lang="en-US"/>
        </a:p>
      </dgm:t>
    </dgm:pt>
    <dgm:pt modelId="{F9F64787-F765-486D-BD49-2AAFAD1CB4BE}">
      <dgm:prSet phldrT="[Text]" phldr="0"/>
      <dgm:spPr/>
      <dgm:t>
        <a:bodyPr/>
        <a:lstStyle/>
        <a:p>
          <a:pPr rtl="0"/>
          <a:r>
            <a:rPr lang="en-US" b="1" dirty="0">
              <a:solidFill>
                <a:srgbClr val="000000"/>
              </a:solidFill>
              <a:latin typeface="Aptos"/>
            </a:rPr>
            <a:t>Data Preprocessing</a:t>
          </a:r>
          <a:endParaRPr lang="en-US" dirty="0"/>
        </a:p>
      </dgm:t>
    </dgm:pt>
    <dgm:pt modelId="{0CF05264-A961-4E96-A9E5-A2D068C8682A}" type="parTrans" cxnId="{7D7C0851-F394-4AD5-A6BD-C6E4CDCA6B8A}">
      <dgm:prSet/>
      <dgm:spPr/>
    </dgm:pt>
    <dgm:pt modelId="{735F2BB4-94A0-48A4-829C-C77B43FF3770}" type="sibTrans" cxnId="{7D7C0851-F394-4AD5-A6BD-C6E4CDCA6B8A}">
      <dgm:prSet/>
      <dgm:spPr/>
      <dgm:t>
        <a:bodyPr/>
        <a:lstStyle/>
        <a:p>
          <a:endParaRPr lang="en-US"/>
        </a:p>
      </dgm:t>
    </dgm:pt>
    <dgm:pt modelId="{975B05B1-5D79-46EB-923E-9A81A11B6F4E}">
      <dgm:prSet phldrT="[Text]" phldr="0"/>
      <dgm:spPr/>
      <dgm:t>
        <a:bodyPr/>
        <a:lstStyle/>
        <a:p>
          <a:pPr rtl="0"/>
          <a:r>
            <a:rPr lang="en-US" b="1" dirty="0">
              <a:solidFill>
                <a:srgbClr val="000000"/>
              </a:solidFill>
              <a:latin typeface="Aptos"/>
            </a:rPr>
            <a:t>Feature Extraction</a:t>
          </a:r>
          <a:endParaRPr lang="en-US" b="1" dirty="0">
            <a:latin typeface="Aptos"/>
          </a:endParaRPr>
        </a:p>
      </dgm:t>
    </dgm:pt>
    <dgm:pt modelId="{A8A8AF85-41D3-4163-A0BB-2A27FA99ACC9}" type="parTrans" cxnId="{8702A4B3-1857-401F-9F3B-3670D536350B}">
      <dgm:prSet/>
      <dgm:spPr/>
    </dgm:pt>
    <dgm:pt modelId="{DF134022-3866-44CE-A6CB-3894DFA5380E}" type="sibTrans" cxnId="{8702A4B3-1857-401F-9F3B-3670D536350B}">
      <dgm:prSet/>
      <dgm:spPr/>
      <dgm:t>
        <a:bodyPr/>
        <a:lstStyle/>
        <a:p>
          <a:endParaRPr lang="en-US"/>
        </a:p>
      </dgm:t>
    </dgm:pt>
    <dgm:pt modelId="{4AF0248D-209B-4905-AA32-22CB371CB521}">
      <dgm:prSet phldr="0"/>
      <dgm:spPr/>
      <dgm:t>
        <a:bodyPr/>
        <a:lstStyle/>
        <a:p>
          <a:pPr rtl="0"/>
          <a:r>
            <a:rPr lang="en-US" b="1" dirty="0">
              <a:solidFill>
                <a:srgbClr val="000000"/>
              </a:solidFill>
              <a:latin typeface="Aptos"/>
            </a:rPr>
            <a:t>Model Training</a:t>
          </a:r>
          <a:endParaRPr lang="en-US" b="1" dirty="0">
            <a:latin typeface="Aptos"/>
          </a:endParaRPr>
        </a:p>
      </dgm:t>
    </dgm:pt>
    <dgm:pt modelId="{E2949FAA-202F-44F8-AFD2-FC31B4C05013}" type="parTrans" cxnId="{233410AB-6355-4066-8D0C-6A32A423F6F2}">
      <dgm:prSet/>
      <dgm:spPr/>
    </dgm:pt>
    <dgm:pt modelId="{225EC4ED-A6BC-4C2A-BE1C-57C0677B738C}" type="sibTrans" cxnId="{233410AB-6355-4066-8D0C-6A32A423F6F2}">
      <dgm:prSet/>
      <dgm:spPr/>
      <dgm:t>
        <a:bodyPr/>
        <a:lstStyle/>
        <a:p>
          <a:endParaRPr lang="en-US"/>
        </a:p>
      </dgm:t>
    </dgm:pt>
    <dgm:pt modelId="{7AD4D891-3862-4A00-8562-1160DA83965E}">
      <dgm:prSet phldr="0"/>
      <dgm:spPr/>
      <dgm:t>
        <a:bodyPr/>
        <a:lstStyle/>
        <a:p>
          <a:pPr rtl="0"/>
          <a:r>
            <a:rPr lang="en-US" b="1" dirty="0">
              <a:solidFill>
                <a:srgbClr val="000000"/>
              </a:solidFill>
              <a:latin typeface="Aptos"/>
            </a:rPr>
            <a:t>Model Evaluation</a:t>
          </a:r>
          <a:endParaRPr lang="en-US" b="1" dirty="0">
            <a:latin typeface="Aptos"/>
          </a:endParaRPr>
        </a:p>
      </dgm:t>
    </dgm:pt>
    <dgm:pt modelId="{DC976AED-C7FF-4E26-B39A-456E5D8B134D}" type="parTrans" cxnId="{B9756069-979F-48A9-9E34-0F4939679256}">
      <dgm:prSet/>
      <dgm:spPr/>
    </dgm:pt>
    <dgm:pt modelId="{3D217C2E-2C8B-437D-940C-0B76D881B7A4}" type="sibTrans" cxnId="{B9756069-979F-48A9-9E34-0F4939679256}">
      <dgm:prSet/>
      <dgm:spPr/>
      <dgm:t>
        <a:bodyPr/>
        <a:lstStyle/>
        <a:p>
          <a:endParaRPr lang="en-US"/>
        </a:p>
      </dgm:t>
    </dgm:pt>
    <dgm:pt modelId="{B10BA315-26C8-4C6A-B268-12C19858703E}">
      <dgm:prSet phldr="0"/>
      <dgm:spPr/>
      <dgm:t>
        <a:bodyPr/>
        <a:lstStyle/>
        <a:p>
          <a:r>
            <a:rPr lang="en-US" b="1" dirty="0">
              <a:solidFill>
                <a:srgbClr val="000000"/>
              </a:solidFill>
              <a:latin typeface="Aptos"/>
            </a:rPr>
            <a:t>Deployment</a:t>
          </a:r>
          <a:endParaRPr lang="en-US" b="1" dirty="0">
            <a:latin typeface="Aptos"/>
          </a:endParaRPr>
        </a:p>
      </dgm:t>
    </dgm:pt>
    <dgm:pt modelId="{090F9AED-FEF1-4715-A8A3-A329911A3737}" type="parTrans" cxnId="{9B9FE12E-C1A6-4140-A78E-00E98E1D4C5F}">
      <dgm:prSet/>
      <dgm:spPr/>
    </dgm:pt>
    <dgm:pt modelId="{F6B22E0C-BF43-4E15-9DDE-D3E79B5AB584}" type="sibTrans" cxnId="{9B9FE12E-C1A6-4140-A78E-00E98E1D4C5F}">
      <dgm:prSet/>
      <dgm:spPr/>
      <dgm:t>
        <a:bodyPr/>
        <a:lstStyle/>
        <a:p>
          <a:endParaRPr lang="en-US"/>
        </a:p>
      </dgm:t>
    </dgm:pt>
    <dgm:pt modelId="{21CCEF0C-EFB1-4A6E-BE0A-3D3383EC6B82}">
      <dgm:prSet phldr="0"/>
      <dgm:spPr/>
      <dgm:t>
        <a:bodyPr/>
        <a:lstStyle/>
        <a:p>
          <a:pPr rtl="0"/>
          <a:r>
            <a:rPr lang="en-US" b="1" dirty="0">
              <a:solidFill>
                <a:srgbClr val="000000"/>
              </a:solidFill>
              <a:latin typeface="Aptos"/>
            </a:rPr>
            <a:t>Feedback Loop</a:t>
          </a:r>
          <a:endParaRPr lang="en-US" b="1" dirty="0">
            <a:latin typeface="Aptos"/>
          </a:endParaRPr>
        </a:p>
      </dgm:t>
    </dgm:pt>
    <dgm:pt modelId="{AF7D8EDB-C491-498F-AFE2-F1DA118FD71D}" type="parTrans" cxnId="{284226FB-B8AC-4BF5-9756-9EE6E990542B}">
      <dgm:prSet/>
      <dgm:spPr/>
    </dgm:pt>
    <dgm:pt modelId="{C529BCA3-A674-4133-94BF-39A67C7C28C7}" type="sibTrans" cxnId="{284226FB-B8AC-4BF5-9756-9EE6E990542B}">
      <dgm:prSet/>
      <dgm:spPr/>
    </dgm:pt>
    <dgm:pt modelId="{1015E901-444E-46C8-AA0E-1498089F7800}" type="pres">
      <dgm:prSet presAssocID="{2A7D130A-3443-4430-9584-28FB314C2A6F}" presName="linearFlow" presStyleCnt="0">
        <dgm:presLayoutVars>
          <dgm:resizeHandles val="exact"/>
        </dgm:presLayoutVars>
      </dgm:prSet>
      <dgm:spPr/>
    </dgm:pt>
    <dgm:pt modelId="{EE69793E-FE6C-4BF4-A989-02FBAEF3D9FF}" type="pres">
      <dgm:prSet presAssocID="{54696EC1-E920-42DE-BD21-34244AFDFC94}" presName="node" presStyleLbl="node1" presStyleIdx="0" presStyleCnt="7">
        <dgm:presLayoutVars>
          <dgm:bulletEnabled val="1"/>
        </dgm:presLayoutVars>
      </dgm:prSet>
      <dgm:spPr/>
    </dgm:pt>
    <dgm:pt modelId="{6CD507F4-7010-48C0-9723-5586D5B85750}" type="pres">
      <dgm:prSet presAssocID="{E89F85E8-B363-4467-B0B8-072886ADF39A}" presName="sibTrans" presStyleLbl="sibTrans2D1" presStyleIdx="0" presStyleCnt="6"/>
      <dgm:spPr/>
    </dgm:pt>
    <dgm:pt modelId="{00E2EB88-2191-4AAB-93DC-BD60185C0A54}" type="pres">
      <dgm:prSet presAssocID="{E89F85E8-B363-4467-B0B8-072886ADF39A}" presName="connectorText" presStyleLbl="sibTrans2D1" presStyleIdx="0" presStyleCnt="6"/>
      <dgm:spPr/>
    </dgm:pt>
    <dgm:pt modelId="{F61C0B91-2973-40DD-BAC9-EABE9C36D5EF}" type="pres">
      <dgm:prSet presAssocID="{F9F64787-F765-486D-BD49-2AAFAD1CB4BE}" presName="node" presStyleLbl="node1" presStyleIdx="1" presStyleCnt="7">
        <dgm:presLayoutVars>
          <dgm:bulletEnabled val="1"/>
        </dgm:presLayoutVars>
      </dgm:prSet>
      <dgm:spPr/>
    </dgm:pt>
    <dgm:pt modelId="{32E97BD5-D004-48A0-897A-CE42D0FD9677}" type="pres">
      <dgm:prSet presAssocID="{735F2BB4-94A0-48A4-829C-C77B43FF3770}" presName="sibTrans" presStyleLbl="sibTrans2D1" presStyleIdx="1" presStyleCnt="6"/>
      <dgm:spPr/>
    </dgm:pt>
    <dgm:pt modelId="{6CB55D37-673D-4EC9-9BAC-E58CBB05FE0B}" type="pres">
      <dgm:prSet presAssocID="{735F2BB4-94A0-48A4-829C-C77B43FF3770}" presName="connectorText" presStyleLbl="sibTrans2D1" presStyleIdx="1" presStyleCnt="6"/>
      <dgm:spPr/>
    </dgm:pt>
    <dgm:pt modelId="{64D4506B-F4CC-4555-84FE-F675B944CF4F}" type="pres">
      <dgm:prSet presAssocID="{975B05B1-5D79-46EB-923E-9A81A11B6F4E}" presName="node" presStyleLbl="node1" presStyleIdx="2" presStyleCnt="7">
        <dgm:presLayoutVars>
          <dgm:bulletEnabled val="1"/>
        </dgm:presLayoutVars>
      </dgm:prSet>
      <dgm:spPr/>
    </dgm:pt>
    <dgm:pt modelId="{02875900-55AB-48B8-9C75-BA4E64DC9FD4}" type="pres">
      <dgm:prSet presAssocID="{DF134022-3866-44CE-A6CB-3894DFA5380E}" presName="sibTrans" presStyleLbl="sibTrans2D1" presStyleIdx="2" presStyleCnt="6"/>
      <dgm:spPr/>
    </dgm:pt>
    <dgm:pt modelId="{02339B70-9BFF-483E-9760-05938A128DEE}" type="pres">
      <dgm:prSet presAssocID="{DF134022-3866-44CE-A6CB-3894DFA5380E}" presName="connectorText" presStyleLbl="sibTrans2D1" presStyleIdx="2" presStyleCnt="6"/>
      <dgm:spPr/>
    </dgm:pt>
    <dgm:pt modelId="{5954987E-4943-4DF6-9E0E-F98A855A9365}" type="pres">
      <dgm:prSet presAssocID="{4AF0248D-209B-4905-AA32-22CB371CB521}" presName="node" presStyleLbl="node1" presStyleIdx="3" presStyleCnt="7">
        <dgm:presLayoutVars>
          <dgm:bulletEnabled val="1"/>
        </dgm:presLayoutVars>
      </dgm:prSet>
      <dgm:spPr/>
    </dgm:pt>
    <dgm:pt modelId="{17F66536-1151-442A-9DB5-4E95CB575C0B}" type="pres">
      <dgm:prSet presAssocID="{225EC4ED-A6BC-4C2A-BE1C-57C0677B738C}" presName="sibTrans" presStyleLbl="sibTrans2D1" presStyleIdx="3" presStyleCnt="6"/>
      <dgm:spPr/>
    </dgm:pt>
    <dgm:pt modelId="{E52E5A07-D0DB-446A-9314-D56549F20105}" type="pres">
      <dgm:prSet presAssocID="{225EC4ED-A6BC-4C2A-BE1C-57C0677B738C}" presName="connectorText" presStyleLbl="sibTrans2D1" presStyleIdx="3" presStyleCnt="6"/>
      <dgm:spPr/>
    </dgm:pt>
    <dgm:pt modelId="{B02B086F-E356-4DC8-99D9-86B14D71B30D}" type="pres">
      <dgm:prSet presAssocID="{7AD4D891-3862-4A00-8562-1160DA83965E}" presName="node" presStyleLbl="node1" presStyleIdx="4" presStyleCnt="7">
        <dgm:presLayoutVars>
          <dgm:bulletEnabled val="1"/>
        </dgm:presLayoutVars>
      </dgm:prSet>
      <dgm:spPr/>
    </dgm:pt>
    <dgm:pt modelId="{12BE5318-2667-4065-9BA0-BBE1230902A2}" type="pres">
      <dgm:prSet presAssocID="{3D217C2E-2C8B-437D-940C-0B76D881B7A4}" presName="sibTrans" presStyleLbl="sibTrans2D1" presStyleIdx="4" presStyleCnt="6"/>
      <dgm:spPr/>
    </dgm:pt>
    <dgm:pt modelId="{01F20039-9C52-4491-90A5-436FFFD50A32}" type="pres">
      <dgm:prSet presAssocID="{3D217C2E-2C8B-437D-940C-0B76D881B7A4}" presName="connectorText" presStyleLbl="sibTrans2D1" presStyleIdx="4" presStyleCnt="6"/>
      <dgm:spPr/>
    </dgm:pt>
    <dgm:pt modelId="{3DF3A03C-B0AE-4AE3-8E2A-D90AC8BA5613}" type="pres">
      <dgm:prSet presAssocID="{B10BA315-26C8-4C6A-B268-12C19858703E}" presName="node" presStyleLbl="node1" presStyleIdx="5" presStyleCnt="7">
        <dgm:presLayoutVars>
          <dgm:bulletEnabled val="1"/>
        </dgm:presLayoutVars>
      </dgm:prSet>
      <dgm:spPr/>
    </dgm:pt>
    <dgm:pt modelId="{FBC3279B-E551-464C-A403-D480AEE04AF2}" type="pres">
      <dgm:prSet presAssocID="{F6B22E0C-BF43-4E15-9DDE-D3E79B5AB584}" presName="sibTrans" presStyleLbl="sibTrans2D1" presStyleIdx="5" presStyleCnt="6"/>
      <dgm:spPr/>
    </dgm:pt>
    <dgm:pt modelId="{7C50D25C-5D7F-40D1-B193-F67AC4DF6DC6}" type="pres">
      <dgm:prSet presAssocID="{F6B22E0C-BF43-4E15-9DDE-D3E79B5AB584}" presName="connectorText" presStyleLbl="sibTrans2D1" presStyleIdx="5" presStyleCnt="6"/>
      <dgm:spPr/>
    </dgm:pt>
    <dgm:pt modelId="{445D586B-AEB4-4F12-AF05-5C346D1D7A0D}" type="pres">
      <dgm:prSet presAssocID="{21CCEF0C-EFB1-4A6E-BE0A-3D3383EC6B82}" presName="node" presStyleLbl="node1" presStyleIdx="6" presStyleCnt="7">
        <dgm:presLayoutVars>
          <dgm:bulletEnabled val="1"/>
        </dgm:presLayoutVars>
      </dgm:prSet>
      <dgm:spPr/>
    </dgm:pt>
  </dgm:ptLst>
  <dgm:cxnLst>
    <dgm:cxn modelId="{180BDD09-C031-4884-9A47-D602C5CEC78D}" type="presOf" srcId="{E89F85E8-B363-4467-B0B8-072886ADF39A}" destId="{6CD507F4-7010-48C0-9723-5586D5B85750}" srcOrd="0" destOrd="0" presId="urn:microsoft.com/office/officeart/2005/8/layout/process2"/>
    <dgm:cxn modelId="{E31C640D-5473-4904-AD32-F63225962F19}" type="presOf" srcId="{735F2BB4-94A0-48A4-829C-C77B43FF3770}" destId="{6CB55D37-673D-4EC9-9BAC-E58CBB05FE0B}" srcOrd="1" destOrd="0" presId="urn:microsoft.com/office/officeart/2005/8/layout/process2"/>
    <dgm:cxn modelId="{0945DD18-939F-475F-ACBC-9CE4F2CC77AE}" type="presOf" srcId="{735F2BB4-94A0-48A4-829C-C77B43FF3770}" destId="{32E97BD5-D004-48A0-897A-CE42D0FD9677}" srcOrd="0" destOrd="0" presId="urn:microsoft.com/office/officeart/2005/8/layout/process2"/>
    <dgm:cxn modelId="{A1155A1D-BE88-42F4-96D5-CA8D6199FEAF}" type="presOf" srcId="{225EC4ED-A6BC-4C2A-BE1C-57C0677B738C}" destId="{E52E5A07-D0DB-446A-9314-D56549F20105}" srcOrd="1" destOrd="0" presId="urn:microsoft.com/office/officeart/2005/8/layout/process2"/>
    <dgm:cxn modelId="{A4C15124-EC5C-49DF-A02E-B713CF310F88}" type="presOf" srcId="{54696EC1-E920-42DE-BD21-34244AFDFC94}" destId="{EE69793E-FE6C-4BF4-A989-02FBAEF3D9FF}" srcOrd="0" destOrd="0" presId="urn:microsoft.com/office/officeart/2005/8/layout/process2"/>
    <dgm:cxn modelId="{9B9FE12E-C1A6-4140-A78E-00E98E1D4C5F}" srcId="{2A7D130A-3443-4430-9584-28FB314C2A6F}" destId="{B10BA315-26C8-4C6A-B268-12C19858703E}" srcOrd="5" destOrd="0" parTransId="{090F9AED-FEF1-4715-A8A3-A329911A3737}" sibTransId="{F6B22E0C-BF43-4E15-9DDE-D3E79B5AB584}"/>
    <dgm:cxn modelId="{B8E24F32-847E-41AA-B2A3-5AF013743C64}" type="presOf" srcId="{F6B22E0C-BF43-4E15-9DDE-D3E79B5AB584}" destId="{FBC3279B-E551-464C-A403-D480AEE04AF2}" srcOrd="0" destOrd="0" presId="urn:microsoft.com/office/officeart/2005/8/layout/process2"/>
    <dgm:cxn modelId="{6604B165-36F1-40B5-B6D9-AD74DFA24710}" srcId="{2A7D130A-3443-4430-9584-28FB314C2A6F}" destId="{54696EC1-E920-42DE-BD21-34244AFDFC94}" srcOrd="0" destOrd="0" parTransId="{74073F49-2372-4995-B81E-51353EC28E5C}" sibTransId="{E89F85E8-B363-4467-B0B8-072886ADF39A}"/>
    <dgm:cxn modelId="{8FFAC766-20A1-4F92-9C35-4A00D225A8C3}" type="presOf" srcId="{DF134022-3866-44CE-A6CB-3894DFA5380E}" destId="{02875900-55AB-48B8-9C75-BA4E64DC9FD4}" srcOrd="0" destOrd="0" presId="urn:microsoft.com/office/officeart/2005/8/layout/process2"/>
    <dgm:cxn modelId="{ED5B6D67-8C61-432B-8658-9574695C7DFE}" type="presOf" srcId="{3D217C2E-2C8B-437D-940C-0B76D881B7A4}" destId="{01F20039-9C52-4491-90A5-436FFFD50A32}" srcOrd="1" destOrd="0" presId="urn:microsoft.com/office/officeart/2005/8/layout/process2"/>
    <dgm:cxn modelId="{B9756069-979F-48A9-9E34-0F4939679256}" srcId="{2A7D130A-3443-4430-9584-28FB314C2A6F}" destId="{7AD4D891-3862-4A00-8562-1160DA83965E}" srcOrd="4" destOrd="0" parTransId="{DC976AED-C7FF-4E26-B39A-456E5D8B134D}" sibTransId="{3D217C2E-2C8B-437D-940C-0B76D881B7A4}"/>
    <dgm:cxn modelId="{A832734B-5790-4E43-972D-CDE1F13DAD17}" type="presOf" srcId="{225EC4ED-A6BC-4C2A-BE1C-57C0677B738C}" destId="{17F66536-1151-442A-9DB5-4E95CB575C0B}" srcOrd="0" destOrd="0" presId="urn:microsoft.com/office/officeart/2005/8/layout/process2"/>
    <dgm:cxn modelId="{F56EE84C-817E-4202-AB35-F4F8B04E779D}" type="presOf" srcId="{DF134022-3866-44CE-A6CB-3894DFA5380E}" destId="{02339B70-9BFF-483E-9760-05938A128DEE}" srcOrd="1" destOrd="0" presId="urn:microsoft.com/office/officeart/2005/8/layout/process2"/>
    <dgm:cxn modelId="{7D7C0851-F394-4AD5-A6BD-C6E4CDCA6B8A}" srcId="{2A7D130A-3443-4430-9584-28FB314C2A6F}" destId="{F9F64787-F765-486D-BD49-2AAFAD1CB4BE}" srcOrd="1" destOrd="0" parTransId="{0CF05264-A961-4E96-A9E5-A2D068C8682A}" sibTransId="{735F2BB4-94A0-48A4-829C-C77B43FF3770}"/>
    <dgm:cxn modelId="{20B08454-72C2-4AF1-B067-1CA2CB5C18C5}" type="presOf" srcId="{975B05B1-5D79-46EB-923E-9A81A11B6F4E}" destId="{64D4506B-F4CC-4555-84FE-F675B944CF4F}" srcOrd="0" destOrd="0" presId="urn:microsoft.com/office/officeart/2005/8/layout/process2"/>
    <dgm:cxn modelId="{C7CA1759-C73E-48C1-AE9E-FF23EAF0E253}" type="presOf" srcId="{F9F64787-F765-486D-BD49-2AAFAD1CB4BE}" destId="{F61C0B91-2973-40DD-BAC9-EABE9C36D5EF}" srcOrd="0" destOrd="0" presId="urn:microsoft.com/office/officeart/2005/8/layout/process2"/>
    <dgm:cxn modelId="{B00B7084-BD1F-473D-AD6B-FF39E8EAFEE5}" type="presOf" srcId="{2A7D130A-3443-4430-9584-28FB314C2A6F}" destId="{1015E901-444E-46C8-AA0E-1498089F7800}" srcOrd="0" destOrd="0" presId="urn:microsoft.com/office/officeart/2005/8/layout/process2"/>
    <dgm:cxn modelId="{2933B288-A325-45DA-8FD8-A4ECE5F400B8}" type="presOf" srcId="{4AF0248D-209B-4905-AA32-22CB371CB521}" destId="{5954987E-4943-4DF6-9E0E-F98A855A9365}" srcOrd="0" destOrd="0" presId="urn:microsoft.com/office/officeart/2005/8/layout/process2"/>
    <dgm:cxn modelId="{5B55858D-5098-4E2F-978C-7E5E9C357E53}" type="presOf" srcId="{B10BA315-26C8-4C6A-B268-12C19858703E}" destId="{3DF3A03C-B0AE-4AE3-8E2A-D90AC8BA5613}" srcOrd="0" destOrd="0" presId="urn:microsoft.com/office/officeart/2005/8/layout/process2"/>
    <dgm:cxn modelId="{4EBB7395-2676-4C8F-BC68-0C8B88991580}" type="presOf" srcId="{E89F85E8-B363-4467-B0B8-072886ADF39A}" destId="{00E2EB88-2191-4AAB-93DC-BD60185C0A54}" srcOrd="1" destOrd="0" presId="urn:microsoft.com/office/officeart/2005/8/layout/process2"/>
    <dgm:cxn modelId="{3BAE39A6-D376-4F5B-BE1B-0F665F779BE8}" type="presOf" srcId="{21CCEF0C-EFB1-4A6E-BE0A-3D3383EC6B82}" destId="{445D586B-AEB4-4F12-AF05-5C346D1D7A0D}" srcOrd="0" destOrd="0" presId="urn:microsoft.com/office/officeart/2005/8/layout/process2"/>
    <dgm:cxn modelId="{D82E54A7-56D7-42AE-88B2-1F967E0457CD}" type="presOf" srcId="{7AD4D891-3862-4A00-8562-1160DA83965E}" destId="{B02B086F-E356-4DC8-99D9-86B14D71B30D}" srcOrd="0" destOrd="0" presId="urn:microsoft.com/office/officeart/2005/8/layout/process2"/>
    <dgm:cxn modelId="{233410AB-6355-4066-8D0C-6A32A423F6F2}" srcId="{2A7D130A-3443-4430-9584-28FB314C2A6F}" destId="{4AF0248D-209B-4905-AA32-22CB371CB521}" srcOrd="3" destOrd="0" parTransId="{E2949FAA-202F-44F8-AFD2-FC31B4C05013}" sibTransId="{225EC4ED-A6BC-4C2A-BE1C-57C0677B738C}"/>
    <dgm:cxn modelId="{8702A4B3-1857-401F-9F3B-3670D536350B}" srcId="{2A7D130A-3443-4430-9584-28FB314C2A6F}" destId="{975B05B1-5D79-46EB-923E-9A81A11B6F4E}" srcOrd="2" destOrd="0" parTransId="{A8A8AF85-41D3-4163-A0BB-2A27FA99ACC9}" sibTransId="{DF134022-3866-44CE-A6CB-3894DFA5380E}"/>
    <dgm:cxn modelId="{45E64BB4-F826-4F26-BC97-0B47BF55247B}" type="presOf" srcId="{F6B22E0C-BF43-4E15-9DDE-D3E79B5AB584}" destId="{7C50D25C-5D7F-40D1-B193-F67AC4DF6DC6}" srcOrd="1" destOrd="0" presId="urn:microsoft.com/office/officeart/2005/8/layout/process2"/>
    <dgm:cxn modelId="{8F9458EB-01FB-422F-8353-01EFA28D04B2}" type="presOf" srcId="{3D217C2E-2C8B-437D-940C-0B76D881B7A4}" destId="{12BE5318-2667-4065-9BA0-BBE1230902A2}" srcOrd="0" destOrd="0" presId="urn:microsoft.com/office/officeart/2005/8/layout/process2"/>
    <dgm:cxn modelId="{284226FB-B8AC-4BF5-9756-9EE6E990542B}" srcId="{2A7D130A-3443-4430-9584-28FB314C2A6F}" destId="{21CCEF0C-EFB1-4A6E-BE0A-3D3383EC6B82}" srcOrd="6" destOrd="0" parTransId="{AF7D8EDB-C491-498F-AFE2-F1DA118FD71D}" sibTransId="{C529BCA3-A674-4133-94BF-39A67C7C28C7}"/>
    <dgm:cxn modelId="{DDB32DC3-FDB4-4A32-A80C-CCA670605F13}" type="presParOf" srcId="{1015E901-444E-46C8-AA0E-1498089F7800}" destId="{EE69793E-FE6C-4BF4-A989-02FBAEF3D9FF}" srcOrd="0" destOrd="0" presId="urn:microsoft.com/office/officeart/2005/8/layout/process2"/>
    <dgm:cxn modelId="{1E9E0670-737E-4F67-A397-B9EFFCCA7874}" type="presParOf" srcId="{1015E901-444E-46C8-AA0E-1498089F7800}" destId="{6CD507F4-7010-48C0-9723-5586D5B85750}" srcOrd="1" destOrd="0" presId="urn:microsoft.com/office/officeart/2005/8/layout/process2"/>
    <dgm:cxn modelId="{43DF18AE-6614-44E9-8378-88977E1BB330}" type="presParOf" srcId="{6CD507F4-7010-48C0-9723-5586D5B85750}" destId="{00E2EB88-2191-4AAB-93DC-BD60185C0A54}" srcOrd="0" destOrd="0" presId="urn:microsoft.com/office/officeart/2005/8/layout/process2"/>
    <dgm:cxn modelId="{4F629AE6-020B-491F-95C9-111363B2F6AF}" type="presParOf" srcId="{1015E901-444E-46C8-AA0E-1498089F7800}" destId="{F61C0B91-2973-40DD-BAC9-EABE9C36D5EF}" srcOrd="2" destOrd="0" presId="urn:microsoft.com/office/officeart/2005/8/layout/process2"/>
    <dgm:cxn modelId="{826DD9A8-E47F-4D57-9D80-649B32C127F5}" type="presParOf" srcId="{1015E901-444E-46C8-AA0E-1498089F7800}" destId="{32E97BD5-D004-48A0-897A-CE42D0FD9677}" srcOrd="3" destOrd="0" presId="urn:microsoft.com/office/officeart/2005/8/layout/process2"/>
    <dgm:cxn modelId="{949575A1-6EEC-4AEE-9265-271B0F93D538}" type="presParOf" srcId="{32E97BD5-D004-48A0-897A-CE42D0FD9677}" destId="{6CB55D37-673D-4EC9-9BAC-E58CBB05FE0B}" srcOrd="0" destOrd="0" presId="urn:microsoft.com/office/officeart/2005/8/layout/process2"/>
    <dgm:cxn modelId="{6D389A59-E89F-4EC3-847C-468361893894}" type="presParOf" srcId="{1015E901-444E-46C8-AA0E-1498089F7800}" destId="{64D4506B-F4CC-4555-84FE-F675B944CF4F}" srcOrd="4" destOrd="0" presId="urn:microsoft.com/office/officeart/2005/8/layout/process2"/>
    <dgm:cxn modelId="{A81EE321-CD42-4B7A-B44E-88B4391A7480}" type="presParOf" srcId="{1015E901-444E-46C8-AA0E-1498089F7800}" destId="{02875900-55AB-48B8-9C75-BA4E64DC9FD4}" srcOrd="5" destOrd="0" presId="urn:microsoft.com/office/officeart/2005/8/layout/process2"/>
    <dgm:cxn modelId="{09BAC957-B9EA-4E32-8D6D-938E7C56E750}" type="presParOf" srcId="{02875900-55AB-48B8-9C75-BA4E64DC9FD4}" destId="{02339B70-9BFF-483E-9760-05938A128DEE}" srcOrd="0" destOrd="0" presId="urn:microsoft.com/office/officeart/2005/8/layout/process2"/>
    <dgm:cxn modelId="{0B901274-8F6E-40AD-98BC-3C1311C5FDA6}" type="presParOf" srcId="{1015E901-444E-46C8-AA0E-1498089F7800}" destId="{5954987E-4943-4DF6-9E0E-F98A855A9365}" srcOrd="6" destOrd="0" presId="urn:microsoft.com/office/officeart/2005/8/layout/process2"/>
    <dgm:cxn modelId="{8BF4DA60-4C2C-4B4F-8BFA-7B2C4A00450E}" type="presParOf" srcId="{1015E901-444E-46C8-AA0E-1498089F7800}" destId="{17F66536-1151-442A-9DB5-4E95CB575C0B}" srcOrd="7" destOrd="0" presId="urn:microsoft.com/office/officeart/2005/8/layout/process2"/>
    <dgm:cxn modelId="{11736815-1DD4-4BBD-AD2A-8E250F1627F3}" type="presParOf" srcId="{17F66536-1151-442A-9DB5-4E95CB575C0B}" destId="{E52E5A07-D0DB-446A-9314-D56549F20105}" srcOrd="0" destOrd="0" presId="urn:microsoft.com/office/officeart/2005/8/layout/process2"/>
    <dgm:cxn modelId="{C4A443DF-9336-48A1-A31C-431630AFFA18}" type="presParOf" srcId="{1015E901-444E-46C8-AA0E-1498089F7800}" destId="{B02B086F-E356-4DC8-99D9-86B14D71B30D}" srcOrd="8" destOrd="0" presId="urn:microsoft.com/office/officeart/2005/8/layout/process2"/>
    <dgm:cxn modelId="{762D4C9D-8C3C-4BD8-B2E9-F35BB51F43E6}" type="presParOf" srcId="{1015E901-444E-46C8-AA0E-1498089F7800}" destId="{12BE5318-2667-4065-9BA0-BBE1230902A2}" srcOrd="9" destOrd="0" presId="urn:microsoft.com/office/officeart/2005/8/layout/process2"/>
    <dgm:cxn modelId="{6DD899D9-CD3E-4915-A97B-1F8881AC86DA}" type="presParOf" srcId="{12BE5318-2667-4065-9BA0-BBE1230902A2}" destId="{01F20039-9C52-4491-90A5-436FFFD50A32}" srcOrd="0" destOrd="0" presId="urn:microsoft.com/office/officeart/2005/8/layout/process2"/>
    <dgm:cxn modelId="{76847403-9532-41ED-9296-9EA0E78F1ECC}" type="presParOf" srcId="{1015E901-444E-46C8-AA0E-1498089F7800}" destId="{3DF3A03C-B0AE-4AE3-8E2A-D90AC8BA5613}" srcOrd="10" destOrd="0" presId="urn:microsoft.com/office/officeart/2005/8/layout/process2"/>
    <dgm:cxn modelId="{33848537-0AEC-489E-9D87-6B64427A22E5}" type="presParOf" srcId="{1015E901-444E-46C8-AA0E-1498089F7800}" destId="{FBC3279B-E551-464C-A403-D480AEE04AF2}" srcOrd="11" destOrd="0" presId="urn:microsoft.com/office/officeart/2005/8/layout/process2"/>
    <dgm:cxn modelId="{E98C073D-C49F-461B-A6D4-17A5999BB3B2}" type="presParOf" srcId="{FBC3279B-E551-464C-A403-D480AEE04AF2}" destId="{7C50D25C-5D7F-40D1-B193-F67AC4DF6DC6}" srcOrd="0" destOrd="0" presId="urn:microsoft.com/office/officeart/2005/8/layout/process2"/>
    <dgm:cxn modelId="{E1854BD9-4DA6-4E25-BF9A-436EFB646307}" type="presParOf" srcId="{1015E901-444E-46C8-AA0E-1498089F7800}" destId="{445D586B-AEB4-4F12-AF05-5C346D1D7A0D}"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9793E-FE6C-4BF4-A989-02FBAEF3D9FF}">
      <dsp:nvSpPr>
        <dsp:cNvPr id="0" name=""/>
        <dsp:cNvSpPr/>
      </dsp:nvSpPr>
      <dsp:spPr>
        <a:xfrm>
          <a:off x="4150726" y="715"/>
          <a:ext cx="2214146" cy="5862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rgbClr val="000000"/>
              </a:solidFill>
              <a:latin typeface="Aptos"/>
            </a:rPr>
            <a:t>Data Collection</a:t>
          </a:r>
          <a:endParaRPr lang="en-US" sz="1800" kern="1200" dirty="0"/>
        </a:p>
      </dsp:txBody>
      <dsp:txXfrm>
        <a:off x="4167898" y="17887"/>
        <a:ext cx="2179802" cy="551942"/>
      </dsp:txXfrm>
    </dsp:sp>
    <dsp:sp modelId="{6CD507F4-7010-48C0-9723-5586D5B85750}">
      <dsp:nvSpPr>
        <dsp:cNvPr id="0" name=""/>
        <dsp:cNvSpPr/>
      </dsp:nvSpPr>
      <dsp:spPr>
        <a:xfrm rot="5400000">
          <a:off x="5147871" y="601659"/>
          <a:ext cx="219857" cy="2638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5178652" y="623645"/>
        <a:ext cx="158296" cy="153900"/>
      </dsp:txXfrm>
    </dsp:sp>
    <dsp:sp modelId="{F61C0B91-2973-40DD-BAC9-EABE9C36D5EF}">
      <dsp:nvSpPr>
        <dsp:cNvPr id="0" name=""/>
        <dsp:cNvSpPr/>
      </dsp:nvSpPr>
      <dsp:spPr>
        <a:xfrm>
          <a:off x="4150726" y="880145"/>
          <a:ext cx="2214146" cy="5862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rgbClr val="000000"/>
              </a:solidFill>
              <a:latin typeface="Aptos"/>
            </a:rPr>
            <a:t>Data Preprocessing</a:t>
          </a:r>
          <a:endParaRPr lang="en-US" sz="1800" kern="1200" dirty="0"/>
        </a:p>
      </dsp:txBody>
      <dsp:txXfrm>
        <a:off x="4167898" y="897317"/>
        <a:ext cx="2179802" cy="551942"/>
      </dsp:txXfrm>
    </dsp:sp>
    <dsp:sp modelId="{32E97BD5-D004-48A0-897A-CE42D0FD9677}">
      <dsp:nvSpPr>
        <dsp:cNvPr id="0" name=""/>
        <dsp:cNvSpPr/>
      </dsp:nvSpPr>
      <dsp:spPr>
        <a:xfrm rot="5400000">
          <a:off x="5147871" y="1481088"/>
          <a:ext cx="219857" cy="2638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5178652" y="1503074"/>
        <a:ext cx="158296" cy="153900"/>
      </dsp:txXfrm>
    </dsp:sp>
    <dsp:sp modelId="{64D4506B-F4CC-4555-84FE-F675B944CF4F}">
      <dsp:nvSpPr>
        <dsp:cNvPr id="0" name=""/>
        <dsp:cNvSpPr/>
      </dsp:nvSpPr>
      <dsp:spPr>
        <a:xfrm>
          <a:off x="4150726" y="1759574"/>
          <a:ext cx="2214146" cy="5862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rgbClr val="000000"/>
              </a:solidFill>
              <a:latin typeface="Aptos"/>
            </a:rPr>
            <a:t>Feature Extraction</a:t>
          </a:r>
          <a:endParaRPr lang="en-US" sz="1800" b="1" kern="1200" dirty="0">
            <a:latin typeface="Aptos"/>
          </a:endParaRPr>
        </a:p>
      </dsp:txBody>
      <dsp:txXfrm>
        <a:off x="4167898" y="1776746"/>
        <a:ext cx="2179802" cy="551942"/>
      </dsp:txXfrm>
    </dsp:sp>
    <dsp:sp modelId="{02875900-55AB-48B8-9C75-BA4E64DC9FD4}">
      <dsp:nvSpPr>
        <dsp:cNvPr id="0" name=""/>
        <dsp:cNvSpPr/>
      </dsp:nvSpPr>
      <dsp:spPr>
        <a:xfrm rot="5400000">
          <a:off x="5147871" y="2360517"/>
          <a:ext cx="219857" cy="2638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5178652" y="2382503"/>
        <a:ext cx="158296" cy="153900"/>
      </dsp:txXfrm>
    </dsp:sp>
    <dsp:sp modelId="{5954987E-4943-4DF6-9E0E-F98A855A9365}">
      <dsp:nvSpPr>
        <dsp:cNvPr id="0" name=""/>
        <dsp:cNvSpPr/>
      </dsp:nvSpPr>
      <dsp:spPr>
        <a:xfrm>
          <a:off x="4150726" y="2639003"/>
          <a:ext cx="2214146" cy="5862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rgbClr val="000000"/>
              </a:solidFill>
              <a:latin typeface="Aptos"/>
            </a:rPr>
            <a:t>Model Training</a:t>
          </a:r>
          <a:endParaRPr lang="en-US" sz="1800" b="1" kern="1200" dirty="0">
            <a:latin typeface="Aptos"/>
          </a:endParaRPr>
        </a:p>
      </dsp:txBody>
      <dsp:txXfrm>
        <a:off x="4167898" y="2656175"/>
        <a:ext cx="2179802" cy="551942"/>
      </dsp:txXfrm>
    </dsp:sp>
    <dsp:sp modelId="{17F66536-1151-442A-9DB5-4E95CB575C0B}">
      <dsp:nvSpPr>
        <dsp:cNvPr id="0" name=""/>
        <dsp:cNvSpPr/>
      </dsp:nvSpPr>
      <dsp:spPr>
        <a:xfrm rot="5400000">
          <a:off x="5147871" y="3239946"/>
          <a:ext cx="219857" cy="2638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5178652" y="3261932"/>
        <a:ext cx="158296" cy="153900"/>
      </dsp:txXfrm>
    </dsp:sp>
    <dsp:sp modelId="{B02B086F-E356-4DC8-99D9-86B14D71B30D}">
      <dsp:nvSpPr>
        <dsp:cNvPr id="0" name=""/>
        <dsp:cNvSpPr/>
      </dsp:nvSpPr>
      <dsp:spPr>
        <a:xfrm>
          <a:off x="4150726" y="3518432"/>
          <a:ext cx="2214146" cy="5862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rgbClr val="000000"/>
              </a:solidFill>
              <a:latin typeface="Aptos"/>
            </a:rPr>
            <a:t>Model Evaluation</a:t>
          </a:r>
          <a:endParaRPr lang="en-US" sz="1800" b="1" kern="1200" dirty="0">
            <a:latin typeface="Aptos"/>
          </a:endParaRPr>
        </a:p>
      </dsp:txBody>
      <dsp:txXfrm>
        <a:off x="4167898" y="3535604"/>
        <a:ext cx="2179802" cy="551942"/>
      </dsp:txXfrm>
    </dsp:sp>
    <dsp:sp modelId="{12BE5318-2667-4065-9BA0-BBE1230902A2}">
      <dsp:nvSpPr>
        <dsp:cNvPr id="0" name=""/>
        <dsp:cNvSpPr/>
      </dsp:nvSpPr>
      <dsp:spPr>
        <a:xfrm rot="5400000">
          <a:off x="5147871" y="4119375"/>
          <a:ext cx="219857" cy="2638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5178652" y="4141361"/>
        <a:ext cx="158296" cy="153900"/>
      </dsp:txXfrm>
    </dsp:sp>
    <dsp:sp modelId="{3DF3A03C-B0AE-4AE3-8E2A-D90AC8BA5613}">
      <dsp:nvSpPr>
        <dsp:cNvPr id="0" name=""/>
        <dsp:cNvSpPr/>
      </dsp:nvSpPr>
      <dsp:spPr>
        <a:xfrm>
          <a:off x="4150726" y="4397861"/>
          <a:ext cx="2214146" cy="5862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latin typeface="Aptos"/>
            </a:rPr>
            <a:t>Deployment</a:t>
          </a:r>
          <a:endParaRPr lang="en-US" sz="1800" b="1" kern="1200" dirty="0">
            <a:latin typeface="Aptos"/>
          </a:endParaRPr>
        </a:p>
      </dsp:txBody>
      <dsp:txXfrm>
        <a:off x="4167898" y="4415033"/>
        <a:ext cx="2179802" cy="551942"/>
      </dsp:txXfrm>
    </dsp:sp>
    <dsp:sp modelId="{FBC3279B-E551-464C-A403-D480AEE04AF2}">
      <dsp:nvSpPr>
        <dsp:cNvPr id="0" name=""/>
        <dsp:cNvSpPr/>
      </dsp:nvSpPr>
      <dsp:spPr>
        <a:xfrm rot="5400000">
          <a:off x="5147871" y="4998805"/>
          <a:ext cx="219857" cy="2638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5178652" y="5020791"/>
        <a:ext cx="158296" cy="153900"/>
      </dsp:txXfrm>
    </dsp:sp>
    <dsp:sp modelId="{445D586B-AEB4-4F12-AF05-5C346D1D7A0D}">
      <dsp:nvSpPr>
        <dsp:cNvPr id="0" name=""/>
        <dsp:cNvSpPr/>
      </dsp:nvSpPr>
      <dsp:spPr>
        <a:xfrm>
          <a:off x="4150726" y="5277291"/>
          <a:ext cx="2214146" cy="5862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rgbClr val="000000"/>
              </a:solidFill>
              <a:latin typeface="Aptos"/>
            </a:rPr>
            <a:t>Feedback Loop</a:t>
          </a:r>
          <a:endParaRPr lang="en-US" sz="1800" b="1" kern="1200" dirty="0">
            <a:latin typeface="Aptos"/>
          </a:endParaRPr>
        </a:p>
      </dsp:txBody>
      <dsp:txXfrm>
        <a:off x="4167898" y="5294463"/>
        <a:ext cx="2179802" cy="5519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4102"/>
            <a:ext cx="9144000" cy="3646557"/>
          </a:xfrm>
        </p:spPr>
        <p:txBody>
          <a:bodyPr vert="horz" lIns="91440" tIns="45720" rIns="91440" bIns="45720" rtlCol="0" anchor="t">
            <a:normAutofit/>
          </a:bodyPr>
          <a:lstStyle/>
          <a:p>
            <a:r>
              <a:rPr lang="en-US" dirty="0"/>
              <a:t>VERBAL LIE DETECTION</a:t>
            </a:r>
            <a:br>
              <a:rPr lang="en-US" dirty="0"/>
            </a:br>
            <a:r>
              <a:rPr lang="en-US" sz="4000" dirty="0"/>
              <a:t>NLP Project</a:t>
            </a:r>
          </a:p>
        </p:txBody>
      </p:sp>
      <p:sp>
        <p:nvSpPr>
          <p:cNvPr id="3" name="Subtitle 2"/>
          <p:cNvSpPr>
            <a:spLocks noGrp="1"/>
          </p:cNvSpPr>
          <p:nvPr>
            <p:ph type="subTitle" idx="1"/>
          </p:nvPr>
        </p:nvSpPr>
        <p:spPr>
          <a:xfrm>
            <a:off x="1093304" y="4032734"/>
            <a:ext cx="9144000" cy="1655762"/>
          </a:xfrm>
        </p:spPr>
        <p:txBody>
          <a:bodyPr vert="horz" lIns="91440" tIns="45720" rIns="91440" bIns="45720" rtlCol="0" anchor="t">
            <a:normAutofit lnSpcReduction="10000"/>
          </a:bodyPr>
          <a:lstStyle/>
          <a:p>
            <a:pPr algn="l"/>
            <a:r>
              <a:rPr lang="en-US"/>
              <a:t>SE22UARI095 – </a:t>
            </a:r>
            <a:r>
              <a:rPr lang="en-US" err="1"/>
              <a:t>M.MouryaAdithya</a:t>
            </a:r>
            <a:endParaRPr lang="en-US" dirty="0" err="1"/>
          </a:p>
          <a:p>
            <a:pPr algn="l"/>
            <a:r>
              <a:rPr lang="en-US" dirty="0"/>
              <a:t>SE22UARI057 – </a:t>
            </a:r>
            <a:r>
              <a:rPr lang="en-US" err="1"/>
              <a:t>I.Mithun</a:t>
            </a:r>
            <a:r>
              <a:rPr lang="en-US"/>
              <a:t> Reddy</a:t>
            </a:r>
          </a:p>
          <a:p>
            <a:pPr algn="l"/>
            <a:r>
              <a:rPr lang="en-US" dirty="0"/>
              <a:t>SE22UARI121 – </a:t>
            </a:r>
            <a:r>
              <a:rPr lang="en-US" err="1"/>
              <a:t>P.Krishna</a:t>
            </a:r>
            <a:r>
              <a:rPr lang="en-US"/>
              <a:t> Chaitanya</a:t>
            </a:r>
          </a:p>
          <a:p>
            <a:pPr algn="l"/>
            <a:r>
              <a:rPr lang="en-US"/>
              <a:t>SE22UARI058 – </a:t>
            </a:r>
            <a:r>
              <a:rPr lang="en-US" err="1"/>
              <a:t>CH.Jagruth</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458D-FDF0-FD7D-581A-0FF0FA95C581}"/>
              </a:ext>
            </a:extLst>
          </p:cNvPr>
          <p:cNvSpPr>
            <a:spLocks noGrp="1"/>
          </p:cNvSpPr>
          <p:nvPr>
            <p:ph type="title"/>
          </p:nvPr>
        </p:nvSpPr>
        <p:spPr/>
        <p:txBody>
          <a:bodyPr/>
          <a:lstStyle/>
          <a:p>
            <a:r>
              <a:rPr lang="en-US" dirty="0"/>
              <a:t>Motivation:</a:t>
            </a:r>
            <a:endParaRPr lang="en-US"/>
          </a:p>
        </p:txBody>
      </p:sp>
      <p:sp>
        <p:nvSpPr>
          <p:cNvPr id="3" name="Content Placeholder 2">
            <a:extLst>
              <a:ext uri="{FF2B5EF4-FFF2-40B4-BE49-F238E27FC236}">
                <a16:creationId xmlns:a16="http://schemas.microsoft.com/office/drawing/2014/main" id="{D11CF24B-01B4-4A40-F4D5-B95CFD278246}"/>
              </a:ext>
            </a:extLst>
          </p:cNvPr>
          <p:cNvSpPr>
            <a:spLocks noGrp="1"/>
          </p:cNvSpPr>
          <p:nvPr>
            <p:ph idx="1"/>
          </p:nvPr>
        </p:nvSpPr>
        <p:spPr/>
        <p:txBody>
          <a:bodyPr vert="horz" lIns="91440" tIns="45720" rIns="91440" bIns="45720" rtlCol="0" anchor="t">
            <a:normAutofit/>
          </a:bodyPr>
          <a:lstStyle/>
          <a:p>
            <a:pPr>
              <a:buNone/>
            </a:pPr>
            <a:r>
              <a:rPr lang="en-US" dirty="0">
                <a:ea typeface="+mn-lt"/>
                <a:cs typeface="+mn-lt"/>
              </a:rPr>
              <a:t>• </a:t>
            </a:r>
            <a:r>
              <a:rPr lang="en-US" b="1" dirty="0">
                <a:ea typeface="+mn-lt"/>
                <a:cs typeface="+mn-lt"/>
              </a:rPr>
              <a:t>Context</a:t>
            </a:r>
            <a:r>
              <a:rPr lang="en-US" dirty="0">
                <a:ea typeface="+mn-lt"/>
                <a:cs typeface="+mn-lt"/>
              </a:rPr>
              <a:t>: People are lying more frequently in both face-to-face conversations and online, like on social media, in politics, and in business.</a:t>
            </a:r>
            <a:endParaRPr lang="en-US" dirty="0"/>
          </a:p>
          <a:p>
            <a:pPr>
              <a:buNone/>
            </a:pPr>
            <a:r>
              <a:rPr lang="en-US" dirty="0">
                <a:ea typeface="+mn-lt"/>
                <a:cs typeface="+mn-lt"/>
              </a:rPr>
              <a:t>• </a:t>
            </a:r>
            <a:r>
              <a:rPr lang="en-US" b="1" dirty="0">
                <a:ea typeface="+mn-lt"/>
                <a:cs typeface="+mn-lt"/>
              </a:rPr>
              <a:t>Challenge</a:t>
            </a:r>
            <a:r>
              <a:rPr lang="en-US" dirty="0">
                <a:ea typeface="+mn-lt"/>
                <a:cs typeface="+mn-lt"/>
              </a:rPr>
              <a:t>: It’s hard for people to spot lies because we’re influenced by emotions, personal biases, and can miss subtle signs. Even tools like lie detectors aren’t always reliable.</a:t>
            </a:r>
          </a:p>
          <a:p>
            <a:pPr>
              <a:buNone/>
            </a:pPr>
            <a:r>
              <a:rPr lang="en-US" dirty="0">
                <a:ea typeface="+mn-lt"/>
                <a:cs typeface="+mn-lt"/>
              </a:rPr>
              <a:t>• </a:t>
            </a:r>
            <a:r>
              <a:rPr lang="en-US" b="1" dirty="0">
                <a:ea typeface="+mn-lt"/>
                <a:cs typeface="+mn-lt"/>
              </a:rPr>
              <a:t>Importance</a:t>
            </a:r>
            <a:r>
              <a:rPr lang="en-US" dirty="0">
                <a:ea typeface="+mn-lt"/>
                <a:cs typeface="+mn-lt"/>
              </a:rPr>
              <a:t>: Using technology to detect lies based on what people say can help improve screening in areas like security, law enforcement, and even on social media, making the process more accurate and scalable.</a:t>
            </a:r>
          </a:p>
          <a:p>
            <a:pPr>
              <a:buNone/>
            </a:pPr>
            <a:endParaRPr lang="en-US" dirty="0"/>
          </a:p>
          <a:p>
            <a:pPr marL="0" indent="0">
              <a:buNone/>
            </a:pPr>
            <a:endParaRPr lang="en-US" dirty="0"/>
          </a:p>
        </p:txBody>
      </p:sp>
    </p:spTree>
    <p:extLst>
      <p:ext uri="{BB962C8B-B14F-4D97-AF65-F5344CB8AC3E}">
        <p14:creationId xmlns:p14="http://schemas.microsoft.com/office/powerpoint/2010/main" val="81960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CA70-7241-C6D5-C2B7-D3696FB863F5}"/>
              </a:ext>
            </a:extLst>
          </p:cNvPr>
          <p:cNvSpPr>
            <a:spLocks noGrp="1"/>
          </p:cNvSpPr>
          <p:nvPr>
            <p:ph type="title"/>
          </p:nvPr>
        </p:nvSpPr>
        <p:spPr>
          <a:xfrm>
            <a:off x="838200" y="188429"/>
            <a:ext cx="10515600"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59771B45-B6CE-A97A-D25F-6896FFD65666}"/>
              </a:ext>
            </a:extLst>
          </p:cNvPr>
          <p:cNvSpPr>
            <a:spLocks noGrp="1"/>
          </p:cNvSpPr>
          <p:nvPr>
            <p:ph idx="1"/>
          </p:nvPr>
        </p:nvSpPr>
        <p:spPr>
          <a:xfrm>
            <a:off x="838200" y="1417016"/>
            <a:ext cx="10515600" cy="4638468"/>
          </a:xfrm>
        </p:spPr>
        <p:txBody>
          <a:bodyPr vert="horz" lIns="91440" tIns="45720" rIns="91440" bIns="45720" rtlCol="0" anchor="t">
            <a:noAutofit/>
          </a:bodyPr>
          <a:lstStyle/>
          <a:p>
            <a:r>
              <a:rPr lang="en-US" sz="1600" b="1" dirty="0">
                <a:ea typeface="+mn-lt"/>
                <a:cs typeface="+mn-lt"/>
              </a:rPr>
              <a:t>Problem Statement:</a:t>
            </a:r>
            <a:endParaRPr lang="en-US" sz="1600"/>
          </a:p>
          <a:p>
            <a:pPr>
              <a:buNone/>
            </a:pPr>
            <a:r>
              <a:rPr lang="en-US" sz="1600" dirty="0">
                <a:ea typeface="+mn-lt"/>
                <a:cs typeface="+mn-lt"/>
              </a:rPr>
              <a:t>   The main challenge of this project is to accurately detect deception through verbal communication using NLP techniques, where traditional lie detection methods (like polygraph tests) are unreliable, and human judgment is often influenced by biases, emotions, and contextual factors.</a:t>
            </a:r>
            <a:endParaRPr lang="en-US" sz="1600"/>
          </a:p>
          <a:p>
            <a:r>
              <a:rPr lang="en-US" sz="1600" b="1" dirty="0">
                <a:ea typeface="+mn-lt"/>
                <a:cs typeface="+mn-lt"/>
              </a:rPr>
              <a:t>Description:</a:t>
            </a:r>
            <a:endParaRPr lang="en-US" sz="1600"/>
          </a:p>
          <a:p>
            <a:pPr>
              <a:buNone/>
            </a:pPr>
            <a:r>
              <a:rPr lang="en-US" sz="1600" dirty="0">
                <a:ea typeface="+mn-lt"/>
                <a:cs typeface="+mn-lt"/>
              </a:rPr>
              <a:t>      Deceptive communication is increasingly common in many areas, such as social media, politics, and business. While non-verbal cues like facial expressions or body language can help in spotting lies, they are not always available, especially in text-based or audio-only communication. This project aims to build an NLP-based system that identifies linguistic patterns and features commonly associated with deception. The system will analyze textual data, capturing syntactic, semantic, and psychological cues to classify statements as truthful or deceptive.</a:t>
            </a:r>
            <a:endParaRPr lang="en-US" sz="1600"/>
          </a:p>
          <a:p>
            <a:pPr>
              <a:buNone/>
            </a:pPr>
            <a:r>
              <a:rPr lang="en-US" sz="1600" dirty="0">
                <a:ea typeface="+mn-lt"/>
                <a:cs typeface="+mn-lt"/>
              </a:rPr>
              <a:t>• </a:t>
            </a:r>
            <a:r>
              <a:rPr lang="en-US" sz="1600" b="1" dirty="0">
                <a:ea typeface="+mn-lt"/>
                <a:cs typeface="+mn-lt"/>
              </a:rPr>
              <a:t>Core Issue</a:t>
            </a:r>
            <a:r>
              <a:rPr lang="en-US" sz="1600" dirty="0">
                <a:ea typeface="+mn-lt"/>
                <a:cs typeface="+mn-lt"/>
              </a:rPr>
              <a:t>: Detecting deceptive language through verbal cues, where non-verbal indicators (e.g., body language, facial expressions) are not available.</a:t>
            </a:r>
            <a:endParaRPr lang="en-US" sz="1600" dirty="0"/>
          </a:p>
          <a:p>
            <a:pPr>
              <a:buNone/>
            </a:pPr>
            <a:r>
              <a:rPr lang="en-US" sz="1600" dirty="0">
                <a:ea typeface="+mn-lt"/>
                <a:cs typeface="+mn-lt"/>
              </a:rPr>
              <a:t>• </a:t>
            </a:r>
            <a:r>
              <a:rPr lang="en-US" sz="1600" b="1" dirty="0">
                <a:ea typeface="+mn-lt"/>
                <a:cs typeface="+mn-lt"/>
              </a:rPr>
              <a:t>Key Questions</a:t>
            </a:r>
            <a:r>
              <a:rPr lang="en-US" sz="1600" dirty="0">
                <a:ea typeface="+mn-lt"/>
                <a:cs typeface="+mn-lt"/>
              </a:rPr>
              <a:t>:</a:t>
            </a:r>
            <a:endParaRPr lang="en-US" sz="1600" dirty="0"/>
          </a:p>
          <a:p>
            <a:pPr>
              <a:buNone/>
            </a:pPr>
            <a:r>
              <a:rPr lang="en-US" sz="1600" dirty="0">
                <a:ea typeface="+mn-lt"/>
                <a:cs typeface="+mn-lt"/>
              </a:rPr>
              <a:t>• How can linguistic patterns indicate deception?</a:t>
            </a:r>
            <a:endParaRPr lang="en-US" sz="1600" dirty="0"/>
          </a:p>
          <a:p>
            <a:pPr>
              <a:buNone/>
            </a:pPr>
            <a:r>
              <a:rPr lang="en-US" sz="1600" dirty="0">
                <a:ea typeface="+mn-lt"/>
                <a:cs typeface="+mn-lt"/>
              </a:rPr>
              <a:t>• What NLP techniques can be utilized to model these verbal inconsistencies?</a:t>
            </a:r>
            <a:endParaRPr lang="en-US" sz="1600" dirty="0"/>
          </a:p>
          <a:p>
            <a:pPr>
              <a:buNone/>
            </a:pPr>
            <a:r>
              <a:rPr lang="en-US" sz="1600" dirty="0">
                <a:ea typeface="+mn-lt"/>
                <a:cs typeface="+mn-lt"/>
              </a:rPr>
              <a:t>• </a:t>
            </a:r>
            <a:r>
              <a:rPr lang="en-US" sz="1600" b="1" dirty="0">
                <a:ea typeface="+mn-lt"/>
                <a:cs typeface="+mn-lt"/>
              </a:rPr>
              <a:t>Challenges</a:t>
            </a:r>
            <a:r>
              <a:rPr lang="en-US" sz="1600" dirty="0">
                <a:ea typeface="+mn-lt"/>
                <a:cs typeface="+mn-lt"/>
              </a:rPr>
              <a:t>:</a:t>
            </a:r>
            <a:endParaRPr lang="en-US" sz="1600" dirty="0"/>
          </a:p>
          <a:p>
            <a:pPr>
              <a:buNone/>
            </a:pPr>
            <a:r>
              <a:rPr lang="en-US" sz="1600" dirty="0">
                <a:ea typeface="+mn-lt"/>
                <a:cs typeface="+mn-lt"/>
              </a:rPr>
              <a:t>• Subtle linguistic differences between truth and lies.</a:t>
            </a:r>
            <a:endParaRPr lang="en-US" sz="1600"/>
          </a:p>
          <a:p>
            <a:pPr>
              <a:buNone/>
            </a:pPr>
            <a:r>
              <a:rPr lang="en-US" sz="1600" dirty="0">
                <a:ea typeface="+mn-lt"/>
                <a:cs typeface="+mn-lt"/>
              </a:rPr>
              <a:t>• The influence of context, speaker personality, and emotional tone on deception detection.</a:t>
            </a:r>
            <a:endParaRPr lang="en-US" sz="1600" dirty="0"/>
          </a:p>
          <a:p>
            <a:pPr>
              <a:buNone/>
            </a:pPr>
            <a:endParaRPr lang="en-US" dirty="0">
              <a:ea typeface="+mn-lt"/>
              <a:cs typeface="+mn-lt"/>
            </a:endParaRPr>
          </a:p>
          <a:p>
            <a:pPr>
              <a:buNone/>
            </a:pPr>
            <a:endParaRPr lang="en-US" dirty="0"/>
          </a:p>
          <a:p>
            <a:pPr>
              <a:buNone/>
            </a:pPr>
            <a:endParaRPr lang="en-US" dirty="0"/>
          </a:p>
          <a:p>
            <a:pPr marL="0" indent="0">
              <a:buNone/>
            </a:pPr>
            <a:endParaRPr lang="en-US" dirty="0"/>
          </a:p>
        </p:txBody>
      </p:sp>
    </p:spTree>
    <p:extLst>
      <p:ext uri="{BB962C8B-B14F-4D97-AF65-F5344CB8AC3E}">
        <p14:creationId xmlns:p14="http://schemas.microsoft.com/office/powerpoint/2010/main" val="317241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4BAB-E54F-EA44-23C3-5E9ED83F03DE}"/>
              </a:ext>
            </a:extLst>
          </p:cNvPr>
          <p:cNvSpPr>
            <a:spLocks noGrp="1"/>
          </p:cNvSpPr>
          <p:nvPr>
            <p:ph type="title"/>
          </p:nvPr>
        </p:nvSpPr>
        <p:spPr>
          <a:xfrm>
            <a:off x="738809" y="111125"/>
            <a:ext cx="10515600" cy="1027389"/>
          </a:xfrm>
        </p:spPr>
        <p:txBody>
          <a:bodyPr/>
          <a:lstStyle/>
          <a:p>
            <a:r>
              <a:rPr lang="en-US" dirty="0"/>
              <a:t>Proposed Pipeline:</a:t>
            </a:r>
          </a:p>
        </p:txBody>
      </p:sp>
      <p:sp>
        <p:nvSpPr>
          <p:cNvPr id="3" name="Content Placeholder 2">
            <a:extLst>
              <a:ext uri="{FF2B5EF4-FFF2-40B4-BE49-F238E27FC236}">
                <a16:creationId xmlns:a16="http://schemas.microsoft.com/office/drawing/2014/main" id="{51015CE4-0950-347B-30C9-349E5EC20DFC}"/>
              </a:ext>
            </a:extLst>
          </p:cNvPr>
          <p:cNvSpPr>
            <a:spLocks noGrp="1"/>
          </p:cNvSpPr>
          <p:nvPr>
            <p:ph idx="1"/>
          </p:nvPr>
        </p:nvSpPr>
        <p:spPr>
          <a:xfrm>
            <a:off x="738809" y="1394930"/>
            <a:ext cx="10515600" cy="5753859"/>
          </a:xfrm>
        </p:spPr>
        <p:txBody>
          <a:bodyPr vert="horz" lIns="91440" tIns="45720" rIns="91440" bIns="45720" rtlCol="0" anchor="t">
            <a:normAutofit/>
          </a:bodyPr>
          <a:lstStyle/>
          <a:p>
            <a:pPr marL="0" indent="0">
              <a:buNone/>
            </a:pPr>
            <a:r>
              <a:rPr lang="en-US" sz="1800" b="1" dirty="0">
                <a:ea typeface="+mn-lt"/>
                <a:cs typeface="+mn-lt"/>
              </a:rPr>
              <a:t>1. Data Collection:</a:t>
            </a:r>
          </a:p>
          <a:p>
            <a:pPr marL="0" indent="0">
              <a:buNone/>
            </a:pPr>
            <a:r>
              <a:rPr lang="en-US" sz="1800" dirty="0">
                <a:ea typeface="+mn-lt"/>
                <a:cs typeface="+mn-lt"/>
              </a:rPr>
              <a:t>- Gather diverse data sources from Kaggle, scientific reports, various internet sources. If possible, data  </a:t>
            </a:r>
          </a:p>
          <a:p>
            <a:pPr marL="0" indent="0">
              <a:buNone/>
            </a:pPr>
            <a:r>
              <a:rPr lang="en-US" sz="1800" dirty="0">
                <a:ea typeface="+mn-lt"/>
                <a:cs typeface="+mn-lt"/>
              </a:rPr>
              <a:t>    scraping from audios, videos of various speakers who are lying and telling truth.</a:t>
            </a:r>
            <a:endParaRPr lang="en-US" sz="1800"/>
          </a:p>
          <a:p>
            <a:pPr marL="0" indent="0">
              <a:buNone/>
            </a:pPr>
            <a:r>
              <a:rPr lang="en-US" sz="1800" b="1" dirty="0">
                <a:ea typeface="+mn-lt"/>
                <a:cs typeface="+mn-lt"/>
              </a:rPr>
              <a:t>2. Data Preprocessing:</a:t>
            </a:r>
          </a:p>
          <a:p>
            <a:pPr marL="0" indent="0">
              <a:buNone/>
            </a:pPr>
            <a:r>
              <a:rPr lang="en-US" sz="1800" dirty="0">
                <a:ea typeface="+mn-lt"/>
                <a:cs typeface="+mn-lt"/>
              </a:rPr>
              <a:t>- Text cleaning: Remove noise, correct spelling, and normalize text.</a:t>
            </a:r>
          </a:p>
          <a:p>
            <a:pPr marL="0" indent="0">
              <a:buNone/>
            </a:pPr>
            <a:r>
              <a:rPr lang="en-US" sz="1800" dirty="0">
                <a:ea typeface="+mn-lt"/>
                <a:cs typeface="+mn-lt"/>
              </a:rPr>
              <a:t>- Tokenization: Break down text into words or </a:t>
            </a:r>
            <a:r>
              <a:rPr lang="en-US" sz="1800" err="1">
                <a:ea typeface="+mn-lt"/>
                <a:cs typeface="+mn-lt"/>
              </a:rPr>
              <a:t>subwords</a:t>
            </a:r>
            <a:r>
              <a:rPr lang="en-US" sz="1800" dirty="0">
                <a:ea typeface="+mn-lt"/>
                <a:cs typeface="+mn-lt"/>
              </a:rPr>
              <a:t>.</a:t>
            </a:r>
          </a:p>
          <a:p>
            <a:pPr marL="0" indent="0">
              <a:buNone/>
            </a:pPr>
            <a:r>
              <a:rPr lang="en-US" sz="1800" dirty="0">
                <a:ea typeface="+mn-lt"/>
                <a:cs typeface="+mn-lt"/>
              </a:rPr>
              <a:t>- Named Entity Recognition: Identify and categorize named entities to understand context.</a:t>
            </a:r>
            <a:endParaRPr lang="en-US" sz="1800"/>
          </a:p>
          <a:p>
            <a:pPr marL="0" indent="0">
              <a:buNone/>
            </a:pPr>
            <a:r>
              <a:rPr lang="en-US" sz="1800" b="1" dirty="0">
                <a:ea typeface="+mn-lt"/>
                <a:cs typeface="+mn-lt"/>
              </a:rPr>
              <a:t>3. Feature Extraction:</a:t>
            </a:r>
          </a:p>
          <a:p>
            <a:pPr marL="0" indent="0">
              <a:buNone/>
            </a:pPr>
            <a:r>
              <a:rPr lang="en-US" sz="1800" dirty="0">
                <a:ea typeface="+mn-lt"/>
                <a:cs typeface="+mn-lt"/>
              </a:rPr>
              <a:t>- Linguistic features: Extract lexical, syntactic, and semantic features from text.</a:t>
            </a:r>
            <a:endParaRPr lang="en-US" sz="1800"/>
          </a:p>
          <a:p>
            <a:pPr marL="0" indent="0">
              <a:buNone/>
            </a:pPr>
            <a:r>
              <a:rPr lang="en-US" sz="1800" b="1" dirty="0">
                <a:ea typeface="+mn-lt"/>
                <a:cs typeface="+mn-lt"/>
              </a:rPr>
              <a:t>4. Model Training:</a:t>
            </a:r>
          </a:p>
          <a:p>
            <a:pPr marL="0" indent="0">
              <a:buNone/>
            </a:pPr>
            <a:r>
              <a:rPr lang="en-US" sz="1800" dirty="0">
                <a:ea typeface="+mn-lt"/>
                <a:cs typeface="+mn-lt"/>
              </a:rPr>
              <a:t> - BERT-based Language Model: Fine-tune a pre-trained BERT model on the lie detection task for text analysis.</a:t>
            </a:r>
          </a:p>
          <a:p>
            <a:pPr marL="0" indent="0">
              <a:buNone/>
            </a:pPr>
            <a:r>
              <a:rPr lang="en-US" sz="1800" dirty="0">
                <a:ea typeface="+mn-lt"/>
                <a:cs typeface="+mn-lt"/>
              </a:rPr>
              <a:t>- Multimodal Fusion: Develop a fusion model to combine textual models of different types of datasets</a:t>
            </a:r>
          </a:p>
          <a:p>
            <a:pPr marL="0" indent="0">
              <a:buNone/>
            </a:pPr>
            <a:endParaRPr lang="en-US" b="1" dirty="0"/>
          </a:p>
          <a:p>
            <a:endParaRPr lang="en-US"/>
          </a:p>
          <a:p>
            <a:endParaRPr lang="en-US" dirty="0"/>
          </a:p>
          <a:p>
            <a:endParaRPr lang="en-US"/>
          </a:p>
          <a:p>
            <a:endParaRPr lang="en-US" dirty="0"/>
          </a:p>
          <a:p>
            <a:endParaRPr lang="en-US" dirty="0"/>
          </a:p>
          <a:p>
            <a:endParaRPr lang="en-US" dirty="0"/>
          </a:p>
        </p:txBody>
      </p:sp>
    </p:spTree>
    <p:extLst>
      <p:ext uri="{BB962C8B-B14F-4D97-AF65-F5344CB8AC3E}">
        <p14:creationId xmlns:p14="http://schemas.microsoft.com/office/powerpoint/2010/main" val="38843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AACD8-10C8-50A9-79D5-292DD62C0296}"/>
              </a:ext>
            </a:extLst>
          </p:cNvPr>
          <p:cNvSpPr>
            <a:spLocks noGrp="1"/>
          </p:cNvSpPr>
          <p:nvPr>
            <p:ph idx="1"/>
          </p:nvPr>
        </p:nvSpPr>
        <p:spPr>
          <a:xfrm>
            <a:off x="749852" y="279538"/>
            <a:ext cx="10515600" cy="6239772"/>
          </a:xfrm>
        </p:spPr>
        <p:txBody>
          <a:bodyPr vert="horz" lIns="91440" tIns="45720" rIns="91440" bIns="45720" rtlCol="0" anchor="t">
            <a:noAutofit/>
          </a:bodyPr>
          <a:lstStyle/>
          <a:p>
            <a:pPr marL="0" indent="0">
              <a:buNone/>
            </a:pPr>
            <a:r>
              <a:rPr lang="en-US" sz="1800" b="1" dirty="0"/>
              <a:t>5. Model Evaluation:</a:t>
            </a:r>
            <a:endParaRPr lang="en-US" sz="1800" dirty="0"/>
          </a:p>
          <a:p>
            <a:pPr marL="0" indent="0">
              <a:buNone/>
            </a:pPr>
            <a:r>
              <a:rPr lang="en-US" sz="1800" dirty="0"/>
              <a:t> - Use cross-validation and hold-out test sets to evaluate model performance.</a:t>
            </a:r>
          </a:p>
          <a:p>
            <a:pPr marL="0" indent="0">
              <a:buNone/>
            </a:pPr>
            <a:r>
              <a:rPr lang="en-US" sz="1800" dirty="0"/>
              <a:t>- Employ metrics like accuracy, precision, recall, and F1-score.</a:t>
            </a:r>
          </a:p>
          <a:p>
            <a:pPr marL="0" indent="0">
              <a:buNone/>
            </a:pPr>
            <a:r>
              <a:rPr lang="en-US" sz="1800" dirty="0"/>
              <a:t>- Conduct error analysis to understand model limitations.</a:t>
            </a:r>
          </a:p>
          <a:p>
            <a:pPr marL="0" indent="0">
              <a:buNone/>
            </a:pPr>
            <a:r>
              <a:rPr lang="en-US" sz="1800" b="1" dirty="0"/>
              <a:t>6. Deployment:</a:t>
            </a:r>
            <a:endParaRPr lang="en-US" sz="1800" dirty="0"/>
          </a:p>
          <a:p>
            <a:pPr marL="0" indent="0">
              <a:buNone/>
            </a:pPr>
            <a:r>
              <a:rPr lang="en-US" sz="1800" dirty="0"/>
              <a:t>- Model Serving: Use frameworks like TensorFlow Serving or ONNX Runtime for efficient model deployment.</a:t>
            </a:r>
          </a:p>
          <a:p>
            <a:pPr marL="0" indent="0">
              <a:buNone/>
            </a:pPr>
            <a:r>
              <a:rPr lang="en-US" sz="1800" dirty="0"/>
              <a:t>  - API Development: Create RESTful APIs for easy integration with other systems.</a:t>
            </a:r>
          </a:p>
          <a:p>
            <a:pPr marL="0" indent="0">
              <a:buNone/>
            </a:pPr>
            <a:r>
              <a:rPr lang="en-US" sz="1800" dirty="0"/>
              <a:t> - Scalable Infrastructure: Utilize cloud services for scalability and reliability.</a:t>
            </a:r>
          </a:p>
          <a:p>
            <a:pPr marL="0" indent="0">
              <a:buNone/>
            </a:pPr>
            <a:r>
              <a:rPr lang="en-US" sz="1800" b="1" dirty="0"/>
              <a:t>7. Feedback Loop:</a:t>
            </a:r>
          </a:p>
          <a:p>
            <a:pPr marL="0" indent="0">
              <a:buNone/>
            </a:pPr>
            <a:r>
              <a:rPr lang="en-US" sz="1800" dirty="0"/>
              <a:t>- Continuously collect human expert feedback and new data.</a:t>
            </a:r>
          </a:p>
          <a:p>
            <a:pPr marL="0" indent="0">
              <a:buNone/>
            </a:pPr>
            <a:r>
              <a:rPr lang="en-US" sz="1800" dirty="0"/>
              <a:t> - Regularly retrain and update models to improve performance over time.</a:t>
            </a:r>
          </a:p>
        </p:txBody>
      </p:sp>
    </p:spTree>
    <p:extLst>
      <p:ext uri="{BB962C8B-B14F-4D97-AF65-F5344CB8AC3E}">
        <p14:creationId xmlns:p14="http://schemas.microsoft.com/office/powerpoint/2010/main" val="353386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B9448BC-C25C-5F37-E131-2724AB2D1839}"/>
              </a:ext>
            </a:extLst>
          </p:cNvPr>
          <p:cNvGraphicFramePr>
            <a:graphicFrameLocks noGrp="1"/>
          </p:cNvGraphicFramePr>
          <p:nvPr>
            <p:ph idx="1"/>
            <p:extLst>
              <p:ext uri="{D42A27DB-BD31-4B8C-83A1-F6EECF244321}">
                <p14:modId xmlns:p14="http://schemas.microsoft.com/office/powerpoint/2010/main" val="2594830319"/>
              </p:ext>
            </p:extLst>
          </p:nvPr>
        </p:nvGraphicFramePr>
        <p:xfrm>
          <a:off x="838200" y="312670"/>
          <a:ext cx="10515600" cy="5864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63" name="Straight Arrow Connector 262">
            <a:extLst>
              <a:ext uri="{FF2B5EF4-FFF2-40B4-BE49-F238E27FC236}">
                <a16:creationId xmlns:a16="http://schemas.microsoft.com/office/drawing/2014/main" id="{EF18165B-5DA5-3CC8-5D44-FA684B173F1B}"/>
              </a:ext>
            </a:extLst>
          </p:cNvPr>
          <p:cNvCxnSpPr/>
          <p:nvPr/>
        </p:nvCxnSpPr>
        <p:spPr>
          <a:xfrm>
            <a:off x="7161420" y="5880373"/>
            <a:ext cx="3200398" cy="1435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64" name="Straight Arrow Connector 263">
            <a:extLst>
              <a:ext uri="{FF2B5EF4-FFF2-40B4-BE49-F238E27FC236}">
                <a16:creationId xmlns:a16="http://schemas.microsoft.com/office/drawing/2014/main" id="{FE1101AD-C634-DC02-99AD-E2DA67FF46D2}"/>
              </a:ext>
            </a:extLst>
          </p:cNvPr>
          <p:cNvCxnSpPr>
            <a:cxnSpLocks/>
          </p:cNvCxnSpPr>
          <p:nvPr/>
        </p:nvCxnSpPr>
        <p:spPr>
          <a:xfrm>
            <a:off x="7161420" y="612634"/>
            <a:ext cx="3200398" cy="1435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65" name="Straight Arrow Connector 264">
            <a:extLst>
              <a:ext uri="{FF2B5EF4-FFF2-40B4-BE49-F238E27FC236}">
                <a16:creationId xmlns:a16="http://schemas.microsoft.com/office/drawing/2014/main" id="{A638ADBF-AD48-155E-C2F9-64C54660C563}"/>
              </a:ext>
            </a:extLst>
          </p:cNvPr>
          <p:cNvCxnSpPr>
            <a:cxnSpLocks/>
          </p:cNvCxnSpPr>
          <p:nvPr/>
        </p:nvCxnSpPr>
        <p:spPr>
          <a:xfrm flipH="1">
            <a:off x="10350774" y="623677"/>
            <a:ext cx="7732" cy="5260008"/>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266" name="TextBox 265">
            <a:extLst>
              <a:ext uri="{FF2B5EF4-FFF2-40B4-BE49-F238E27FC236}">
                <a16:creationId xmlns:a16="http://schemas.microsoft.com/office/drawing/2014/main" id="{8DFA107F-3006-D704-4EEE-161A252ADC30}"/>
              </a:ext>
            </a:extLst>
          </p:cNvPr>
          <p:cNvSpPr txBox="1"/>
          <p:nvPr/>
        </p:nvSpPr>
        <p:spPr>
          <a:xfrm>
            <a:off x="9011478" y="3059043"/>
            <a:ext cx="2959651" cy="369332"/>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Continuous improvement</a:t>
            </a:r>
          </a:p>
        </p:txBody>
      </p:sp>
    </p:spTree>
    <p:extLst>
      <p:ext uri="{BB962C8B-B14F-4D97-AF65-F5344CB8AC3E}">
        <p14:creationId xmlns:p14="http://schemas.microsoft.com/office/powerpoint/2010/main" val="75394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EACD-A4D7-0462-592F-C65E02397685}"/>
              </a:ext>
            </a:extLst>
          </p:cNvPr>
          <p:cNvSpPr>
            <a:spLocks noGrp="1"/>
          </p:cNvSpPr>
          <p:nvPr>
            <p:ph type="title"/>
          </p:nvPr>
        </p:nvSpPr>
        <p:spPr/>
        <p:txBody>
          <a:bodyPr/>
          <a:lstStyle/>
          <a:p>
            <a:r>
              <a:rPr lang="en-US" dirty="0"/>
              <a:t>Timeline:</a:t>
            </a:r>
          </a:p>
        </p:txBody>
      </p:sp>
      <p:sp>
        <p:nvSpPr>
          <p:cNvPr id="3" name="Content Placeholder 2">
            <a:extLst>
              <a:ext uri="{FF2B5EF4-FFF2-40B4-BE49-F238E27FC236}">
                <a16:creationId xmlns:a16="http://schemas.microsoft.com/office/drawing/2014/main" id="{79DE2D12-8E01-C9EA-7115-C1D481F03836}"/>
              </a:ext>
            </a:extLst>
          </p:cNvPr>
          <p:cNvSpPr>
            <a:spLocks noGrp="1"/>
          </p:cNvSpPr>
          <p:nvPr>
            <p:ph idx="1"/>
          </p:nvPr>
        </p:nvSpPr>
        <p:spPr/>
        <p:txBody>
          <a:bodyPr vert="horz" lIns="91440" tIns="45720" rIns="91440" bIns="45720" rtlCol="0" anchor="t">
            <a:normAutofit/>
          </a:bodyPr>
          <a:lstStyle/>
          <a:p>
            <a:pPr>
              <a:lnSpc>
                <a:spcPct val="100000"/>
              </a:lnSpc>
              <a:spcBef>
                <a:spcPts val="0"/>
              </a:spcBef>
              <a:buFont typeface="Arial"/>
              <a:buChar char="•"/>
            </a:pPr>
            <a:r>
              <a:rPr lang="en-US" dirty="0">
                <a:ea typeface="+mn-lt"/>
                <a:cs typeface="+mn-lt"/>
              </a:rPr>
              <a:t>Week 1 : Data Collection</a:t>
            </a:r>
            <a:endParaRPr lang="en-US" dirty="0"/>
          </a:p>
          <a:p>
            <a:pPr>
              <a:lnSpc>
                <a:spcPct val="100000"/>
              </a:lnSpc>
              <a:spcBef>
                <a:spcPts val="0"/>
              </a:spcBef>
              <a:buFont typeface="Arial"/>
              <a:buChar char="•"/>
            </a:pPr>
            <a:r>
              <a:rPr lang="en-US" dirty="0">
                <a:ea typeface="+mn-lt"/>
                <a:cs typeface="+mn-lt"/>
              </a:rPr>
              <a:t>Week 2 : Data Preprocessing</a:t>
            </a:r>
          </a:p>
          <a:p>
            <a:pPr>
              <a:lnSpc>
                <a:spcPct val="100000"/>
              </a:lnSpc>
              <a:spcBef>
                <a:spcPts val="0"/>
              </a:spcBef>
              <a:buFont typeface="Arial"/>
              <a:buChar char="•"/>
            </a:pPr>
            <a:r>
              <a:rPr lang="en-US" dirty="0">
                <a:ea typeface="+mn-lt"/>
                <a:cs typeface="+mn-lt"/>
              </a:rPr>
              <a:t>Week 3 :Feature Extraction</a:t>
            </a:r>
          </a:p>
          <a:p>
            <a:pPr>
              <a:lnSpc>
                <a:spcPct val="100000"/>
              </a:lnSpc>
              <a:spcBef>
                <a:spcPts val="0"/>
              </a:spcBef>
              <a:buFont typeface="Arial"/>
              <a:buChar char="•"/>
            </a:pPr>
            <a:r>
              <a:rPr lang="en-US" dirty="0">
                <a:ea typeface="+mn-lt"/>
                <a:cs typeface="+mn-lt"/>
              </a:rPr>
              <a:t>Week 4-5 :Model Training</a:t>
            </a:r>
          </a:p>
          <a:p>
            <a:pPr>
              <a:lnSpc>
                <a:spcPct val="100000"/>
              </a:lnSpc>
              <a:spcBef>
                <a:spcPts val="0"/>
              </a:spcBef>
              <a:buFont typeface="Arial"/>
              <a:buChar char="•"/>
            </a:pPr>
            <a:r>
              <a:rPr lang="en-US" dirty="0">
                <a:ea typeface="+mn-lt"/>
                <a:cs typeface="+mn-lt"/>
              </a:rPr>
              <a:t>Week 6 : Model Evaluation</a:t>
            </a:r>
          </a:p>
          <a:p>
            <a:pPr>
              <a:lnSpc>
                <a:spcPct val="100000"/>
              </a:lnSpc>
              <a:spcBef>
                <a:spcPts val="0"/>
              </a:spcBef>
              <a:buFont typeface="Arial"/>
              <a:buChar char="•"/>
            </a:pPr>
            <a:r>
              <a:rPr lang="en-US" dirty="0">
                <a:ea typeface="+mn-lt"/>
                <a:cs typeface="+mn-lt"/>
              </a:rPr>
              <a:t>Week 7 : Deployment</a:t>
            </a:r>
          </a:p>
          <a:p>
            <a:pPr>
              <a:lnSpc>
                <a:spcPct val="100000"/>
              </a:lnSpc>
              <a:spcBef>
                <a:spcPts val="0"/>
              </a:spcBef>
              <a:buFont typeface="Arial"/>
              <a:buChar char="•"/>
            </a:pPr>
            <a:r>
              <a:rPr lang="en-US" dirty="0">
                <a:ea typeface="+mn-lt"/>
                <a:cs typeface="+mn-lt"/>
              </a:rPr>
              <a:t>Week 8 : Feedback Loop</a:t>
            </a:r>
            <a:endParaRPr lang="en-US" dirty="0"/>
          </a:p>
        </p:txBody>
      </p:sp>
    </p:spTree>
    <p:extLst>
      <p:ext uri="{BB962C8B-B14F-4D97-AF65-F5344CB8AC3E}">
        <p14:creationId xmlns:p14="http://schemas.microsoft.com/office/powerpoint/2010/main" val="323724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C0F7-5E93-7F1D-30CF-9F539062AF88}"/>
              </a:ext>
            </a:extLst>
          </p:cNvPr>
          <p:cNvSpPr>
            <a:spLocks noGrp="1"/>
          </p:cNvSpPr>
          <p:nvPr>
            <p:ph type="title"/>
          </p:nvPr>
        </p:nvSpPr>
        <p:spPr/>
        <p:txBody>
          <a:bodyPr/>
          <a:lstStyle/>
          <a:p>
            <a:r>
              <a:rPr lang="en-US" dirty="0">
                <a:ea typeface="+mj-lt"/>
                <a:cs typeface="+mj-lt"/>
              </a:rPr>
              <a:t>Expected Outcome/Application:</a:t>
            </a:r>
            <a:endParaRPr lang="en-US" dirty="0"/>
          </a:p>
          <a:p>
            <a:endParaRPr lang="en-US" dirty="0"/>
          </a:p>
        </p:txBody>
      </p:sp>
      <p:sp>
        <p:nvSpPr>
          <p:cNvPr id="3" name="Content Placeholder 2">
            <a:extLst>
              <a:ext uri="{FF2B5EF4-FFF2-40B4-BE49-F238E27FC236}">
                <a16:creationId xmlns:a16="http://schemas.microsoft.com/office/drawing/2014/main" id="{FE6D469C-6D09-F41A-9417-8CB15D971435}"/>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dirty="0">
                <a:ea typeface="+mn-lt"/>
                <a:cs typeface="+mn-lt"/>
              </a:rPr>
              <a:t>• </a:t>
            </a:r>
            <a:r>
              <a:rPr lang="en-US" b="1" dirty="0">
                <a:ea typeface="+mn-lt"/>
                <a:cs typeface="+mn-lt"/>
              </a:rPr>
              <a:t>Short-Term</a:t>
            </a:r>
            <a:r>
              <a:rPr lang="en-US" dirty="0">
                <a:ea typeface="+mn-lt"/>
                <a:cs typeface="+mn-lt"/>
              </a:rPr>
              <a:t>:</a:t>
            </a:r>
            <a:endParaRPr lang="en-US" dirty="0"/>
          </a:p>
          <a:p>
            <a:pPr marL="0" indent="0">
              <a:buNone/>
            </a:pPr>
            <a:r>
              <a:rPr lang="en-US" dirty="0">
                <a:ea typeface="+mn-lt"/>
                <a:cs typeface="+mn-lt"/>
              </a:rPr>
              <a:t> - A robust model capable of distinguishing between truthful and deceptive statements with &gt;80% accuracy across multiple domains.</a:t>
            </a:r>
            <a:endParaRPr lang="en-US" dirty="0"/>
          </a:p>
          <a:p>
            <a:pPr marL="0" indent="0">
              <a:buNone/>
            </a:pPr>
            <a:r>
              <a:rPr lang="en-US" dirty="0">
                <a:ea typeface="+mn-lt"/>
                <a:cs typeface="+mn-lt"/>
              </a:rPr>
              <a:t>• </a:t>
            </a:r>
            <a:r>
              <a:rPr lang="en-US" b="1" dirty="0">
                <a:ea typeface="+mn-lt"/>
                <a:cs typeface="+mn-lt"/>
              </a:rPr>
              <a:t>Long-Term</a:t>
            </a:r>
            <a:r>
              <a:rPr lang="en-US" dirty="0">
                <a:ea typeface="+mn-lt"/>
                <a:cs typeface="+mn-lt"/>
              </a:rPr>
              <a:t>:</a:t>
            </a:r>
            <a:endParaRPr lang="en-US"/>
          </a:p>
          <a:p>
            <a:pPr marL="0" indent="0">
              <a:buNone/>
            </a:pPr>
            <a:r>
              <a:rPr lang="en-US" dirty="0">
                <a:ea typeface="+mn-lt"/>
                <a:cs typeface="+mn-lt"/>
              </a:rPr>
              <a:t> - Insights into linguistic patterns of deception that could inform further research in behavioral psychology or forensics.</a:t>
            </a:r>
            <a:endParaRPr lang="en-US" dirty="0"/>
          </a:p>
          <a:p>
            <a:pPr marL="0" indent="0">
              <a:buNone/>
            </a:pPr>
            <a:r>
              <a:rPr lang="en-US" dirty="0">
                <a:ea typeface="+mn-lt"/>
                <a:cs typeface="+mn-lt"/>
              </a:rPr>
              <a:t> - Potential integration into security protocols or digital platforms for moderating harmful misinformation.</a:t>
            </a:r>
            <a:endParaRPr lang="en-US"/>
          </a:p>
          <a:p>
            <a:pPr marL="0" indent="0">
              <a:buNone/>
            </a:pPr>
            <a:r>
              <a:rPr lang="en-US" dirty="0">
                <a:ea typeface="+mn-lt"/>
                <a:cs typeface="+mn-lt"/>
              </a:rPr>
              <a:t>•</a:t>
            </a:r>
            <a:r>
              <a:rPr lang="en-US" b="1" dirty="0">
                <a:ea typeface="+mn-lt"/>
                <a:cs typeface="+mn-lt"/>
              </a:rPr>
              <a:t>Law Enforcement &amp; Security</a:t>
            </a:r>
            <a:r>
              <a:rPr lang="en-US" dirty="0">
                <a:ea typeface="+mn-lt"/>
                <a:cs typeface="+mn-lt"/>
              </a:rPr>
              <a:t>: Assisting in interrogations or cross-verifying suspect statements.</a:t>
            </a:r>
            <a:endParaRPr lang="en-US" dirty="0"/>
          </a:p>
          <a:p>
            <a:pPr marL="0" indent="0">
              <a:buNone/>
            </a:pPr>
            <a:r>
              <a:rPr lang="en-US" dirty="0">
                <a:ea typeface="+mn-lt"/>
                <a:cs typeface="+mn-lt"/>
              </a:rPr>
              <a:t>• </a:t>
            </a:r>
            <a:r>
              <a:rPr lang="en-US" b="1" dirty="0">
                <a:ea typeface="+mn-lt"/>
                <a:cs typeface="+mn-lt"/>
              </a:rPr>
              <a:t>Financial Sector</a:t>
            </a:r>
            <a:r>
              <a:rPr lang="en-US" dirty="0">
                <a:ea typeface="+mn-lt"/>
                <a:cs typeface="+mn-lt"/>
              </a:rPr>
              <a:t>: Screening fraud in statements made by executives or during legal depositions.</a:t>
            </a:r>
            <a:endParaRPr lang="en-US" dirty="0"/>
          </a:p>
          <a:p>
            <a:pPr marL="0" indent="0">
              <a:buNone/>
            </a:pPr>
            <a:r>
              <a:rPr lang="en-US" dirty="0">
                <a:ea typeface="+mn-lt"/>
                <a:cs typeface="+mn-lt"/>
              </a:rPr>
              <a:t>• </a:t>
            </a:r>
            <a:r>
              <a:rPr lang="en-US" b="1" dirty="0">
                <a:ea typeface="+mn-lt"/>
                <a:cs typeface="+mn-lt"/>
              </a:rPr>
              <a:t>Media and Journalism</a:t>
            </a:r>
            <a:r>
              <a:rPr lang="en-US" dirty="0">
                <a:ea typeface="+mn-lt"/>
                <a:cs typeface="+mn-lt"/>
              </a:rPr>
              <a:t>: Fact-checking public statements made in interviews, debates, or press releases.</a:t>
            </a:r>
            <a:endParaRPr lang="en-US"/>
          </a:p>
          <a:p>
            <a:pPr marL="0" indent="0">
              <a:buNone/>
            </a:pPr>
            <a:r>
              <a:rPr lang="en-US" dirty="0">
                <a:ea typeface="+mn-lt"/>
                <a:cs typeface="+mn-lt"/>
              </a:rPr>
              <a:t>• </a:t>
            </a:r>
            <a:r>
              <a:rPr lang="en-US" b="1" dirty="0">
                <a:ea typeface="+mn-lt"/>
                <a:cs typeface="+mn-lt"/>
              </a:rPr>
              <a:t>Social Media</a:t>
            </a:r>
            <a:r>
              <a:rPr lang="en-US" dirty="0">
                <a:ea typeface="+mn-lt"/>
                <a:cs typeface="+mn-lt"/>
              </a:rPr>
              <a:t>: Detecting harmful deception in user-generated content.</a:t>
            </a:r>
            <a:endParaRPr lang="en-US" dirty="0"/>
          </a:p>
          <a:p>
            <a:endParaRPr lang="en-US" dirty="0"/>
          </a:p>
        </p:txBody>
      </p:sp>
    </p:spTree>
    <p:extLst>
      <p:ext uri="{BB962C8B-B14F-4D97-AF65-F5344CB8AC3E}">
        <p14:creationId xmlns:p14="http://schemas.microsoft.com/office/powerpoint/2010/main" val="3848604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VERBAL LIE DETECTION NLP Project</vt:lpstr>
      <vt:lpstr>Motivation:</vt:lpstr>
      <vt:lpstr>Problem Statement:</vt:lpstr>
      <vt:lpstr>Proposed Pipeline:</vt:lpstr>
      <vt:lpstr>PowerPoint Presentation</vt:lpstr>
      <vt:lpstr>PowerPoint Presentation</vt:lpstr>
      <vt:lpstr>Timeline:</vt:lpstr>
      <vt:lpstr>Expected Outcome/Application: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231</cp:revision>
  <dcterms:created xsi:type="dcterms:W3CDTF">2024-09-27T15:24:35Z</dcterms:created>
  <dcterms:modified xsi:type="dcterms:W3CDTF">2024-09-27T16:15:41Z</dcterms:modified>
</cp:coreProperties>
</file>