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33"/>
  </p:handoutMasterIdLst>
  <p:sldIdLst>
    <p:sldId id="256" r:id="rId3"/>
    <p:sldId id="303" r:id="rId4"/>
    <p:sldId id="357" r:id="rId5"/>
    <p:sldId id="305" r:id="rId6"/>
    <p:sldId id="358" r:id="rId7"/>
    <p:sldId id="335" r:id="rId8"/>
    <p:sldId id="339" r:id="rId9"/>
    <p:sldId id="313" r:id="rId10"/>
    <p:sldId id="340" r:id="rId12"/>
    <p:sldId id="359" r:id="rId13"/>
    <p:sldId id="315" r:id="rId14"/>
    <p:sldId id="356" r:id="rId15"/>
    <p:sldId id="341" r:id="rId16"/>
    <p:sldId id="360" r:id="rId17"/>
    <p:sldId id="317" r:id="rId18"/>
    <p:sldId id="327" r:id="rId19"/>
    <p:sldId id="342" r:id="rId20"/>
    <p:sldId id="361" r:id="rId21"/>
    <p:sldId id="325" r:id="rId22"/>
    <p:sldId id="362" r:id="rId23"/>
    <p:sldId id="328" r:id="rId24"/>
    <p:sldId id="321" r:id="rId25"/>
    <p:sldId id="390" r:id="rId26"/>
    <p:sldId id="389" r:id="rId27"/>
    <p:sldId id="332" r:id="rId28"/>
    <p:sldId id="363" r:id="rId29"/>
    <p:sldId id="364" r:id="rId30"/>
    <p:sldId id="387" r:id="rId31"/>
    <p:sldId id="25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gh" initials="h"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8ED5"/>
    <a:srgbClr val="0088E0"/>
    <a:srgbClr val="338DCD"/>
    <a:srgbClr val="4F81BD"/>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234" autoAdjust="0"/>
  </p:normalViewPr>
  <p:slideViewPr>
    <p:cSldViewPr>
      <p:cViewPr varScale="1">
        <p:scale>
          <a:sx n="82" d="100"/>
          <a:sy n="82" d="100"/>
        </p:scale>
        <p:origin x="-240" y="-9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2556"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0CA916-0B99-4E85-8CBC-D984D267303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6D5968-BAFB-4C48-90AD-81E35757093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8A2DA-1BB7-48EE-9502-8F1F7DE306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21A71B-E796-4002-9C9C-9746A66F99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可用性  延迟</a:t>
            </a:r>
            <a:endParaRPr lang="en-US" altLang="zh-CN" dirty="0" smtClean="0"/>
          </a:p>
          <a:p>
            <a:r>
              <a:rPr lang="zh-CN" altLang="en-US" dirty="0" smtClean="0"/>
              <a:t>可用性  下载速度  都是由南方基地给我们的</a:t>
            </a:r>
            <a:r>
              <a:rPr lang="zh-CN" altLang="en-US" baseline="0" dirty="0" smtClean="0"/>
              <a:t> 然后进行结算</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故障考核列表 由运维提供</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需要根据实际情况描写</a:t>
            </a:r>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21A71B-E796-4002-9C9C-9746A66F993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ppt模板-01.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descr="ppt模板-02.jpg"/>
          <p:cNvPicPr>
            <a:picLocks noChangeAspect="1"/>
          </p:cNvPicPr>
          <p:nvPr userDrawn="1"/>
        </p:nvPicPr>
        <p:blipFill>
          <a:blip r:embed="rId2" cstate="print"/>
          <a:stretch>
            <a:fillRect/>
          </a:stretch>
        </p:blipFill>
        <p:spPr>
          <a:xfrm>
            <a:off x="0" y="0"/>
            <a:ext cx="12192000" cy="6858000"/>
          </a:xfrm>
          <a:prstGeom prst="rect">
            <a:avLst/>
          </a:prstGeom>
        </p:spPr>
      </p:pic>
      <p:sp>
        <p:nvSpPr>
          <p:cNvPr id="8" name="TextBox 7"/>
          <p:cNvSpPr txBox="1"/>
          <p:nvPr userDrawn="1"/>
        </p:nvSpPr>
        <p:spPr>
          <a:xfrm>
            <a:off x="11664619" y="6608386"/>
            <a:ext cx="527381" cy="276999"/>
          </a:xfrm>
          <a:prstGeom prst="rect">
            <a:avLst/>
          </a:prstGeom>
          <a:noFill/>
        </p:spPr>
        <p:txBody>
          <a:bodyPr wrap="square" rtlCol="0">
            <a:spAutoFit/>
          </a:bodyPr>
          <a:lstStyle/>
          <a:p>
            <a:pPr algn="r"/>
            <a:fld id="{24173ED6-4A69-4FA8-8A09-51FC87ACF5D8}" type="slidenum">
              <a:rPr lang="zh-CN" altLang="en-US" sz="1200" b="1" smtClean="0">
                <a:solidFill>
                  <a:schemeClr val="accent3"/>
                </a:solidFill>
                <a:latin typeface="微软雅黑" panose="020B0503020204020204" pitchFamily="34" charset="-122"/>
                <a:ea typeface="微软雅黑" panose="020B0503020204020204" pitchFamily="34" charset="-122"/>
              </a:rPr>
            </a:fld>
            <a:endParaRPr lang="zh-CN" altLang="en-US" sz="1200" b="1" dirty="0">
              <a:solidFill>
                <a:schemeClr val="accent3"/>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descr="ppt模板-03.jpg"/>
          <p:cNvPicPr>
            <a:picLocks noChangeAspect="1"/>
          </p:cNvPicPr>
          <p:nvPr userDrawn="1"/>
        </p:nvPicPr>
        <p:blipFill>
          <a:blip r:embed="rId2" cstate="print"/>
          <a:stretch>
            <a:fillRect/>
          </a:stretch>
        </p:blipFill>
        <p:spPr>
          <a:xfrm>
            <a:off x="0" y="0"/>
            <a:ext cx="12192000"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showMasterSp="0">
  <p:cSld name="1_标题和内容">
    <p:spTree>
      <p:nvGrpSpPr>
        <p:cNvPr id="1" name=""/>
        <p:cNvGrpSpPr/>
        <p:nvPr/>
      </p:nvGrpSpPr>
      <p:grpSpPr>
        <a:xfrm>
          <a:off x="0" y="0"/>
          <a:ext cx="0" cy="0"/>
          <a:chOff x="0" y="0"/>
          <a:chExt cx="0" cy="0"/>
        </a:xfrm>
      </p:grpSpPr>
      <p:sp>
        <p:nvSpPr>
          <p:cNvPr id="8" name="Rectangle 3"/>
          <p:cNvSpPr/>
          <p:nvPr/>
        </p:nvSpPr>
        <p:spPr bwMode="auto">
          <a:xfrm>
            <a:off x="454971" y="462961"/>
            <a:ext cx="2544685" cy="856391"/>
          </a:xfrm>
          <a:prstGeom prst="flowChartAlternateProcess">
            <a:avLst/>
          </a:pr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defTabSz="912495"/>
            <a:endParaRPr lang="en-US" sz="1465" kern="0" spc="-40" dirty="0">
              <a:gradFill>
                <a:gsLst>
                  <a:gs pos="0">
                    <a:srgbClr val="FFFFFF"/>
                  </a:gs>
                  <a:gs pos="100000">
                    <a:srgbClr val="FFFFFF"/>
                  </a:gs>
                </a:gsLst>
                <a:lin ang="5400000" scaled="0"/>
              </a:gradFill>
              <a:latin typeface="Segoe UI" panose="020B0502040204020203"/>
              <a:ea typeface="Segoe UI" panose="020B0502040204020203" pitchFamily="34" charset="0"/>
              <a:cs typeface="Segoe UI" panose="020B0502040204020203" pitchFamily="34" charset="0"/>
            </a:endParaRPr>
          </a:p>
        </p:txBody>
      </p:sp>
      <p:sp>
        <p:nvSpPr>
          <p:cNvPr id="2" name="标题 1"/>
          <p:cNvSpPr>
            <a:spLocks noGrp="1"/>
          </p:cNvSpPr>
          <p:nvPr>
            <p:ph type="title" hasCustomPrompt="1"/>
          </p:nvPr>
        </p:nvSpPr>
        <p:spPr>
          <a:xfrm>
            <a:off x="609600" y="274637"/>
            <a:ext cx="10972800" cy="1143000"/>
          </a:xfrm>
          <a:prstGeom prst="rect">
            <a:avLst/>
          </a:prstGeom>
        </p:spPr>
        <p:txBody>
          <a:bodyPr/>
          <a:lstStyle/>
          <a:p>
            <a:r>
              <a:rPr lang="zh-CN" altLang="en-US" dirty="0" smtClean="0"/>
              <a:t>单击此处编辑标题样式</a:t>
            </a:r>
            <a:endParaRPr lang="zh-CN" altLang="en-US" dirty="0"/>
          </a:p>
        </p:txBody>
      </p:sp>
      <p:sp>
        <p:nvSpPr>
          <p:cNvPr id="3" name="内容占位符 2"/>
          <p:cNvSpPr>
            <a:spLocks noGrp="1"/>
          </p:cNvSpPr>
          <p:nvPr>
            <p:ph idx="1" hasCustomPrompt="1"/>
          </p:nvPr>
        </p:nvSpPr>
        <p:spPr>
          <a:xfrm>
            <a:off x="609600" y="1600201"/>
            <a:ext cx="10972800" cy="4525963"/>
          </a:xfrm>
          <a:prstGeom prst="rect">
            <a:avLst/>
          </a:prstGeom>
        </p:spPr>
        <p:txBody>
          <a:bodyPr/>
          <a:lstStyle/>
          <a:p>
            <a:pPr lvl="0"/>
            <a:r>
              <a:rPr lang="zh-CN" altLang="en-US" dirty="0" smtClean="0"/>
              <a:t>单击此处编辑文本样式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Rectangle 3"/>
          <p:cNvSpPr/>
          <p:nvPr/>
        </p:nvSpPr>
        <p:spPr bwMode="auto">
          <a:xfrm rot="16200000">
            <a:off x="-233504" y="696056"/>
            <a:ext cx="856800" cy="389789"/>
          </a:xfrm>
          <a:custGeom>
            <a:avLst/>
            <a:gdLst>
              <a:gd name="connsiteX0" fmla="*/ 0 w 856800"/>
              <a:gd name="connsiteY0" fmla="*/ 64965 h 389789"/>
              <a:gd name="connsiteX1" fmla="*/ 64965 w 856800"/>
              <a:gd name="connsiteY1" fmla="*/ 0 h 389789"/>
              <a:gd name="connsiteX2" fmla="*/ 791835 w 856800"/>
              <a:gd name="connsiteY2" fmla="*/ 0 h 389789"/>
              <a:gd name="connsiteX3" fmla="*/ 856800 w 856800"/>
              <a:gd name="connsiteY3" fmla="*/ 64965 h 389789"/>
              <a:gd name="connsiteX4" fmla="*/ 856800 w 856800"/>
              <a:gd name="connsiteY4" fmla="*/ 324824 h 389789"/>
              <a:gd name="connsiteX5" fmla="*/ 791835 w 856800"/>
              <a:gd name="connsiteY5" fmla="*/ 389789 h 389789"/>
              <a:gd name="connsiteX6" fmla="*/ 64965 w 856800"/>
              <a:gd name="connsiteY6" fmla="*/ 389789 h 389789"/>
              <a:gd name="connsiteX7" fmla="*/ 0 w 856800"/>
              <a:gd name="connsiteY7" fmla="*/ 324824 h 389789"/>
              <a:gd name="connsiteX8" fmla="*/ 0 w 856800"/>
              <a:gd name="connsiteY8" fmla="*/ 64965 h 389789"/>
              <a:gd name="connsiteX0-1" fmla="*/ 0 w 856800"/>
              <a:gd name="connsiteY0-2" fmla="*/ 64965 h 389789"/>
              <a:gd name="connsiteX1-3" fmla="*/ 64965 w 856800"/>
              <a:gd name="connsiteY1-4" fmla="*/ 0 h 389789"/>
              <a:gd name="connsiteX2-5" fmla="*/ 791835 w 856800"/>
              <a:gd name="connsiteY2-6" fmla="*/ 0 h 389789"/>
              <a:gd name="connsiteX3-7" fmla="*/ 856800 w 856800"/>
              <a:gd name="connsiteY3-8" fmla="*/ 64965 h 389789"/>
              <a:gd name="connsiteX4-9" fmla="*/ 856800 w 856800"/>
              <a:gd name="connsiteY4-10" fmla="*/ 324824 h 389789"/>
              <a:gd name="connsiteX5-11" fmla="*/ 791835 w 856800"/>
              <a:gd name="connsiteY5-12" fmla="*/ 389789 h 389789"/>
              <a:gd name="connsiteX6-13" fmla="*/ 458739 w 856800"/>
              <a:gd name="connsiteY6-14" fmla="*/ 26896 h 389789"/>
              <a:gd name="connsiteX7-15" fmla="*/ 64965 w 856800"/>
              <a:gd name="connsiteY7-16" fmla="*/ 389789 h 389789"/>
              <a:gd name="connsiteX8-17" fmla="*/ 0 w 856800"/>
              <a:gd name="connsiteY8-18" fmla="*/ 324824 h 389789"/>
              <a:gd name="connsiteX9" fmla="*/ 0 w 856800"/>
              <a:gd name="connsiteY9" fmla="*/ 64965 h 3897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 y="connsiteY9"/>
              </a:cxn>
            </a:cxnLst>
            <a:rect l="l" t="t" r="r" b="b"/>
            <a:pathLst>
              <a:path w="856800" h="389789">
                <a:moveTo>
                  <a:pt x="0" y="64965"/>
                </a:moveTo>
                <a:cubicBezTo>
                  <a:pt x="0" y="29086"/>
                  <a:pt x="29086" y="0"/>
                  <a:pt x="64965" y="0"/>
                </a:cubicBezTo>
                <a:lnTo>
                  <a:pt x="791835" y="0"/>
                </a:lnTo>
                <a:cubicBezTo>
                  <a:pt x="827714" y="0"/>
                  <a:pt x="856800" y="29086"/>
                  <a:pt x="856800" y="64965"/>
                </a:cubicBezTo>
                <a:lnTo>
                  <a:pt x="856800" y="324824"/>
                </a:lnTo>
                <a:cubicBezTo>
                  <a:pt x="856800" y="360703"/>
                  <a:pt x="827714" y="389789"/>
                  <a:pt x="791835" y="389789"/>
                </a:cubicBezTo>
                <a:cubicBezTo>
                  <a:pt x="676320" y="385365"/>
                  <a:pt x="574254" y="31320"/>
                  <a:pt x="458739" y="26896"/>
                </a:cubicBezTo>
                <a:cubicBezTo>
                  <a:pt x="331964" y="31320"/>
                  <a:pt x="191740" y="385365"/>
                  <a:pt x="64965" y="389789"/>
                </a:cubicBezTo>
                <a:cubicBezTo>
                  <a:pt x="29086" y="389789"/>
                  <a:pt x="0" y="360703"/>
                  <a:pt x="0" y="324824"/>
                </a:cubicBezTo>
                <a:lnTo>
                  <a:pt x="0" y="64965"/>
                </a:lnTo>
                <a:close/>
              </a:path>
            </a:pathLst>
          </a:custGeom>
          <a:solidFill>
            <a:srgbClr val="0070C0">
              <a:alpha val="69804"/>
            </a:srgbClr>
          </a:solidFill>
          <a:ln w="9525" cap="flat" cmpd="sng" algn="ctr">
            <a:noFill/>
            <a:prstDash val="solid"/>
            <a:headEnd type="none" w="med" len="med"/>
            <a:tailEnd type="none" w="med" len="med"/>
          </a:ln>
          <a:effectLst/>
        </p:spPr>
        <p:txBody>
          <a:bodyPr rot="0" spcFirstLastPara="0" vertOverflow="overflow" horzOverflow="overflow" vert="horz" wrap="square" lIns="76079" tIns="38033" rIns="38033" bIns="76079" numCol="1" spcCol="0" rtlCol="0" fromWordArt="0" anchor="t" anchorCtr="0" forceAA="0" compatLnSpc="1">
            <a:noAutofit/>
          </a:bodyPr>
          <a:lstStyle/>
          <a:p>
            <a:pPr marL="0" marR="0" lvl="0" indent="0" defTabSz="912495" eaLnBrk="1" fontAlgn="auto" latinLnBrk="0" hangingPunct="1">
              <a:lnSpc>
                <a:spcPct val="100000"/>
              </a:lnSpc>
              <a:spcBef>
                <a:spcPts val="0"/>
              </a:spcBef>
              <a:spcAft>
                <a:spcPts val="0"/>
              </a:spcAft>
              <a:buClrTx/>
              <a:buSzTx/>
              <a:buFontTx/>
              <a:buNone/>
              <a:defRPr/>
            </a:pPr>
            <a:endParaRPr kumimoji="0" lang="en-US" sz="1465" b="0" i="0" u="none" strike="noStrike" kern="0" cap="none" spc="-40" normalizeH="0" baseline="0" noProof="0" dirty="0">
              <a:ln>
                <a:noFill/>
              </a:ln>
              <a:gradFill>
                <a:gsLst>
                  <a:gs pos="0">
                    <a:srgbClr val="FFFFFF"/>
                  </a:gs>
                  <a:gs pos="100000">
                    <a:srgbClr val="FFFFFF"/>
                  </a:gs>
                </a:gsLst>
                <a:lin ang="5400000" scaled="0"/>
              </a:gradFill>
              <a:effectLst/>
              <a:uLnTx/>
              <a:uFillTx/>
              <a:latin typeface="Segoe UI" panose="020B0502040204020203"/>
              <a:ea typeface="Segoe UI" panose="020B0502040204020203" pitchFamily="34" charset="0"/>
              <a:cs typeface="Segoe UI" panose="020B0502040204020203"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5600" y="1988841"/>
            <a:ext cx="7632848" cy="953135"/>
          </a:xfrm>
          <a:prstGeom prst="rect">
            <a:avLst/>
          </a:prstGeom>
          <a:noFill/>
        </p:spPr>
        <p:txBody>
          <a:bodyPr wrap="square" rtlCol="0">
            <a:spAutoFit/>
          </a:bodyPr>
          <a:lstStyle/>
          <a:p>
            <a:pPr algn="ct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年第一季度</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CDN</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内容加速服务项目</a:t>
            </a:r>
            <a:endParaRPr lang="zh-CN" altLang="en-US" sz="2800" b="1" dirty="0" smtClean="0">
              <a:solidFill>
                <a:srgbClr val="0070C0"/>
              </a:solidFill>
              <a:latin typeface="微软雅黑" panose="020B0503020204020204" pitchFamily="34" charset="-122"/>
              <a:ea typeface="微软雅黑" panose="020B0503020204020204" pitchFamily="34" charset="-122"/>
            </a:endParaRPr>
          </a:p>
          <a:p>
            <a:pPr algn="ct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考核验收工作汇报</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(2017</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到</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2018</a:t>
            </a:r>
            <a:r>
              <a:rPr lang="zh-CN" altLang="en-US" sz="2800" b="1" dirty="0" smtClean="0">
                <a:solidFill>
                  <a:srgbClr val="0070C0"/>
                </a:solidFill>
                <a:latin typeface="微软雅黑" panose="020B0503020204020204" pitchFamily="34" charset="-122"/>
                <a:ea typeface="微软雅黑" panose="020B0503020204020204" pitchFamily="34" charset="-122"/>
                <a:sym typeface="+mn-ea"/>
              </a:rPr>
              <a:t>年合同标准</a:t>
            </a:r>
            <a:r>
              <a:rPr lang="en-US" altLang="zh-CN" sz="2800" b="1" dirty="0" smtClean="0">
                <a:solidFill>
                  <a:srgbClr val="0070C0"/>
                </a:solidFill>
                <a:latin typeface="微软雅黑" panose="020B0503020204020204" pitchFamily="34" charset="-122"/>
                <a:ea typeface="微软雅黑" panose="020B0503020204020204" pitchFamily="34" charset="-122"/>
                <a:sym typeface="+mn-ea"/>
              </a:rPr>
              <a:t>)</a:t>
            </a:r>
            <a:endParaRPr lang="en-US" altLang="zh-CN" sz="2800" b="1" dirty="0" smtClean="0">
              <a:solidFill>
                <a:srgbClr val="0070C0"/>
              </a:solidFill>
              <a:latin typeface="微软雅黑" panose="020B0503020204020204" pitchFamily="34" charset="-122"/>
              <a:ea typeface="微软雅黑" panose="020B0503020204020204" pitchFamily="34" charset="-122"/>
            </a:endParaRPr>
          </a:p>
        </p:txBody>
      </p:sp>
      <p:sp>
        <p:nvSpPr>
          <p:cNvPr id="3" name="副标题 2"/>
          <p:cNvSpPr txBox="1"/>
          <p:nvPr/>
        </p:nvSpPr>
        <p:spPr>
          <a:xfrm>
            <a:off x="2895600" y="4500384"/>
            <a:ext cx="6400800" cy="1293043"/>
          </a:xfrm>
          <a:prstGeom prst="rect">
            <a:avLst/>
          </a:prstGeom>
        </p:spPr>
        <p:txBody>
          <a:bodyPr/>
          <a:lstStyle/>
          <a:p>
            <a:pPr marL="342900" indent="-342900" algn="ctr">
              <a:spcBef>
                <a:spcPct val="20000"/>
              </a:spcBef>
              <a:defRPr/>
            </a:pPr>
            <a:r>
              <a:rPr lang="zh-CN" altLang="en-US" sz="2400" b="1" dirty="0" smtClean="0">
                <a:solidFill>
                  <a:schemeClr val="tx2">
                    <a:lumMod val="60000"/>
                    <a:lumOff val="40000"/>
                  </a:schemeClr>
                </a:solidFill>
              </a:rPr>
              <a:t>上海帝联信息科技股份有限公司</a:t>
            </a:r>
            <a:endParaRPr lang="en-US" altLang="zh-CN" sz="2400" b="1" dirty="0">
              <a:solidFill>
                <a:schemeClr val="tx2">
                  <a:lumMod val="60000"/>
                  <a:lumOff val="40000"/>
                </a:schemeClr>
              </a:solidFill>
            </a:endParaRPr>
          </a:p>
        </p:txBody>
      </p:sp>
      <p:sp>
        <p:nvSpPr>
          <p:cNvPr id="2" name="文本框 1"/>
          <p:cNvSpPr txBox="1"/>
          <p:nvPr/>
        </p:nvSpPr>
        <p:spPr>
          <a:xfrm>
            <a:off x="4925060" y="4962525"/>
            <a:ext cx="2145665" cy="368300"/>
          </a:xfrm>
          <a:prstGeom prst="rect">
            <a:avLst/>
          </a:prstGeom>
          <a:noFill/>
        </p:spPr>
        <p:txBody>
          <a:bodyPr wrap="none" rtlCol="0">
            <a:spAutoFit/>
          </a:bodyPr>
          <a:p>
            <a:r>
              <a:rPr lang="en-US" altLang="zh-CN">
                <a:solidFill>
                  <a:srgbClr val="728ED5"/>
                </a:solidFill>
              </a:rPr>
              <a:t>2017.2.18~2017.3.31</a:t>
            </a:r>
            <a:endParaRPr lang="en-US" altLang="zh-CN">
              <a:solidFill>
                <a:srgbClr val="728ED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338DCD"/>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a:solidFill>
                  <a:schemeClr val="bg1"/>
                </a:solidFill>
                <a:latin typeface="微软雅黑" panose="020B0503020204020204" pitchFamily="34" charset="-122"/>
                <a:ea typeface="微软雅黑" panose="020B0503020204020204" pitchFamily="34" charset="-122"/>
              </a:rPr>
              <a:t>故障</a:t>
            </a:r>
            <a:r>
              <a:rPr lang="zh-CN" altLang="en-US" sz="2800" b="1" dirty="0" smtClean="0">
                <a:solidFill>
                  <a:schemeClr val="bg1"/>
                </a:solidFill>
                <a:latin typeface="微软雅黑" panose="020B0503020204020204" pitchFamily="34" charset="-122"/>
                <a:ea typeface="微软雅黑" panose="020B0503020204020204" pitchFamily="34" charset="-122"/>
              </a:rPr>
              <a:t>投诉考核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1415480" y="1844824"/>
          <a:ext cx="9469052" cy="2213109"/>
        </p:xfrm>
        <a:graphic>
          <a:graphicData uri="http://schemas.openxmlformats.org/drawingml/2006/table">
            <a:tbl>
              <a:tblPr firstRow="1" bandRow="1">
                <a:tableStyleId>{5C22544A-7EE6-4342-B048-85BDC9FD1C3A}</a:tableStyleId>
              </a:tblPr>
              <a:tblGrid>
                <a:gridCol w="1296144"/>
                <a:gridCol w="2304256"/>
                <a:gridCol w="2736304"/>
                <a:gridCol w="2016224"/>
                <a:gridCol w="1116124"/>
              </a:tblGrid>
              <a:tr h="737703">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故障描述</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故障影响范围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故障持续时间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800" b="1" i="0" u="none" strike="noStrike" dirty="0" smtClean="0">
                          <a:solidFill>
                            <a:schemeClr val="bg1"/>
                          </a:solidFill>
                          <a:effectLst/>
                          <a:latin typeface="微软雅黑" panose="020B0503020204020204" pitchFamily="34" charset="-122"/>
                          <a:ea typeface="微软雅黑" panose="020B0503020204020204" pitchFamily="34" charset="-122"/>
                        </a:rPr>
                        <a:t>级别</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r>
              <a:tr h="737703">
                <a:tc>
                  <a:txBody>
                    <a:bodyPr/>
                    <a:lstStyle/>
                    <a:p>
                      <a:pPr algn="ctr"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endParaRPr lang="zh-CN" altLang="en-US" sz="1800" b="0" i="0" kern="1200" dirty="0">
                        <a:solidFill>
                          <a:schemeClr val="dk1"/>
                        </a:solidFill>
                        <a:effectLst/>
                        <a:latin typeface="+mn-lt"/>
                        <a:ea typeface="+mn-ea"/>
                        <a:cs typeface="+mn-cs"/>
                      </a:endParaRPr>
                    </a:p>
                  </a:txBody>
                  <a:tcPr marL="9525" marR="9525" marT="9525" marB="0" anchor="ctr"/>
                </a:tc>
                <a:tc>
                  <a:txBody>
                    <a:bodyPr/>
                    <a:lstStyle/>
                    <a:p>
                      <a:pPr algn="ctr" fontAlgn="ctr"/>
                      <a:endParaRPr lang="zh-CN" altLang="en-US" sz="1800" b="0" i="0" kern="1200" dirty="0">
                        <a:solidFill>
                          <a:schemeClr val="dk1"/>
                        </a:solidFill>
                        <a:effectLst/>
                        <a:latin typeface="+mn-lt"/>
                        <a:ea typeface="+mn-ea"/>
                        <a:cs typeface="+mn-cs"/>
                      </a:endParaRPr>
                    </a:p>
                  </a:txBody>
                  <a:tcPr marL="9525" marR="9525" marT="9525" marB="0"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890486" y="4149080"/>
            <a:ext cx="5653786" cy="1699404"/>
          </a:xfrm>
          <a:prstGeom prst="rect">
            <a:avLst/>
          </a:prstGeom>
        </p:spPr>
      </p:pic>
      <p:sp>
        <p:nvSpPr>
          <p:cNvPr id="5" name="文本框 4"/>
          <p:cNvSpPr txBox="1"/>
          <p:nvPr/>
        </p:nvSpPr>
        <p:spPr>
          <a:xfrm>
            <a:off x="551384" y="620688"/>
            <a:ext cx="2339102"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cs typeface="+mj-cs"/>
              </a:rPr>
              <a:t>故障考核标准</a:t>
            </a:r>
            <a:endParaRPr lang="zh-CN" altLang="en-US" sz="2800" b="1" dirty="0">
              <a:solidFill>
                <a:schemeClr val="bg1"/>
              </a:solidFill>
              <a:latin typeface="微软雅黑" panose="020B0503020204020204" pitchFamily="34" charset="-122"/>
              <a:ea typeface="微软雅黑" panose="020B0503020204020204" pitchFamily="34" charset="-122"/>
              <a:cs typeface="+mj-cs"/>
            </a:endParaRPr>
          </a:p>
        </p:txBody>
      </p:sp>
      <p:pic>
        <p:nvPicPr>
          <p:cNvPr id="6" name="图片 5"/>
          <p:cNvPicPr>
            <a:picLocks noChangeAspect="1"/>
          </p:cNvPicPr>
          <p:nvPr/>
        </p:nvPicPr>
        <p:blipFill>
          <a:blip r:embed="rId2"/>
          <a:stretch>
            <a:fillRect/>
          </a:stretch>
        </p:blipFill>
        <p:spPr>
          <a:xfrm>
            <a:off x="2890486" y="1560034"/>
            <a:ext cx="5653786" cy="20184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a:latin typeface="微软雅黑" panose="020B0503020204020204" pitchFamily="34" charset="-122"/>
                <a:ea typeface="微软雅黑" panose="020B0503020204020204" pitchFamily="34" charset="-122"/>
              </a:rPr>
              <a:t>故障投诉考核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337075" y="2498845"/>
            <a:ext cx="4722768"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故障投诉部分</a:t>
            </a:r>
            <a:r>
              <a:rPr lang="zh-CN" altLang="en-US" dirty="0">
                <a:latin typeface="微软雅黑" panose="020B0503020204020204" pitchFamily="34" charset="-122"/>
                <a:ea typeface="微软雅黑" panose="020B0503020204020204" pitchFamily="34" charset="-122"/>
              </a:rPr>
              <a:t>考核最终得分：</a:t>
            </a:r>
            <a:r>
              <a:rPr lang="zh-CN" altLang="en-US"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       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服务质量考核</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83432" y="1412776"/>
          <a:ext cx="10585176" cy="5215560"/>
        </p:xfrm>
        <a:graphic>
          <a:graphicData uri="http://schemas.openxmlformats.org/drawingml/2006/table">
            <a:tbl>
              <a:tblPr firstRow="1" firstCol="1" bandRow="1">
                <a:tableStyleId>{5C22544A-7EE6-4342-B048-85BDC9FD1C3A}</a:tableStyleId>
              </a:tblPr>
              <a:tblGrid>
                <a:gridCol w="1421765"/>
                <a:gridCol w="9163411"/>
              </a:tblGrid>
              <a:tr h="249622">
                <a:tc>
                  <a:txBody>
                    <a:bodyPr/>
                    <a:lstStyle/>
                    <a:p>
                      <a:pPr algn="ctr">
                        <a:spcAft>
                          <a:spcPts val="0"/>
                        </a:spcAft>
                      </a:pPr>
                      <a:r>
                        <a:rPr lang="zh-CN" sz="1200" kern="0" dirty="0">
                          <a:effectLst/>
                        </a:rPr>
                        <a:t>服务响应</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下达采购定单至合作商</a:t>
                      </a:r>
                      <a:r>
                        <a:rPr lang="en-US" sz="1200" kern="0" dirty="0">
                          <a:effectLst/>
                        </a:rPr>
                        <a:t>15</a:t>
                      </a:r>
                      <a:r>
                        <a:rPr lang="zh-CN" sz="1200" kern="0" dirty="0">
                          <a:effectLst/>
                        </a:rPr>
                        <a:t>天内，完成服务部署、上线运行（不符合要求直接红牌退出）</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8">
                  <a:txBody>
                    <a:bodyPr/>
                    <a:lstStyle/>
                    <a:p>
                      <a:pPr algn="ctr">
                        <a:spcAft>
                          <a:spcPts val="0"/>
                        </a:spcAft>
                      </a:pPr>
                      <a:r>
                        <a:rPr lang="zh-CN" sz="1200" kern="0" dirty="0">
                          <a:effectLst/>
                        </a:rPr>
                        <a:t>支撑能力</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合作商应对自己平台内的故障处理，需提供故障申告及处理流程，提供在互联网公司业务中断或流量异常下降时的应急预案；</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合作商应向广东移动提供明确的故障受理联系方式，并提供</a:t>
                      </a:r>
                      <a:r>
                        <a:rPr lang="en-US" sz="1200" kern="0" dirty="0">
                          <a:effectLst/>
                        </a:rPr>
                        <a:t>7</a:t>
                      </a:r>
                      <a:r>
                        <a:rPr lang="zh-CN" sz="1200" kern="0" dirty="0">
                          <a:effectLst/>
                        </a:rPr>
                        <a:t>×</a:t>
                      </a:r>
                      <a:r>
                        <a:rPr lang="en-US" sz="1200" kern="0" dirty="0">
                          <a:effectLst/>
                        </a:rPr>
                        <a:t>24</a:t>
                      </a:r>
                      <a:r>
                        <a:rPr lang="zh-CN" sz="1200" kern="0" dirty="0">
                          <a:effectLst/>
                        </a:rPr>
                        <a:t>小时的网络监控服务、客户热线服务和技术支持服务；</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故障发生后的</a:t>
                      </a:r>
                      <a:r>
                        <a:rPr lang="en-US" sz="1200" kern="0" dirty="0">
                          <a:effectLst/>
                        </a:rPr>
                        <a:t>3</a:t>
                      </a:r>
                      <a:r>
                        <a:rPr lang="zh-CN" sz="1200" kern="0" dirty="0">
                          <a:effectLst/>
                        </a:rPr>
                        <a:t>个工作日内提供详细修复过程记录及故障分析报告；</a:t>
                      </a:r>
                      <a:r>
                        <a:rPr lang="en-US" sz="1200" kern="0" dirty="0">
                          <a:effectLst/>
                        </a:rPr>
                        <a:t>(</a:t>
                      </a:r>
                      <a:r>
                        <a:rPr lang="zh-CN" sz="1200" kern="0" dirty="0">
                          <a:effectLst/>
                        </a:rPr>
                        <a:t>不符合要求每次扣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646639">
                <a:tc vMerge="1">
                  <a:tcPr/>
                </a:tc>
                <a:tc>
                  <a:txBody>
                    <a:bodyPr/>
                    <a:lstStyle/>
                    <a:p>
                      <a:pPr algn="just">
                        <a:spcAft>
                          <a:spcPts val="0"/>
                        </a:spcAft>
                      </a:pPr>
                      <a:r>
                        <a:rPr lang="zh-CN" sz="1200" kern="0" dirty="0">
                          <a:effectLst/>
                        </a:rPr>
                        <a:t>提供维护队伍组织架构及详细的人员名单和联系方式，提供上门服务，</a:t>
                      </a:r>
                      <a:r>
                        <a:rPr lang="zh-CN" sz="1200" kern="100" dirty="0">
                          <a:effectLst/>
                        </a:rPr>
                        <a:t>服务开通上线</a:t>
                      </a:r>
                      <a:r>
                        <a:rPr lang="en-US" sz="1200" kern="100" dirty="0">
                          <a:effectLst/>
                        </a:rPr>
                        <a:t>3</a:t>
                      </a:r>
                      <a:r>
                        <a:rPr lang="zh-CN" sz="1200" kern="100" dirty="0">
                          <a:effectLst/>
                        </a:rPr>
                        <a:t>个月内合作商提供技术人员驻点服务，至少配备</a:t>
                      </a:r>
                      <a:r>
                        <a:rPr lang="en-US" sz="1200" kern="100" dirty="0">
                          <a:effectLst/>
                        </a:rPr>
                        <a:t>1</a:t>
                      </a:r>
                      <a:r>
                        <a:rPr lang="zh-CN" sz="1200" kern="100" dirty="0">
                          <a:effectLst/>
                        </a:rPr>
                        <a:t>个工程师（驻点），一个项目经理（不驻点）。提供</a:t>
                      </a:r>
                      <a:r>
                        <a:rPr lang="en-US" sz="1200" kern="100" dirty="0">
                          <a:effectLst/>
                        </a:rPr>
                        <a:t>5*8</a:t>
                      </a:r>
                      <a:r>
                        <a:rPr lang="zh-CN" sz="1200" kern="100" dirty="0">
                          <a:effectLst/>
                        </a:rPr>
                        <a:t>现场支持服务，提供</a:t>
                      </a:r>
                      <a:r>
                        <a:rPr lang="en-US" sz="1200" kern="100" dirty="0">
                          <a:effectLst/>
                        </a:rPr>
                        <a:t>7*24 </a:t>
                      </a:r>
                      <a:r>
                        <a:rPr lang="zh-CN" sz="1200" kern="100" dirty="0">
                          <a:effectLst/>
                        </a:rPr>
                        <a:t>小时技术支持，办公设备由合作商提供，办公场地由互联网公司提供。</a:t>
                      </a:r>
                      <a:r>
                        <a:rPr lang="en-US" sz="1200" kern="0" dirty="0">
                          <a:effectLst/>
                        </a:rPr>
                        <a:t>(</a:t>
                      </a:r>
                      <a:r>
                        <a:rPr lang="zh-CN" sz="1200" kern="0" dirty="0">
                          <a:effectLst/>
                        </a:rPr>
                        <a:t>不符合要求扣</a:t>
                      </a:r>
                      <a:r>
                        <a:rPr lang="en-US" sz="1200" kern="0" dirty="0">
                          <a:effectLst/>
                        </a:rPr>
                        <a:t>5</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不能提供让业务相关方信服的故障报告，扣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不能按照要求提供周报、月报、考核材料，每满足一项扣</a:t>
                      </a:r>
                      <a:r>
                        <a:rPr lang="en-US" sz="1200" kern="0" dirty="0">
                          <a:effectLst/>
                        </a:rPr>
                        <a:t>2</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不能针对业务方的需求做二次开发，扣</a:t>
                      </a:r>
                      <a:r>
                        <a:rPr lang="en-US" sz="1200" kern="0" dirty="0">
                          <a:effectLst/>
                        </a:rPr>
                        <a:t>5</a:t>
                      </a:r>
                      <a:r>
                        <a:rPr lang="zh-CN" sz="1200" kern="0" dirty="0">
                          <a:effectLst/>
                        </a:rPr>
                        <a:t>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合作商如需要进行</a:t>
                      </a:r>
                      <a:r>
                        <a:rPr lang="en-US" sz="1200" kern="0" dirty="0">
                          <a:effectLst/>
                        </a:rPr>
                        <a:t>CDN</a:t>
                      </a:r>
                      <a:r>
                        <a:rPr lang="zh-CN" sz="1200" kern="0" dirty="0">
                          <a:effectLst/>
                        </a:rPr>
                        <a:t>节点调整（影响到我方业务），必须提前</a:t>
                      </a:r>
                      <a:r>
                        <a:rPr lang="en-US" sz="1200" kern="0" dirty="0">
                          <a:effectLst/>
                        </a:rPr>
                        <a:t>5</a:t>
                      </a:r>
                      <a:r>
                        <a:rPr lang="zh-CN" sz="1200" kern="0" dirty="0">
                          <a:effectLst/>
                        </a:rPr>
                        <a:t>天通知我方，并经我方允许后方可进行；</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rowSpan="7">
                  <a:txBody>
                    <a:bodyPr/>
                    <a:lstStyle/>
                    <a:p>
                      <a:pPr algn="ctr">
                        <a:spcAft>
                          <a:spcPts val="0"/>
                        </a:spcAft>
                      </a:pPr>
                      <a:r>
                        <a:rPr lang="zh-CN" sz="1200" kern="0">
                          <a:effectLst/>
                        </a:rPr>
                        <a:t>驻场服务</a:t>
                      </a:r>
                      <a:endParaRPr lang="zh-CN" sz="1200" kern="10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c>
                  <a:txBody>
                    <a:bodyPr/>
                    <a:lstStyle/>
                    <a:p>
                      <a:pPr algn="just">
                        <a:spcAft>
                          <a:spcPts val="0"/>
                        </a:spcAft>
                      </a:pPr>
                      <a:r>
                        <a:rPr lang="zh-CN" sz="1200" kern="0" dirty="0">
                          <a:effectLst/>
                        </a:rPr>
                        <a:t>人员责任心 驻点期间，工作人员不能擅自离开工作岗位或做跟工作无关的事情按照情节的严重性。　</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人员服从度 办事不认真，不严谨，弄虚作假 按照情节的严重性驻点人员不服从安排，不听从调遣。</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供应商相关人员不按甲方要求准时参加检查工作、重大故障现场处理、工作会议等。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49622">
                <a:tc vMerge="1">
                  <a:tcPr/>
                </a:tc>
                <a:tc>
                  <a:txBody>
                    <a:bodyPr/>
                    <a:lstStyle/>
                    <a:p>
                      <a:pPr algn="just">
                        <a:spcAft>
                          <a:spcPts val="0"/>
                        </a:spcAft>
                      </a:pPr>
                      <a:r>
                        <a:rPr lang="zh-CN" sz="1200" kern="0" dirty="0">
                          <a:effectLst/>
                        </a:rPr>
                        <a:t>人员配合度</a:t>
                      </a:r>
                      <a:r>
                        <a:rPr lang="en-US" sz="1200" kern="0" dirty="0">
                          <a:effectLst/>
                        </a:rPr>
                        <a:t>  </a:t>
                      </a:r>
                      <a:r>
                        <a:rPr lang="zh-CN" sz="1200" kern="0" dirty="0">
                          <a:effectLst/>
                        </a:rPr>
                        <a:t>驻点人员不积极配合沟通被投诉且该投诉为合理投诉。</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人员稳定性 更换项目经理（</a:t>
                      </a:r>
                      <a:r>
                        <a:rPr lang="en-US" sz="1200" kern="0" dirty="0">
                          <a:effectLst/>
                        </a:rPr>
                        <a:t>A</a:t>
                      </a:r>
                      <a:r>
                        <a:rPr lang="zh-CN" sz="1200" kern="0" dirty="0">
                          <a:effectLst/>
                        </a:rPr>
                        <a:t>、</a:t>
                      </a:r>
                      <a:r>
                        <a:rPr lang="en-US" sz="1200" kern="0" dirty="0">
                          <a:effectLst/>
                        </a:rPr>
                        <a:t>B</a:t>
                      </a:r>
                      <a:r>
                        <a:rPr lang="zh-CN" sz="1200" kern="0" dirty="0">
                          <a:effectLst/>
                        </a:rPr>
                        <a:t>角）必须提前一个月向甲方申请并且得到甲方同意，原项目经理必须完成工作交接并得到甲方确认</a:t>
                      </a:r>
                      <a:r>
                        <a:rPr lang="en-US" sz="1200" kern="0" dirty="0">
                          <a:effectLst/>
                        </a:rPr>
                        <a:t>. (</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428716">
                <a:tc vMerge="1">
                  <a:tcPr/>
                </a:tc>
                <a:tc>
                  <a:txBody>
                    <a:bodyPr/>
                    <a:lstStyle/>
                    <a:p>
                      <a:pPr algn="just">
                        <a:spcAft>
                          <a:spcPts val="0"/>
                        </a:spcAft>
                      </a:pPr>
                      <a:r>
                        <a:rPr lang="zh-CN" sz="1200" kern="0" dirty="0">
                          <a:effectLst/>
                        </a:rPr>
                        <a:t>全年人员更换基本要求：技术员的变动比例不超过</a:t>
                      </a:r>
                      <a:r>
                        <a:rPr lang="en-US" sz="1200" kern="0" dirty="0">
                          <a:effectLst/>
                        </a:rPr>
                        <a:t>50%</a:t>
                      </a:r>
                      <a:r>
                        <a:rPr lang="zh-CN" sz="1200" kern="0" dirty="0">
                          <a:effectLst/>
                        </a:rPr>
                        <a:t>（三个月内只允许申请更换比例不超过</a:t>
                      </a:r>
                      <a:r>
                        <a:rPr lang="en-US" sz="1200" kern="0" dirty="0">
                          <a:effectLst/>
                        </a:rPr>
                        <a:t>15%</a:t>
                      </a:r>
                      <a:r>
                        <a:rPr lang="zh-CN" sz="1200" kern="0" dirty="0">
                          <a:effectLst/>
                        </a:rPr>
                        <a:t>）、核心人员不超过</a:t>
                      </a:r>
                      <a:r>
                        <a:rPr lang="en-US" sz="1200" kern="0" dirty="0">
                          <a:effectLst/>
                        </a:rPr>
                        <a:t>10%</a:t>
                      </a:r>
                      <a:r>
                        <a:rPr lang="zh-CN" sz="1200" kern="0" dirty="0">
                          <a:effectLst/>
                        </a:rPr>
                        <a:t>。</a:t>
                      </a:r>
                      <a:r>
                        <a:rPr lang="en-US" sz="1200" kern="0" dirty="0">
                          <a:effectLst/>
                        </a:rPr>
                        <a:t>(</a:t>
                      </a:r>
                      <a:r>
                        <a:rPr lang="zh-CN" sz="1200" kern="0" dirty="0">
                          <a:effectLst/>
                        </a:rPr>
                        <a:t>不符合要求扣</a:t>
                      </a:r>
                      <a:r>
                        <a:rPr lang="en-US" sz="1200" kern="0" dirty="0">
                          <a:effectLst/>
                        </a:rPr>
                        <a:t>2</a:t>
                      </a:r>
                      <a:r>
                        <a:rPr lang="zh-CN" sz="1200" kern="0" dirty="0">
                          <a:effectLst/>
                        </a:rPr>
                        <a:t>分，甲方主动提出更换要求时不作扣分）</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r h="285811">
                <a:tc vMerge="1">
                  <a:tcPr/>
                </a:tc>
                <a:tc>
                  <a:txBody>
                    <a:bodyPr/>
                    <a:lstStyle/>
                    <a:p>
                      <a:pPr algn="just">
                        <a:spcAft>
                          <a:spcPts val="0"/>
                        </a:spcAft>
                      </a:pPr>
                      <a:r>
                        <a:rPr lang="zh-CN" sz="1200" kern="0" dirty="0">
                          <a:effectLst/>
                        </a:rPr>
                        <a:t>人员数量 人员数量必须达到合同规定的基本要求。如因维护工作量增长，甲方有权要求的驻点合作单位相应增加人员以满足维护要求。</a:t>
                      </a:r>
                      <a:r>
                        <a:rPr lang="en-US" sz="1200" kern="0" dirty="0">
                          <a:effectLst/>
                        </a:rPr>
                        <a:t>(</a:t>
                      </a:r>
                      <a:r>
                        <a:rPr lang="zh-CN" sz="1200" kern="0" dirty="0">
                          <a:effectLst/>
                        </a:rPr>
                        <a:t>不符合要求扣</a:t>
                      </a:r>
                      <a:r>
                        <a:rPr lang="en-US" sz="1200" kern="0" dirty="0">
                          <a:effectLst/>
                        </a:rPr>
                        <a:t>2</a:t>
                      </a:r>
                      <a:r>
                        <a:rPr lang="zh-CN" sz="1200" kern="0" dirty="0">
                          <a:effectLst/>
                        </a:rPr>
                        <a:t>分</a:t>
                      </a:r>
                      <a:r>
                        <a:rPr lang="en-US" sz="1200" kern="0" dirty="0">
                          <a:effectLst/>
                        </a:rPr>
                        <a:t>)</a:t>
                      </a:r>
                      <a:endParaRPr lang="zh-CN" sz="12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41072" marR="41072" marT="0" marB="0" anchor="ct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19336" y="620688"/>
            <a:ext cx="3240360" cy="50405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2800" b="1" dirty="0" smtClean="0">
                <a:solidFill>
                  <a:schemeClr val="bg1"/>
                </a:solidFill>
                <a:latin typeface="微软雅黑" panose="020B0503020204020204" pitchFamily="34" charset="-122"/>
                <a:ea typeface="微软雅黑" panose="020B0503020204020204" pitchFamily="34" charset="-122"/>
              </a:rPr>
              <a:t>服务情况</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Rectangle 5"/>
          <p:cNvSpPr>
            <a:spLocks noChangeArrowheads="1"/>
          </p:cNvSpPr>
          <p:nvPr/>
        </p:nvSpPr>
        <p:spPr bwMode="auto">
          <a:xfrm>
            <a:off x="1343472" y="1772816"/>
            <a:ext cx="97210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lvl="0" indent="-285750">
              <a:lnSpc>
                <a:spcPct val="150000"/>
              </a:lnSpc>
              <a:buFont typeface="Wingdings" panose="05000000000000000000" pitchFamily="2" charset="2"/>
              <a:buChar char="l"/>
            </a:pPr>
            <a:r>
              <a:rPr lang="zh-CN" altLang="en-US" dirty="0" smtClean="0">
                <a:latin typeface="+mn-ea"/>
              </a:rPr>
              <a:t>根据日常统计数据进行周报汇总</a:t>
            </a:r>
            <a:r>
              <a:rPr lang="zh-CN" altLang="zh-CN" dirty="0" smtClean="0">
                <a:latin typeface="+mn-ea"/>
              </a:rPr>
              <a:t>、</a:t>
            </a:r>
            <a:r>
              <a:rPr lang="zh-CN" altLang="en-US" dirty="0" smtClean="0">
                <a:latin typeface="+mn-ea"/>
              </a:rPr>
              <a:t>季度</a:t>
            </a:r>
            <a:r>
              <a:rPr lang="zh-CN" altLang="zh-CN" dirty="0" smtClean="0">
                <a:latin typeface="+mn-ea"/>
              </a:rPr>
              <a:t>汇总。</a:t>
            </a:r>
            <a:r>
              <a:rPr lang="zh-CN" altLang="en-US" dirty="0">
                <a:latin typeface="+mn-ea"/>
              </a:rPr>
              <a:t> </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日常根据基调日报周报和各个业务维护方监测数据进行可用性、下载速度和首屏时间图调优</a:t>
            </a:r>
            <a:endParaRPr lang="zh-CN" altLang="zh-CN" dirty="0">
              <a:latin typeface="+mn-ea"/>
            </a:endParaRPr>
          </a:p>
          <a:p>
            <a:pPr marL="285750" lvl="0" indent="-285750">
              <a:lnSpc>
                <a:spcPct val="150000"/>
              </a:lnSpc>
              <a:buFont typeface="Wingdings" panose="05000000000000000000" pitchFamily="2" charset="2"/>
              <a:buChar char="l"/>
            </a:pPr>
            <a:r>
              <a:rPr lang="zh-CN" altLang="en-US" dirty="0" smtClean="0">
                <a:latin typeface="+mn-ea"/>
              </a:rPr>
              <a:t>对</a:t>
            </a:r>
            <a:r>
              <a:rPr lang="zh-CN" altLang="zh-CN" dirty="0" smtClean="0">
                <a:latin typeface="+mn-ea"/>
              </a:rPr>
              <a:t>日常</a:t>
            </a:r>
            <a:r>
              <a:rPr lang="zh-CN" altLang="zh-CN" dirty="0">
                <a:latin typeface="+mn-ea"/>
              </a:rPr>
              <a:t>基调报警</a:t>
            </a:r>
            <a:r>
              <a:rPr lang="zh-CN" altLang="zh-CN" dirty="0" smtClean="0">
                <a:latin typeface="+mn-ea"/>
              </a:rPr>
              <a:t>邮件</a:t>
            </a:r>
            <a:r>
              <a:rPr lang="zh-CN" altLang="en-US" dirty="0" smtClean="0">
                <a:latin typeface="+mn-ea"/>
              </a:rPr>
              <a:t>排查报警来源，如发现由我司引起，紧急升级处理</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飞</a:t>
            </a:r>
            <a:r>
              <a:rPr lang="zh-CN" altLang="zh-CN" dirty="0">
                <a:latin typeface="+mn-ea"/>
              </a:rPr>
              <a:t>信客户端更新，周期性进行</a:t>
            </a:r>
            <a:r>
              <a:rPr lang="en-US" altLang="zh-CN" dirty="0">
                <a:latin typeface="+mn-ea"/>
              </a:rPr>
              <a:t>MD5</a:t>
            </a:r>
            <a:r>
              <a:rPr lang="zh-CN" altLang="zh-CN" dirty="0">
                <a:latin typeface="+mn-ea"/>
              </a:rPr>
              <a:t>值验证。</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a:latin typeface="+mn-ea"/>
              </a:rPr>
              <a:t>日常加速域名</a:t>
            </a:r>
            <a:r>
              <a:rPr lang="zh-CN" altLang="zh-CN" dirty="0" smtClean="0">
                <a:latin typeface="+mn-ea"/>
              </a:rPr>
              <a:t>新增</a:t>
            </a:r>
            <a:r>
              <a:rPr lang="zh-CN" altLang="en-US" dirty="0" smtClean="0">
                <a:latin typeface="+mn-ea"/>
              </a:rPr>
              <a:t>域名</a:t>
            </a:r>
            <a:r>
              <a:rPr lang="zh-CN" altLang="zh-CN" dirty="0" smtClean="0">
                <a:latin typeface="+mn-ea"/>
              </a:rPr>
              <a:t>配置、</a:t>
            </a:r>
            <a:r>
              <a:rPr lang="zh-CN" altLang="en-US" dirty="0" smtClean="0">
                <a:latin typeface="+mn-ea"/>
              </a:rPr>
              <a:t>域名策略</a:t>
            </a:r>
            <a:r>
              <a:rPr lang="zh-CN" altLang="zh-CN" dirty="0" smtClean="0">
                <a:latin typeface="+mn-ea"/>
              </a:rPr>
              <a:t>调整、</a:t>
            </a:r>
            <a:r>
              <a:rPr lang="zh-CN" altLang="en-US" dirty="0" smtClean="0">
                <a:latin typeface="+mn-ea"/>
              </a:rPr>
              <a:t>策略</a:t>
            </a:r>
            <a:r>
              <a:rPr lang="zh-CN" altLang="zh-CN" dirty="0" smtClean="0">
                <a:latin typeface="+mn-ea"/>
              </a:rPr>
              <a:t>优化</a:t>
            </a:r>
            <a:r>
              <a:rPr lang="zh-CN" altLang="en-US" dirty="0" smtClean="0">
                <a:latin typeface="+mn-ea"/>
              </a:rPr>
              <a:t>等</a:t>
            </a:r>
            <a:r>
              <a:rPr lang="zh-CN" altLang="zh-CN" dirty="0" smtClean="0">
                <a:latin typeface="+mn-ea"/>
              </a:rPr>
              <a:t>。</a:t>
            </a:r>
            <a:endParaRPr lang="zh-CN" altLang="zh-CN" dirty="0">
              <a:latin typeface="+mn-ea"/>
            </a:endParaRPr>
          </a:p>
          <a:p>
            <a:pPr marL="285750" lvl="0" indent="-285750">
              <a:lnSpc>
                <a:spcPct val="150000"/>
              </a:lnSpc>
              <a:buFont typeface="Wingdings" panose="05000000000000000000" pitchFamily="2" charset="2"/>
              <a:buChar char="l"/>
            </a:pPr>
            <a:r>
              <a:rPr lang="zh-CN" altLang="zh-CN" dirty="0" smtClean="0">
                <a:latin typeface="+mn-ea"/>
              </a:rPr>
              <a:t>日常</a:t>
            </a:r>
            <a:r>
              <a:rPr lang="en-US" altLang="zh-CN" dirty="0" err="1">
                <a:latin typeface="+mn-ea"/>
              </a:rPr>
              <a:t>cdn</a:t>
            </a:r>
            <a:r>
              <a:rPr lang="zh-CN" altLang="zh-CN" dirty="0">
                <a:latin typeface="+mn-ea"/>
              </a:rPr>
              <a:t>统计分析，及技术咨询</a:t>
            </a:r>
            <a:r>
              <a:rPr lang="zh-CN" altLang="zh-CN" dirty="0" smtClean="0">
                <a:latin typeface="+mn-ea"/>
              </a:rPr>
              <a:t>支持</a:t>
            </a:r>
            <a:r>
              <a:rPr lang="zh-CN" altLang="en-US" dirty="0" smtClean="0">
                <a:latin typeface="+mn-ea"/>
              </a:rPr>
              <a:t>。</a:t>
            </a:r>
            <a:endParaRPr lang="en-US" altLang="zh-CN" dirty="0" smtClean="0">
              <a:latin typeface="+mn-ea"/>
            </a:endParaRPr>
          </a:p>
          <a:p>
            <a:pPr marL="285750" lvl="0" indent="-285750">
              <a:lnSpc>
                <a:spcPct val="150000"/>
              </a:lnSpc>
              <a:buFont typeface="Wingdings" panose="05000000000000000000" pitchFamily="2" charset="2"/>
              <a:buChar char="l"/>
            </a:pPr>
            <a:r>
              <a:rPr lang="zh-CN" altLang="en-US" dirty="0" smtClean="0">
                <a:latin typeface="+mn-ea"/>
              </a:rPr>
              <a:t>按照中移需求在需要时刻安排销售和专门技术人员驻点南方基地。</a:t>
            </a:r>
            <a:endParaRPr lang="en-US" altLang="zh-CN" dirty="0" smtClean="0">
              <a:latin typeface="+mn-ea"/>
            </a:endParaRPr>
          </a:p>
          <a:p>
            <a:pPr marL="285750" lvl="0" indent="-285750">
              <a:lnSpc>
                <a:spcPct val="150000"/>
              </a:lnSpc>
              <a:buFont typeface="Wingdings" panose="05000000000000000000" pitchFamily="2" charset="2"/>
              <a:buChar char="l"/>
            </a:pPr>
            <a:r>
              <a:rPr lang="zh-CN" altLang="zh-CN" kern="0" dirty="0"/>
              <a:t>故障发生后</a:t>
            </a:r>
            <a:r>
              <a:rPr lang="zh-CN" altLang="zh-CN" kern="0" dirty="0" smtClean="0"/>
              <a:t>的</a:t>
            </a:r>
            <a:r>
              <a:rPr lang="en-US" altLang="zh-CN" kern="0" dirty="0" smtClean="0"/>
              <a:t>1</a:t>
            </a:r>
            <a:r>
              <a:rPr lang="zh-CN" altLang="zh-CN" kern="0" dirty="0" smtClean="0"/>
              <a:t>个</a:t>
            </a:r>
            <a:r>
              <a:rPr lang="zh-CN" altLang="zh-CN" kern="0" dirty="0"/>
              <a:t>工作日内提供详细修复过程记录及故障分析</a:t>
            </a:r>
            <a:r>
              <a:rPr lang="zh-CN" altLang="zh-CN" kern="0" dirty="0" smtClean="0"/>
              <a:t>报告</a:t>
            </a:r>
            <a:r>
              <a:rPr lang="zh-CN" altLang="en-US" kern="0" dirty="0" smtClean="0"/>
              <a:t>。</a:t>
            </a:r>
            <a:endParaRPr lang="zh-CN" altLang="zh-CN" dirty="0">
              <a:latin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392" y="548680"/>
            <a:ext cx="2304256" cy="646331"/>
          </a:xfrm>
          <a:prstGeom prst="rect">
            <a:avLst/>
          </a:prstGeom>
          <a:noFill/>
        </p:spPr>
        <p:txBody>
          <a:bodyPr wrap="square" rtlCol="0">
            <a:spAutoFit/>
          </a:bodyPr>
          <a:lstStyle/>
          <a:p>
            <a:pPr lvl="0"/>
            <a:r>
              <a:rPr lang="zh-CN" altLang="en-US" b="1" dirty="0" smtClean="0">
                <a:latin typeface="微软雅黑" panose="020B0503020204020204" pitchFamily="34" charset="-122"/>
                <a:ea typeface="微软雅黑" panose="020B0503020204020204" pitchFamily="34" charset="-122"/>
              </a:rPr>
              <a:t>服务质量考核</a:t>
            </a:r>
            <a:endParaRPr lang="en-US" altLang="zh-CN" b="1" dirty="0">
              <a:latin typeface="微软雅黑" panose="020B0503020204020204" pitchFamily="34" charset="-122"/>
              <a:ea typeface="微软雅黑" panose="020B0503020204020204" pitchFamily="34" charset="-122"/>
            </a:endParaRPr>
          </a:p>
          <a:p>
            <a:r>
              <a:rPr lang="zh-CN" altLang="en-US" b="1" dirty="0" smtClean="0"/>
              <a:t>（总分</a:t>
            </a:r>
            <a:r>
              <a:rPr lang="en-US" altLang="zh-CN" b="1" dirty="0" smtClean="0"/>
              <a:t>10</a:t>
            </a:r>
            <a:r>
              <a:rPr lang="zh-CN" altLang="en-US" b="1" dirty="0" smtClean="0"/>
              <a:t>分</a:t>
            </a:r>
            <a:r>
              <a:rPr lang="zh-CN" altLang="en-US" dirty="0" smtClean="0"/>
              <a:t>）</a:t>
            </a:r>
            <a:endParaRPr lang="zh-CN" altLang="en-US" dirty="0"/>
          </a:p>
        </p:txBody>
      </p:sp>
      <p:sp>
        <p:nvSpPr>
          <p:cNvPr id="6" name="矩形 5"/>
          <p:cNvSpPr/>
          <p:nvPr/>
        </p:nvSpPr>
        <p:spPr>
          <a:xfrm>
            <a:off x="2888502" y="2498845"/>
            <a:ext cx="3619901" cy="341632"/>
          </a:xfrm>
          <a:prstGeom prst="rect">
            <a:avLst/>
          </a:prstGeom>
        </p:spPr>
        <p:txBody>
          <a:bodyPr wrap="none">
            <a:spAutoFit/>
          </a:bodyPr>
          <a:lstStyle/>
          <a:p>
            <a:pPr lvl="0" algn="ctr" defTabSz="1644650">
              <a:lnSpc>
                <a:spcPct val="90000"/>
              </a:lnSpc>
              <a:spcBef>
                <a:spcPct val="0"/>
              </a:spcBef>
              <a:spcAft>
                <a:spcPct val="35000"/>
              </a:spcAft>
            </a:pPr>
            <a:r>
              <a:rPr lang="zh-CN" altLang="en-US" dirty="0" smtClean="0">
                <a:latin typeface="微软雅黑" panose="020B0503020204020204" pitchFamily="34" charset="-122"/>
                <a:ea typeface="微软雅黑" panose="020B0503020204020204" pitchFamily="34" charset="-122"/>
              </a:rPr>
              <a:t>服务质量部分</a:t>
            </a:r>
            <a:r>
              <a:rPr lang="zh-CN" altLang="en-US" dirty="0">
                <a:latin typeface="微软雅黑" panose="020B0503020204020204" pitchFamily="34" charset="-122"/>
                <a:ea typeface="微软雅黑" panose="020B0503020204020204" pitchFamily="34" charset="-122"/>
              </a:rPr>
              <a:t>考核最终得分</a:t>
            </a:r>
            <a:r>
              <a:rPr lang="zh-CN" altLang="en-US" dirty="0" smtClean="0">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分</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最终考核得分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7" name="文本框 3"/>
          <p:cNvSpPr txBox="1">
            <a:spLocks noChangeArrowheads="1"/>
          </p:cNvSpPr>
          <p:nvPr/>
        </p:nvSpPr>
        <p:spPr bwMode="auto">
          <a:xfrm>
            <a:off x="1060700" y="4947708"/>
            <a:ext cx="10009112" cy="1167692"/>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a:latin typeface="微软雅黑" panose="020B0503020204020204" pitchFamily="34" charset="-122"/>
                <a:ea typeface="微软雅黑" panose="020B0503020204020204" pitchFamily="34" charset="-122"/>
              </a:rPr>
              <a:t>说明：</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1</a:t>
            </a:r>
            <a:r>
              <a:rPr kumimoji="0" lang="zh-CN" altLang="en-US" sz="1200" dirty="0">
                <a:latin typeface="微软雅黑" panose="020B0503020204020204" pitchFamily="34" charset="-122"/>
                <a:ea typeface="微软雅黑" panose="020B0503020204020204" pitchFamily="34" charset="-122"/>
              </a:rPr>
              <a:t>、若供应商只提供单一产品服务，该产品权重为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2</a:t>
            </a:r>
            <a:r>
              <a:rPr kumimoji="0" lang="zh-CN" altLang="en-US" sz="1200" dirty="0">
                <a:latin typeface="微软雅黑" panose="020B0503020204020204" pitchFamily="34" charset="-122"/>
                <a:ea typeface="微软雅黑" panose="020B0503020204020204" pitchFamily="34" charset="-122"/>
              </a:rPr>
              <a:t>、若供应商只提供两类产品服务，按照如下原则进行权重划分：静态资源和文件下载分发按照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进行计分；</a:t>
            </a:r>
            <a:endParaRPr kumimoji="0" lang="en-US" altLang="zh-CN"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a:latin typeface="微软雅黑" panose="020B0503020204020204" pitchFamily="34" charset="-122"/>
                <a:ea typeface="微软雅黑" panose="020B0503020204020204" pitchFamily="34" charset="-122"/>
              </a:rPr>
              <a:t>3</a:t>
            </a:r>
            <a:r>
              <a:rPr kumimoji="0" lang="zh-CN" altLang="en-US" sz="1200" dirty="0">
                <a:latin typeface="微软雅黑" panose="020B0503020204020204" pitchFamily="34" charset="-122"/>
                <a:ea typeface="微软雅黑" panose="020B0503020204020204" pitchFamily="34" charset="-122"/>
              </a:rPr>
              <a:t>、若供应商提供全产品服务，按照静态资源、文件下载分发权重为</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060700" y="1772816"/>
          <a:ext cx="10003790" cy="2501900"/>
        </p:xfrm>
        <a:graphic>
          <a:graphicData uri="http://schemas.openxmlformats.org/drawingml/2006/table">
            <a:tbl>
              <a:tblPr>
                <a:tableStyleId>{5C22544A-7EE6-4342-B048-85BDC9FD1C3A}</a:tableStyleId>
              </a:tblPr>
              <a:tblGrid>
                <a:gridCol w="1993800"/>
                <a:gridCol w="1387784"/>
                <a:gridCol w="1582000"/>
                <a:gridCol w="1993800"/>
                <a:gridCol w="1017813"/>
                <a:gridCol w="993414"/>
                <a:gridCol w="1035241"/>
              </a:tblGrid>
              <a:tr h="318839">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04115">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endParaRPr lang="en-US" altLang="zh-CN" sz="1400" b="0" i="0" u="none" strike="noStrike" dirty="0">
                        <a:solidFill>
                          <a:srgbClr val="000000"/>
                        </a:solidFill>
                        <a:effectLst/>
                        <a:latin typeface="Cambria" panose="02040503050406030204"/>
                      </a:endParaRPr>
                    </a:p>
                  </a:txBody>
                  <a:tcPr marL="9525" marR="9525" marT="9525" marB="0" anchor="ctr"/>
                </a:tc>
              </a:tr>
              <a:tr h="318839">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rowSpan="3">
                  <a:txBody>
                    <a:bodyPr/>
                    <a:lstStyle/>
                    <a:p>
                      <a:pPr algn="ctr" rtl="0" fontAlgn="ctr"/>
                      <a:r>
                        <a:rPr lang="zh-CN" altLang="en-US" sz="1400" u="none" strike="noStrike" dirty="0">
                          <a:effectLst/>
                        </a:rPr>
                        <a:t>文件下载分发</a:t>
                      </a:r>
                      <a:endParaRPr lang="zh-CN" altLang="en-US" sz="1400" b="0" i="0" u="none" strike="noStrike" dirty="0">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dirty="0">
                          <a:effectLst/>
                        </a:rPr>
                        <a:t>50%</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a:effectLst/>
                        </a:rPr>
                        <a:t>故障投诉考核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r>
              <a:tr h="303530">
                <a:tc vMerge="1">
                  <a:tcPr/>
                </a:tc>
                <a:tc vMerge="1">
                  <a:tcPr/>
                </a:tc>
                <a:tc vMerge="1">
                  <a:tcPr/>
                </a:tc>
                <a:tc>
                  <a:txBody>
                    <a:bodyPr/>
                    <a:lstStyle/>
                    <a:p>
                      <a:pPr algn="ctr" rtl="0" fontAlgn="ctr"/>
                      <a:r>
                        <a:rPr lang="zh-CN" altLang="en-US" sz="1400" u="none" strike="noStrike">
                          <a:effectLst/>
                        </a:rPr>
                        <a:t>加速效果考核（</a:t>
                      </a:r>
                      <a:r>
                        <a:rPr lang="en-US" altLang="zh-CN" sz="1400" u="none" strike="noStrike">
                          <a:effectLst/>
                        </a:rPr>
                        <a:t>80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18839">
                <a:tc vMerge="1">
                  <a:tcPr/>
                </a:tc>
                <a:tc vMerge="1">
                  <a:tcPr/>
                </a:tc>
                <a:tc vMerge="1">
                  <a:tcPr/>
                </a:tc>
                <a:tc>
                  <a:txBody>
                    <a:bodyPr/>
                    <a:lstStyle/>
                    <a:p>
                      <a:pPr algn="ctr" rtl="0" fontAlgn="ctr"/>
                      <a:r>
                        <a:rPr lang="zh-CN" altLang="en-US" sz="1400" u="none" strike="noStrike">
                          <a:effectLst/>
                        </a:rPr>
                        <a:t>服务质量考核（</a:t>
                      </a:r>
                      <a:r>
                        <a:rPr lang="en-US" altLang="zh-CN" sz="1400" u="none" strike="noStrike">
                          <a:effectLst/>
                        </a:rPr>
                        <a:t>10</a:t>
                      </a:r>
                      <a:r>
                        <a:rPr lang="zh-CN" altLang="en-US" sz="1400" u="none" strike="noStrike">
                          <a:effectLst/>
                        </a:rPr>
                        <a:t>分）</a:t>
                      </a:r>
                      <a:endParaRPr lang="zh-CN" altLang="en-US" sz="1400" b="0" i="0" u="none" strike="noStrike">
                        <a:solidFill>
                          <a:srgbClr val="000000"/>
                        </a:solidFill>
                        <a:effectLst/>
                        <a:latin typeface="Arial" panose="020B0604020202020204"/>
                      </a:endParaRPr>
                    </a:p>
                  </a:txBody>
                  <a:tcPr marL="9525" marR="9525" marT="9525" marB="0" anchor="ctr"/>
                </a:tc>
                <a:tc>
                  <a:txBody>
                    <a:bodyPr/>
                    <a:lstStyle/>
                    <a:p>
                      <a:pPr algn="ctr" rtl="0" fontAlgn="ctr"/>
                      <a:r>
                        <a:rPr lang="zh-CN" altLang="en-US" sz="1400" u="none" strike="noStrike" dirty="0">
                          <a:effectLst/>
                        </a:rPr>
                        <a:t> </a:t>
                      </a: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结算价格</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nvGraphicFramePr>
        <p:xfrm>
          <a:off x="1976984" y="2228334"/>
          <a:ext cx="1752600" cy="409575"/>
        </p:xfrm>
        <a:graphic>
          <a:graphicData uri="http://schemas.openxmlformats.org/presentationml/2006/ole">
            <mc:AlternateContent xmlns:mc="http://schemas.openxmlformats.org/markup-compatibility/2006">
              <mc:Choice xmlns:v="urn:schemas-microsoft-com:vml" Requires="v">
                <p:oleObj spid="_x0000_s16629" name="公式" r:id="rId1" imgW="1746250" imgH="402590" progId="Equation.3">
                  <p:embed/>
                </p:oleObj>
              </mc:Choice>
              <mc:Fallback>
                <p:oleObj name="公式" r:id="rId1" imgW="1746250" imgH="402590" progId="Equation.3">
                  <p:embed/>
                  <p:pic>
                    <p:nvPicPr>
                      <p:cNvPr id="0" name="图片 16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6984" y="2228334"/>
                        <a:ext cx="1752600" cy="409575"/>
                      </a:xfrm>
                      <a:prstGeom prst="rect">
                        <a:avLst/>
                      </a:prstGeom>
                      <a:noFill/>
                    </p:spPr>
                  </p:pic>
                </p:oleObj>
              </mc:Fallback>
            </mc:AlternateContent>
          </a:graphicData>
        </a:graphic>
      </p:graphicFrame>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476" y="3518823"/>
            <a:ext cx="8208912" cy="285199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p:cNvSpPr>
            <a:spLocks noChangeArrowheads="1"/>
          </p:cNvSpPr>
          <p:nvPr/>
        </p:nvSpPr>
        <p:spPr bwMode="auto">
          <a:xfrm>
            <a:off x="1631504" y="1556792"/>
            <a:ext cx="41456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2000" b="0" i="0" u="none" strike="noStrike" cap="none" normalizeH="0" baseline="0" dirty="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按照全款线性考核来计算付款额度</a:t>
            </a:r>
            <a:endParaRPr kumimoji="0" lang="zh-CN" altLang="zh-CN" sz="2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1627436" y="2975631"/>
            <a:ext cx="132440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buFontTx/>
              <a:buChar char="•"/>
            </a:pPr>
            <a:r>
              <a:rPr lang="zh-CN" altLang="zh-CN" sz="2000" dirty="0">
                <a:latin typeface="Cambria" panose="02040503050406030204" pitchFamily="18" charset="0"/>
                <a:ea typeface="宋体" panose="02010600030101010101" pitchFamily="2" charset="-122"/>
                <a:cs typeface="Times New Roman" panose="02020603050405020304" pitchFamily="18" charset="0"/>
              </a:rPr>
              <a:t>计算</a:t>
            </a:r>
            <a:r>
              <a:rPr lang="zh-CN" altLang="zh-CN" sz="2000" dirty="0" smtClean="0">
                <a:latin typeface="Cambria" panose="02040503050406030204" pitchFamily="18" charset="0"/>
                <a:ea typeface="宋体" panose="02010600030101010101" pitchFamily="2" charset="-122"/>
                <a:cs typeface="Times New Roman" panose="02020603050405020304" pitchFamily="18" charset="0"/>
              </a:rPr>
              <a:t>说明</a:t>
            </a:r>
            <a:endParaRPr lang="zh-CN" altLang="zh-CN" sz="2000" dirty="0">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7"/>
          <p:cNvSpPr>
            <a:spLocks noChangeArrowheads="1"/>
          </p:cNvSpPr>
          <p:nvPr/>
        </p:nvSpPr>
        <p:spPr bwMode="auto">
          <a:xfrm>
            <a:off x="911424" y="51286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defTabSz="-635" eaLnBrk="0" fontAlgn="base" hangingPunct="0">
              <a:spcBef>
                <a:spcPct val="0"/>
              </a:spcBef>
              <a:spcAft>
                <a:spcPct val="0"/>
              </a:spcAft>
              <a:tabLst>
                <a:tab pos="2933700" algn="l"/>
              </a:tabLst>
              <a:defRPr>
                <a:solidFill>
                  <a:schemeClr val="tx1"/>
                </a:solidFill>
                <a:latin typeface="Arial" panose="020B0604020202020204" pitchFamily="34" charset="0"/>
              </a:defRPr>
            </a:lvl1pPr>
            <a:lvl2pPr defTabSz="-635" eaLnBrk="0" fontAlgn="base" hangingPunct="0">
              <a:spcBef>
                <a:spcPct val="0"/>
              </a:spcBef>
              <a:spcAft>
                <a:spcPct val="0"/>
              </a:spcAft>
              <a:tabLst>
                <a:tab pos="2933700" algn="l"/>
              </a:tabLst>
              <a:defRPr>
                <a:solidFill>
                  <a:schemeClr val="tx1"/>
                </a:solidFill>
                <a:latin typeface="Arial" panose="020B0604020202020204" pitchFamily="34" charset="0"/>
              </a:defRPr>
            </a:lvl2pPr>
            <a:lvl3pPr defTabSz="-635" eaLnBrk="0" fontAlgn="base" hangingPunct="0">
              <a:spcBef>
                <a:spcPct val="0"/>
              </a:spcBef>
              <a:spcAft>
                <a:spcPct val="0"/>
              </a:spcAft>
              <a:tabLst>
                <a:tab pos="2933700" algn="l"/>
              </a:tabLst>
              <a:defRPr>
                <a:solidFill>
                  <a:schemeClr val="tx1"/>
                </a:solidFill>
                <a:latin typeface="Arial" panose="020B0604020202020204" pitchFamily="34" charset="0"/>
              </a:defRPr>
            </a:lvl3pPr>
            <a:lvl4pPr defTabSz="-635" eaLnBrk="0" fontAlgn="base" hangingPunct="0">
              <a:spcBef>
                <a:spcPct val="0"/>
              </a:spcBef>
              <a:spcAft>
                <a:spcPct val="0"/>
              </a:spcAft>
              <a:tabLst>
                <a:tab pos="2933700" algn="l"/>
              </a:tabLst>
              <a:defRPr>
                <a:solidFill>
                  <a:schemeClr val="tx1"/>
                </a:solidFill>
                <a:latin typeface="Arial" panose="020B0604020202020204" pitchFamily="34" charset="0"/>
              </a:defRPr>
            </a:lvl4pPr>
            <a:lvl5pPr defTabSz="-635" eaLnBrk="0" fontAlgn="base" hangingPunct="0">
              <a:spcBef>
                <a:spcPct val="0"/>
              </a:spcBef>
              <a:spcAft>
                <a:spcPct val="0"/>
              </a:spcAft>
              <a:tabLst>
                <a:tab pos="2933700" algn="l"/>
              </a:tabLst>
              <a:defRPr>
                <a:solidFill>
                  <a:schemeClr val="tx1"/>
                </a:solidFill>
                <a:latin typeface="Arial" panose="020B0604020202020204" pitchFamily="34" charset="0"/>
              </a:defRPr>
            </a:lvl5pPr>
            <a:lvl6pPr defTabSz="-635" eaLnBrk="0" fontAlgn="base" hangingPunct="0">
              <a:spcBef>
                <a:spcPct val="0"/>
              </a:spcBef>
              <a:spcAft>
                <a:spcPct val="0"/>
              </a:spcAft>
              <a:tabLst>
                <a:tab pos="2933700" algn="l"/>
              </a:tabLst>
              <a:defRPr>
                <a:solidFill>
                  <a:schemeClr val="tx1"/>
                </a:solidFill>
                <a:latin typeface="Arial" panose="020B0604020202020204" pitchFamily="34" charset="0"/>
              </a:defRPr>
            </a:lvl6pPr>
            <a:lvl7pPr defTabSz="-635" eaLnBrk="0" fontAlgn="base" hangingPunct="0">
              <a:spcBef>
                <a:spcPct val="0"/>
              </a:spcBef>
              <a:spcAft>
                <a:spcPct val="0"/>
              </a:spcAft>
              <a:tabLst>
                <a:tab pos="2933700" algn="l"/>
              </a:tabLst>
              <a:defRPr>
                <a:solidFill>
                  <a:schemeClr val="tx1"/>
                </a:solidFill>
                <a:latin typeface="Arial" panose="020B0604020202020204" pitchFamily="34" charset="0"/>
              </a:defRPr>
            </a:lvl7pPr>
            <a:lvl8pPr defTabSz="-635" eaLnBrk="0" fontAlgn="base" hangingPunct="0">
              <a:spcBef>
                <a:spcPct val="0"/>
              </a:spcBef>
              <a:spcAft>
                <a:spcPct val="0"/>
              </a:spcAft>
              <a:tabLst>
                <a:tab pos="2933700" algn="l"/>
              </a:tabLst>
              <a:defRPr>
                <a:solidFill>
                  <a:schemeClr val="tx1"/>
                </a:solidFill>
                <a:latin typeface="Arial" panose="020B0604020202020204" pitchFamily="34" charset="0"/>
              </a:defRPr>
            </a:lvl8pPr>
            <a:lvl9pPr defTabSz="-635" eaLnBrk="0" fontAlgn="base" hangingPunct="0">
              <a:spcBef>
                <a:spcPct val="0"/>
              </a:spcBef>
              <a:spcAft>
                <a:spcPct val="0"/>
              </a:spcAft>
              <a:tabLst>
                <a:tab pos="29337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33700" algn="l"/>
              </a:tabLst>
            </a:pPr>
            <a:r>
              <a:rPr kumimoji="0" lang="en-US" altLang="zh-CN" sz="1200" b="0" i="0" u="none" strike="noStrike" cap="none" normalizeH="0" baseline="0" smtClean="0">
                <a:ln>
                  <a:noFill/>
                </a:ln>
                <a:solidFill>
                  <a:schemeClr val="tx1"/>
                </a:solidFill>
                <a:effectLst/>
                <a:latin typeface="Cambria" panose="020405030504060302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82948" y="692696"/>
            <a:ext cx="2376264" cy="504056"/>
          </a:xfrm>
        </p:spPr>
        <p:txBody>
          <a:bodyPr>
            <a:no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CDN</a:t>
            </a:r>
            <a:r>
              <a:rPr lang="zh-CN" altLang="en-US" sz="2800" b="1" dirty="0" smtClean="0">
                <a:solidFill>
                  <a:schemeClr val="bg1"/>
                </a:solidFill>
                <a:latin typeface="微软雅黑" panose="020B0503020204020204" pitchFamily="34" charset="-122"/>
                <a:ea typeface="微软雅黑" panose="020B0503020204020204" pitchFamily="34" charset="-122"/>
              </a:rPr>
              <a:t>价格表</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911424" y="2132856"/>
          <a:ext cx="9937115" cy="3026410"/>
        </p:xfrm>
        <a:graphic>
          <a:graphicData uri="http://schemas.openxmlformats.org/drawingml/2006/table">
            <a:tbl>
              <a:tblPr firstRow="1" bandRow="1">
                <a:tableStyleId>{5C22544A-7EE6-4342-B048-85BDC9FD1C3A}</a:tableStyleId>
              </a:tblPr>
              <a:tblGrid>
                <a:gridCol w="1705577"/>
                <a:gridCol w="3240070"/>
                <a:gridCol w="1016616"/>
                <a:gridCol w="1987421"/>
                <a:gridCol w="1987421"/>
              </a:tblGrid>
              <a:tr h="5270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服务类型</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阶梯带宽区间</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税率</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含税单价（元</a:t>
                      </a:r>
                      <a:r>
                        <a:rPr kumimoji="0" lang="en-US" altLang="zh-CN"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/G/</a:t>
                      </a: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月）</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4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mn-cs"/>
                        </a:rPr>
                        <a:t>备注</a:t>
                      </a:r>
                      <a:endParaRPr kumimoji="0" lang="zh-CN" altLang="en-US" sz="1400" b="0" i="0" u="none" strike="noStrike" kern="1200" cap="none" normalizeH="0" baseline="0" dirty="0">
                        <a:ln>
                          <a:noFill/>
                        </a:ln>
                        <a:solidFill>
                          <a:schemeClr val="bg1"/>
                        </a:solidFill>
                        <a:effectLst/>
                        <a:latin typeface="宋体" panose="02010600030101010101" pitchFamily="2" charset="-122"/>
                        <a:ea typeface="宋体" panose="02010600030101010101" pitchFamily="2" charset="-122"/>
                        <a:cs typeface="+mn-cs"/>
                      </a:endParaRPr>
                    </a:p>
                  </a:txBody>
                  <a:tcPr/>
                </a:tc>
              </a:tr>
              <a:tr h="560283">
                <a:tc rowSpan="2">
                  <a:txBody>
                    <a:bodyPr/>
                    <a:lstStyle/>
                    <a:p>
                      <a:pPr algn="ctr"/>
                      <a:endParaRPr lang="en-US" altLang="zh-CN" dirty="0" smtClean="0"/>
                    </a:p>
                    <a:p>
                      <a:pPr algn="ctr"/>
                      <a:endParaRPr lang="en-US" altLang="zh-CN" dirty="0" smtClean="0"/>
                    </a:p>
                    <a:p>
                      <a:pPr algn="ctr"/>
                      <a:endParaRPr lang="en-US" altLang="zh-CN" dirty="0" smtClean="0"/>
                    </a:p>
                    <a:p>
                      <a:pPr algn="ctr"/>
                      <a:r>
                        <a:rPr lang="en-US" altLang="zh-CN" dirty="0" smtClean="0"/>
                        <a:t>CDN</a:t>
                      </a:r>
                      <a:r>
                        <a:rPr lang="zh-CN" altLang="en-US" dirty="0" smtClean="0"/>
                        <a:t>服务</a:t>
                      </a:r>
                      <a:endParaRPr lang="zh-CN" altLang="en-US" dirty="0"/>
                    </a:p>
                  </a:txBody>
                  <a:tcPr/>
                </a:tc>
                <a:tc>
                  <a:txBody>
                    <a:bodyPr/>
                    <a:lstStyle/>
                    <a:p>
                      <a:endParaRPr lang="en-US" altLang="zh-CN" dirty="0" smtClean="0"/>
                    </a:p>
                    <a:p>
                      <a:r>
                        <a:rPr lang="en-US" altLang="zh-CN" dirty="0" smtClean="0"/>
                        <a:t>0G-16G</a:t>
                      </a:r>
                      <a:r>
                        <a:rPr lang="zh-CN" altLang="en-US" dirty="0" smtClean="0"/>
                        <a:t>（包含</a:t>
                      </a:r>
                      <a:r>
                        <a:rPr lang="en-US" altLang="zh-CN" dirty="0" smtClean="0"/>
                        <a:t>16G</a:t>
                      </a:r>
                      <a:r>
                        <a:rPr lang="zh-CN" altLang="en-US" dirty="0" smtClean="0"/>
                        <a:t>）</a:t>
                      </a:r>
                      <a:endParaRPr lang="zh-CN" altLang="en-US" dirty="0"/>
                    </a:p>
                  </a:txBody>
                  <a:tcPr/>
                </a:tc>
                <a:tc rowSpan="2">
                  <a:txBody>
                    <a:bodyPr/>
                    <a:lstStyle/>
                    <a:p>
                      <a:pPr algn="l"/>
                      <a:endParaRPr lang="en-US" altLang="zh-CN" dirty="0" smtClean="0"/>
                    </a:p>
                    <a:p>
                      <a:pPr algn="l"/>
                      <a:r>
                        <a:rPr lang="en-US" altLang="zh-CN" dirty="0" smtClean="0"/>
                        <a:t>    </a:t>
                      </a:r>
                      <a:endParaRPr lang="en-US" altLang="zh-CN" dirty="0" smtClean="0"/>
                    </a:p>
                    <a:p>
                      <a:pPr algn="l"/>
                      <a:endParaRPr lang="en-US" altLang="zh-CN" dirty="0" smtClean="0"/>
                    </a:p>
                    <a:p>
                      <a:pPr algn="ctr"/>
                      <a:r>
                        <a:rPr lang="en-US" altLang="zh-CN" dirty="0" smtClean="0"/>
                        <a:t>6%</a:t>
                      </a:r>
                      <a:endParaRPr lang="zh-CN" altLang="en-US" dirty="0"/>
                    </a:p>
                  </a:txBody>
                  <a:tcPr/>
                </a:tc>
                <a:tc>
                  <a:txBody>
                    <a:bodyPr/>
                    <a:lstStyle/>
                    <a:p>
                      <a:pPr algn="ctr"/>
                      <a:endParaRPr lang="en-US" altLang="zh-CN" sz="1800" b="0" i="0" kern="1200" dirty="0" smtClean="0">
                        <a:solidFill>
                          <a:schemeClr val="dk1"/>
                        </a:solidFill>
                        <a:effectLst/>
                        <a:latin typeface="+mn-lt"/>
                        <a:ea typeface="+mn-ea"/>
                        <a:cs typeface="+mn-cs"/>
                      </a:endParaRPr>
                    </a:p>
                    <a:p>
                      <a:pPr algn="ctr"/>
                      <a:r>
                        <a:rPr lang="en-US" altLang="zh-CN" sz="1800" b="0" i="0" kern="1200" dirty="0" smtClean="0">
                          <a:solidFill>
                            <a:schemeClr val="dk1"/>
                          </a:solidFill>
                          <a:effectLst/>
                          <a:latin typeface="+mn-lt"/>
                          <a:ea typeface="+mn-ea"/>
                          <a:cs typeface="+mn-cs"/>
                        </a:rPr>
                        <a:t>27348</a:t>
                      </a:r>
                      <a:endParaRPr lang="en-US" altLang="zh-CN" sz="1800" b="0" i="0" kern="1200" dirty="0" smtClean="0">
                        <a:solidFill>
                          <a:schemeClr val="dk1"/>
                        </a:solidFill>
                        <a:effectLst/>
                        <a:latin typeface="+mn-lt"/>
                        <a:ea typeface="+mn-ea"/>
                        <a:cs typeface="+mn-cs"/>
                      </a:endParaRPr>
                    </a:p>
                  </a:txBody>
                  <a:tcPr/>
                </a:tc>
                <a:tc rowSpan="2">
                  <a:txBody>
                    <a:bodyPr/>
                    <a:lstStyle/>
                    <a:p>
                      <a:r>
                        <a:rPr lang="zh-CN" altLang="en-US" sz="1600" dirty="0">
                          <a:solidFill>
                            <a:schemeClr val="tx1"/>
                          </a:solidFill>
                        </a:rPr>
                        <a:t>每月采购量（平均带宽）上限为</a:t>
                      </a:r>
                      <a:r>
                        <a:rPr lang="en-US" altLang="zh-CN" sz="1600" dirty="0">
                          <a:solidFill>
                            <a:schemeClr val="tx1"/>
                          </a:solidFill>
                        </a:rPr>
                        <a:t>16Gbps</a:t>
                      </a:r>
                      <a:r>
                        <a:rPr lang="zh-CN" altLang="en-US" sz="1600" dirty="0">
                          <a:solidFill>
                            <a:schemeClr val="tx1"/>
                          </a:solidFill>
                        </a:rPr>
                        <a:t>，超出</a:t>
                      </a:r>
                      <a:r>
                        <a:rPr lang="en-US" altLang="zh-CN" sz="1600" dirty="0">
                          <a:solidFill>
                            <a:schemeClr val="tx1"/>
                          </a:solidFill>
                        </a:rPr>
                        <a:t>16Gbps</a:t>
                      </a:r>
                      <a:r>
                        <a:rPr lang="zh-CN" altLang="en-US" sz="1600" dirty="0">
                          <a:solidFill>
                            <a:schemeClr val="tx1"/>
                          </a:solidFill>
                        </a:rPr>
                        <a:t>按照</a:t>
                      </a:r>
                      <a:r>
                        <a:rPr lang="en-US" altLang="zh-CN" sz="1600" dirty="0">
                          <a:solidFill>
                            <a:schemeClr val="tx1"/>
                          </a:solidFill>
                        </a:rPr>
                        <a:t>16Gbps</a:t>
                      </a:r>
                      <a:r>
                        <a:rPr lang="zh-CN" altLang="en-US" sz="1600" dirty="0">
                          <a:solidFill>
                            <a:schemeClr val="tx1"/>
                          </a:solidFill>
                        </a:rPr>
                        <a:t>结算 </a:t>
                      </a:r>
                      <a:r>
                        <a:rPr lang="en-US" altLang="zh-CN" sz="1600" dirty="0">
                          <a:solidFill>
                            <a:schemeClr val="tx1"/>
                          </a:solidFill>
                        </a:rPr>
                        <a:t>)</a:t>
                      </a:r>
                      <a:endParaRPr lang="zh-CN" altLang="en-US" dirty="0"/>
                    </a:p>
                  </a:txBody>
                  <a:tcPr/>
                </a:tc>
              </a:tr>
              <a:tr h="560283">
                <a:tc vMerge="1">
                  <a:tcPr/>
                </a:tc>
                <a:tc>
                  <a:txBody>
                    <a:bodyPr/>
                    <a:lstStyle/>
                    <a:p>
                      <a:pPr algn="l"/>
                      <a:endParaRPr lang="en-US" altLang="zh-CN" dirty="0" smtClean="0"/>
                    </a:p>
                    <a:p>
                      <a:pPr algn="l"/>
                      <a:r>
                        <a:rPr lang="en-US" altLang="zh-CN" dirty="0" smtClean="0"/>
                        <a:t>16G</a:t>
                      </a:r>
                      <a:r>
                        <a:rPr lang="zh-CN" altLang="en-US" dirty="0" smtClean="0"/>
                        <a:t>以上（不包含</a:t>
                      </a:r>
                      <a:r>
                        <a:rPr lang="en-US" altLang="zh-CN" dirty="0" smtClean="0"/>
                        <a:t>16G</a:t>
                      </a:r>
                      <a:r>
                        <a:rPr lang="zh-CN" altLang="en-US" dirty="0" smtClean="0"/>
                        <a:t>）</a:t>
                      </a:r>
                      <a:endParaRPr lang="zh-CN" altLang="en-US" dirty="0"/>
                    </a:p>
                  </a:txBody>
                  <a:tcPr/>
                </a:tc>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800" b="0" i="0" kern="1200" dirty="0" smtClean="0">
                        <a:solidFill>
                          <a:schemeClr val="dk1"/>
                        </a:solidFill>
                        <a:effectLst/>
                        <a:latin typeface="+mn-lt"/>
                        <a:ea typeface="+mn-ea"/>
                        <a:cs typeface="+mn-cs"/>
                      </a:endParaRPr>
                    </a:p>
                    <a:p>
                      <a:pPr algn="ctr"/>
                      <a:r>
                        <a:rPr lang="en-US" altLang="zh-CN" sz="1800" dirty="0" smtClean="0">
                          <a:effectLst/>
                          <a:sym typeface="+mn-ea"/>
                        </a:rPr>
                        <a:t>27348</a:t>
                      </a:r>
                      <a:endParaRPr lang="en-US" altLang="zh-CN" sz="1800" dirty="0" smtClean="0">
                        <a:effectLst/>
                        <a:sym typeface="+mn-ea"/>
                      </a:endParaRPr>
                    </a:p>
                  </a:txBody>
                  <a:tcPr/>
                </a:tc>
                <a:tc vMerge="1">
                  <a:tcPr/>
                </a:tc>
              </a:tr>
            </a:tbl>
          </a:graphicData>
        </a:graphic>
      </p:graphicFrame>
      <p:sp>
        <p:nvSpPr>
          <p:cNvPr id="6" name="TextBox 6"/>
          <p:cNvSpPr txBox="1">
            <a:spLocks noChangeArrowheads="1"/>
          </p:cNvSpPr>
          <p:nvPr/>
        </p:nvSpPr>
        <p:spPr bwMode="auto">
          <a:xfrm>
            <a:off x="482948" y="1556792"/>
            <a:ext cx="34721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en-US" altLang="zh-CN" sz="1800" dirty="0" smtClean="0"/>
              <a:t>2017</a:t>
            </a:r>
            <a:r>
              <a:rPr kumimoji="0" lang="zh-CN" altLang="en-US" sz="1800" dirty="0" smtClean="0"/>
              <a:t>年</a:t>
            </a:r>
            <a:r>
              <a:rPr kumimoji="0" lang="en-US" altLang="zh-CN" sz="1800" dirty="0"/>
              <a:t>CDN</a:t>
            </a:r>
            <a:r>
              <a:rPr kumimoji="0" lang="zh-CN" altLang="en-US" sz="1800" dirty="0">
                <a:latin typeface="微软雅黑" panose="020B0503020204020204" pitchFamily="34" charset="-122"/>
                <a:ea typeface="微软雅黑" panose="020B0503020204020204" pitchFamily="34" charset="-122"/>
              </a:rPr>
              <a:t>内容加速项目价格表</a:t>
            </a:r>
            <a:endParaRPr kumimoji="0"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2549" y="570776"/>
            <a:ext cx="2171700" cy="645160"/>
          </a:xfrm>
          <a:prstGeom prst="rect">
            <a:avLst/>
          </a:prstGeom>
        </p:spPr>
        <p:txBody>
          <a:bodyPr wrap="none">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sym typeface="+mn-ea"/>
              </a:rPr>
              <a:t>2</a:t>
            </a:r>
            <a:r>
              <a:rPr lang="zh-CN" altLang="en-US"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b="1" dirty="0" smtClean="0">
                <a:solidFill>
                  <a:schemeClr val="bg1"/>
                </a:solidFill>
                <a:latin typeface="微软雅黑" panose="020B0503020204020204" pitchFamily="34" charset="-122"/>
                <a:ea typeface="微软雅黑" panose="020B0503020204020204" pitchFamily="34" charset="-122"/>
                <a:sym typeface="+mn-ea"/>
              </a:rPr>
              <a:t>18</a:t>
            </a:r>
            <a:r>
              <a:rPr lang="zh-CN" altLang="en-US" b="1" dirty="0" smtClean="0">
                <a:solidFill>
                  <a:schemeClr val="bg1"/>
                </a:solidFill>
                <a:latin typeface="微软雅黑" panose="020B0503020204020204" pitchFamily="34" charset="-122"/>
                <a:ea typeface="微软雅黑" panose="020B0503020204020204" pitchFamily="34" charset="-122"/>
                <a:sym typeface="+mn-ea"/>
              </a:rPr>
              <a:t>日到</a:t>
            </a:r>
            <a:r>
              <a:rPr lang="en-US" altLang="zh-CN" b="1" dirty="0" smtClean="0">
                <a:solidFill>
                  <a:schemeClr val="bg1"/>
                </a:solidFill>
                <a:latin typeface="微软雅黑" panose="020B0503020204020204" pitchFamily="34" charset="-122"/>
                <a:ea typeface="微软雅黑" panose="020B0503020204020204" pitchFamily="34" charset="-122"/>
                <a:sym typeface="+mn-ea"/>
              </a:rPr>
              <a:t>2</a:t>
            </a:r>
            <a:r>
              <a:rPr lang="zh-CN" altLang="en-US"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b="1" dirty="0" smtClean="0">
                <a:solidFill>
                  <a:schemeClr val="bg1"/>
                </a:solidFill>
                <a:latin typeface="微软雅黑" panose="020B0503020204020204" pitchFamily="34" charset="-122"/>
                <a:ea typeface="微软雅黑" panose="020B0503020204020204" pitchFamily="34" charset="-122"/>
                <a:sym typeface="+mn-ea"/>
              </a:rPr>
              <a:t>28</a:t>
            </a:r>
            <a:r>
              <a:rPr lang="zh-CN" altLang="en-US" b="1" dirty="0" smtClean="0">
                <a:solidFill>
                  <a:schemeClr val="bg1"/>
                </a:solidFill>
                <a:latin typeface="微软雅黑" panose="020B0503020204020204" pitchFamily="34" charset="-122"/>
                <a:ea typeface="微软雅黑" panose="020B0503020204020204" pitchFamily="34" charset="-122"/>
                <a:sym typeface="+mn-ea"/>
              </a:rPr>
              <a:t>日</a:t>
            </a:r>
            <a:endParaRPr lang="zh-CN" altLang="en-US" b="1" dirty="0" smtClean="0">
              <a:solidFill>
                <a:schemeClr val="bg1"/>
              </a:solidFill>
              <a:latin typeface="微软雅黑" panose="020B0503020204020204" pitchFamily="34" charset="-122"/>
              <a:ea typeface="微软雅黑" panose="020B0503020204020204" pitchFamily="34" charset="-122"/>
            </a:endParaRPr>
          </a:p>
          <a:p>
            <a:pPr algn="l"/>
            <a:r>
              <a:rPr lang="en-US" altLang="zh-CN"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18</a:t>
            </a:r>
            <a:r>
              <a:rPr lang="zh-CN" altLang="en-US" dirty="0" smtClean="0">
                <a:solidFill>
                  <a:srgbClr val="FF0000"/>
                </a:solidFill>
              </a:rPr>
              <a:t>日到</a:t>
            </a:r>
            <a:r>
              <a:rPr lang="en-US" altLang="zh-CN" dirty="0" smtClean="0">
                <a:solidFill>
                  <a:srgbClr val="FF0000"/>
                </a:solidFill>
              </a:rPr>
              <a:t>2</a:t>
            </a:r>
            <a:r>
              <a:rPr lang="zh-CN" altLang="en-US" dirty="0" smtClean="0">
                <a:solidFill>
                  <a:srgbClr val="FF0000"/>
                </a:solidFill>
              </a:rPr>
              <a:t>月</a:t>
            </a:r>
            <a:r>
              <a:rPr lang="en-US" altLang="zh-CN" dirty="0" smtClean="0">
                <a:solidFill>
                  <a:srgbClr val="FF0000"/>
                </a:solidFill>
              </a:rPr>
              <a:t>28</a:t>
            </a:r>
            <a:r>
              <a:rPr lang="zh-CN" altLang="en-US" dirty="0" smtClean="0">
                <a:solidFill>
                  <a:srgbClr val="FF0000"/>
                </a:solidFill>
              </a:rPr>
              <a:t>日总流量：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1,199,316</a:t>
            </a:r>
            <a:r>
              <a:rPr lang="en-US" altLang="zh-CN" sz="1600" dirty="0" smtClean="0"/>
              <a:t>+</a:t>
            </a:r>
            <a:r>
              <a:rPr lang="en-US" altLang="zh-CN" sz="1600" b="1" dirty="0" smtClean="0"/>
              <a:t>24,221</a:t>
            </a:r>
            <a:r>
              <a:rPr lang="en-US" altLang="zh-CN" sz="1600" dirty="0" smtClean="0"/>
              <a:t>=</a:t>
            </a:r>
            <a:r>
              <a:rPr lang="en-US" altLang="zh-CN" sz="1600" b="1" dirty="0"/>
              <a:t>1,223,537</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165" y="5125720"/>
            <a:ext cx="3505835" cy="645160"/>
          </a:xfrm>
          <a:prstGeom prst="rect">
            <a:avLst/>
          </a:prstGeom>
          <a:noFill/>
        </p:spPr>
        <p:txBody>
          <a:bodyPr wrap="square" rtlCol="0">
            <a:spAutoFit/>
          </a:bodyPr>
          <a:lstStyle/>
          <a:p>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18</a:t>
            </a:r>
            <a:r>
              <a:rPr lang="zh-CN" altLang="en-US" dirty="0" smtClean="0">
                <a:solidFill>
                  <a:srgbClr val="FF0000"/>
                </a:solidFill>
                <a:sym typeface="+mn-ea"/>
              </a:rPr>
              <a:t>日到</a:t>
            </a:r>
            <a:r>
              <a:rPr lang="en-US" altLang="zh-CN" dirty="0" smtClean="0">
                <a:solidFill>
                  <a:srgbClr val="FF0000"/>
                </a:solidFill>
                <a:sym typeface="+mn-ea"/>
              </a:rPr>
              <a:t>2</a:t>
            </a:r>
            <a:r>
              <a:rPr lang="zh-CN" altLang="en-US" dirty="0" smtClean="0">
                <a:solidFill>
                  <a:srgbClr val="FF0000"/>
                </a:solidFill>
                <a:sym typeface="+mn-ea"/>
              </a:rPr>
              <a:t>月</a:t>
            </a:r>
            <a:r>
              <a:rPr lang="en-US" altLang="zh-CN" dirty="0" smtClean="0">
                <a:solidFill>
                  <a:srgbClr val="FF0000"/>
                </a:solidFill>
                <a:sym typeface="+mn-ea"/>
              </a:rPr>
              <a:t>28</a:t>
            </a:r>
            <a:r>
              <a:rPr lang="zh-CN" altLang="en-US" dirty="0" smtClean="0">
                <a:solidFill>
                  <a:srgbClr val="FF0000"/>
                </a:solidFill>
                <a:sym typeface="+mn-ea"/>
              </a:rPr>
              <a:t>日</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10.3</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16Gbps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6" name="图片 5"/>
          <p:cNvPicPr>
            <a:picLocks noChangeAspect="1"/>
          </p:cNvPicPr>
          <p:nvPr/>
        </p:nvPicPr>
        <p:blipFill>
          <a:blip r:embed="rId2"/>
          <a:stretch>
            <a:fillRect/>
          </a:stretch>
        </p:blipFill>
        <p:spPr>
          <a:xfrm>
            <a:off x="4032250" y="1722755"/>
            <a:ext cx="7247890" cy="394271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1815" y="661670"/>
            <a:ext cx="2374900" cy="645160"/>
          </a:xfrm>
          <a:prstGeom prst="rect">
            <a:avLst/>
          </a:prstGeom>
        </p:spPr>
        <p:txBody>
          <a:bodyPr wrap="square">
            <a:spAutoFit/>
          </a:bodyPr>
          <a:lstStyle/>
          <a:p>
            <a:pPr algn="l"/>
            <a:r>
              <a:rPr lang="en-US" altLang="zh-CN" b="1" dirty="0" smtClean="0">
                <a:solidFill>
                  <a:schemeClr val="bg1"/>
                </a:solidFill>
                <a:latin typeface="微软雅黑" panose="020B0503020204020204" pitchFamily="34" charset="-122"/>
                <a:ea typeface="微软雅黑" panose="020B0503020204020204" pitchFamily="34" charset="-122"/>
              </a:rPr>
              <a:t>3</a:t>
            </a:r>
            <a:r>
              <a:rPr lang="zh-CN" altLang="en-US" b="1" dirty="0" smtClean="0">
                <a:solidFill>
                  <a:schemeClr val="bg1"/>
                </a:solidFill>
                <a:latin typeface="微软雅黑" panose="020B0503020204020204" pitchFamily="34" charset="-122"/>
                <a:ea typeface="微软雅黑" panose="020B0503020204020204" pitchFamily="34" charset="-122"/>
              </a:rPr>
              <a:t>月</a:t>
            </a:r>
            <a:r>
              <a:rPr lang="en-US" altLang="zh-CN"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dirty="0"/>
          </a:p>
          <a:p>
            <a:endParaRPr lang="zh-CN" altLang="en-US" dirty="0"/>
          </a:p>
        </p:txBody>
      </p:sp>
      <p:sp>
        <p:nvSpPr>
          <p:cNvPr id="2" name="文本框 1"/>
          <p:cNvSpPr txBox="1"/>
          <p:nvPr/>
        </p:nvSpPr>
        <p:spPr>
          <a:xfrm>
            <a:off x="119633" y="1552146"/>
            <a:ext cx="3240063" cy="369332"/>
          </a:xfrm>
          <a:prstGeom prst="rect">
            <a:avLst/>
          </a:prstGeom>
          <a:noFill/>
        </p:spPr>
        <p:txBody>
          <a:bodyPr wrap="square" rtlCol="0">
            <a:spAutoFit/>
          </a:bodyPr>
          <a:lstStyle/>
          <a:p>
            <a:r>
              <a:rPr lang="zh-CN" altLang="en-US" dirty="0" smtClean="0">
                <a:solidFill>
                  <a:srgbClr val="FF0000"/>
                </a:solidFill>
              </a:rPr>
              <a:t>流量转换成平均带宽计算公式：</a:t>
            </a:r>
            <a:endParaRPr lang="zh-CN" altLang="en-US" dirty="0">
              <a:solidFill>
                <a:srgbClr val="FF0000"/>
              </a:solidFill>
            </a:endParaRPr>
          </a:p>
        </p:txBody>
      </p:sp>
      <p:pic>
        <p:nvPicPr>
          <p:cNvPr id="3" name="图片 2"/>
          <p:cNvPicPr>
            <a:picLocks noChangeAspect="1"/>
          </p:cNvPicPr>
          <p:nvPr/>
        </p:nvPicPr>
        <p:blipFill>
          <a:blip r:embed="rId1"/>
          <a:stretch>
            <a:fillRect/>
          </a:stretch>
        </p:blipFill>
        <p:spPr>
          <a:xfrm>
            <a:off x="126486" y="1921478"/>
            <a:ext cx="2571750" cy="1381125"/>
          </a:xfrm>
          <a:prstGeom prst="rect">
            <a:avLst/>
          </a:prstGeom>
        </p:spPr>
      </p:pic>
      <p:sp>
        <p:nvSpPr>
          <p:cNvPr id="12" name="文本框 11"/>
          <p:cNvSpPr txBox="1"/>
          <p:nvPr/>
        </p:nvSpPr>
        <p:spPr>
          <a:xfrm>
            <a:off x="42489" y="3626290"/>
            <a:ext cx="3512805" cy="1383665"/>
          </a:xfrm>
          <a:prstGeom prst="rect">
            <a:avLst/>
          </a:prstGeom>
          <a:noFill/>
        </p:spPr>
        <p:txBody>
          <a:bodyPr wrap="square" rtlCol="0">
            <a:spAutoFit/>
          </a:bodyPr>
          <a:lstStyle/>
          <a:p>
            <a:r>
              <a:rPr lang="en-US" dirty="0" smtClean="0">
                <a:solidFill>
                  <a:srgbClr val="FF0000"/>
                </a:solidFill>
              </a:rPr>
              <a:t>3</a:t>
            </a:r>
            <a:r>
              <a:rPr lang="zh-CN" altLang="en-US" dirty="0" smtClean="0">
                <a:solidFill>
                  <a:srgbClr val="FF0000"/>
                </a:solidFill>
              </a:rPr>
              <a:t>月总流量：</a:t>
            </a:r>
            <a:endParaRPr lang="en-US" altLang="zh-CN" dirty="0" smtClean="0">
              <a:solidFill>
                <a:srgbClr val="FF0000"/>
              </a:solidFill>
            </a:endParaRPr>
          </a:p>
          <a:p>
            <a:endParaRPr lang="en-US" altLang="zh-CN" dirty="0" smtClean="0"/>
          </a:p>
          <a:p>
            <a:r>
              <a:rPr lang="en-US" altLang="zh-CN" sz="1600" dirty="0" smtClean="0"/>
              <a:t>S=</a:t>
            </a:r>
            <a:r>
              <a:rPr lang="en-US" altLang="zh-CN" sz="1600" b="1" dirty="0" smtClean="0"/>
              <a:t>3,462,357</a:t>
            </a:r>
            <a:r>
              <a:rPr lang="en-US" altLang="zh-CN" sz="1600" dirty="0" smtClean="0"/>
              <a:t>+</a:t>
            </a:r>
            <a:r>
              <a:rPr lang="en-US" altLang="zh-CN" sz="1600" b="1" dirty="0" smtClean="0"/>
              <a:t>68417</a:t>
            </a:r>
            <a:r>
              <a:rPr lang="en-US" altLang="zh-CN" sz="1600" dirty="0" smtClean="0"/>
              <a:t>=</a:t>
            </a:r>
            <a:r>
              <a:rPr lang="en-US" altLang="zh-CN" sz="1600" b="1" dirty="0"/>
              <a:t>3,530,774</a:t>
            </a:r>
            <a:r>
              <a:rPr lang="en-US" altLang="zh-CN" sz="1600" dirty="0" smtClean="0"/>
              <a:t>GB</a:t>
            </a:r>
            <a:endParaRPr lang="zh-CN" altLang="en-US" sz="1600" dirty="0"/>
          </a:p>
          <a:p>
            <a:endParaRPr lang="en-US" altLang="zh-CN" sz="1600" dirty="0" smtClean="0"/>
          </a:p>
          <a:p>
            <a:r>
              <a:rPr lang="zh-CN" altLang="en-US" sz="1600" dirty="0" smtClean="0"/>
              <a:t>（下载加速流量</a:t>
            </a:r>
            <a:r>
              <a:rPr lang="en-US" altLang="zh-CN" sz="1600" dirty="0" smtClean="0"/>
              <a:t>+</a:t>
            </a:r>
            <a:r>
              <a:rPr lang="zh-CN" altLang="en-US" sz="1600" dirty="0" smtClean="0"/>
              <a:t>页面加速流量）</a:t>
            </a:r>
            <a:endParaRPr lang="zh-CN" altLang="en-US" sz="1600" dirty="0"/>
          </a:p>
        </p:txBody>
      </p:sp>
      <p:sp>
        <p:nvSpPr>
          <p:cNvPr id="13" name="文本框 12"/>
          <p:cNvSpPr txBox="1"/>
          <p:nvPr/>
        </p:nvSpPr>
        <p:spPr>
          <a:xfrm>
            <a:off x="50165" y="5125720"/>
            <a:ext cx="3504565" cy="645160"/>
          </a:xfrm>
          <a:prstGeom prst="rect">
            <a:avLst/>
          </a:prstGeom>
          <a:noFill/>
        </p:spPr>
        <p:txBody>
          <a:bodyPr wrap="square" rtlCol="0">
            <a:spAutoFit/>
          </a:bodyPr>
          <a:lstStyle/>
          <a:p>
            <a:r>
              <a:rPr lang="en-US" altLang="zh-CN" dirty="0" smtClean="0">
                <a:solidFill>
                  <a:srgbClr val="FF0000"/>
                </a:solidFill>
                <a:sym typeface="+mn-ea"/>
              </a:rPr>
              <a:t>3</a:t>
            </a:r>
            <a:r>
              <a:rPr lang="zh-CN" altLang="en-US" dirty="0" smtClean="0">
                <a:solidFill>
                  <a:srgbClr val="FF0000"/>
                </a:solidFill>
                <a:sym typeface="+mn-ea"/>
              </a:rPr>
              <a:t>月</a:t>
            </a:r>
            <a:r>
              <a:rPr lang="en-US" altLang="zh-CN" dirty="0" smtClean="0">
                <a:solidFill>
                  <a:srgbClr val="FF0000"/>
                </a:solidFill>
              </a:rPr>
              <a:t>CDN</a:t>
            </a:r>
            <a:r>
              <a:rPr lang="zh-CN" altLang="en-US" dirty="0" smtClean="0">
                <a:solidFill>
                  <a:srgbClr val="FF0000"/>
                </a:solidFill>
              </a:rPr>
              <a:t>平均带宽：</a:t>
            </a:r>
            <a:endParaRPr lang="en-US" altLang="zh-CN" dirty="0" smtClean="0">
              <a:solidFill>
                <a:srgbClr val="FF0000"/>
              </a:solidFill>
            </a:endParaRPr>
          </a:p>
          <a:p>
            <a:r>
              <a:rPr lang="en-US" altLang="zh-CN" dirty="0"/>
              <a:t>10.58</a:t>
            </a:r>
            <a:r>
              <a:rPr lang="en-US" altLang="zh-CN" dirty="0" smtClean="0"/>
              <a:t>Gbps</a:t>
            </a:r>
            <a:endParaRPr lang="zh-CN" altLang="en-US" dirty="0"/>
          </a:p>
        </p:txBody>
      </p:sp>
      <p:sp>
        <p:nvSpPr>
          <p:cNvPr id="5" name="文本框 4"/>
          <p:cNvSpPr txBox="1"/>
          <p:nvPr/>
        </p:nvSpPr>
        <p:spPr>
          <a:xfrm>
            <a:off x="335360" y="6237312"/>
            <a:ext cx="7284085" cy="368300"/>
          </a:xfrm>
          <a:prstGeom prst="rect">
            <a:avLst/>
          </a:prstGeom>
          <a:noFill/>
        </p:spPr>
        <p:txBody>
          <a:bodyPr wrap="none" rtlCol="0">
            <a:spAutoFit/>
          </a:bodyPr>
          <a:lstStyle/>
          <a:p>
            <a:r>
              <a:rPr lang="en-US" altLang="zh-CN" dirty="0" smtClean="0">
                <a:solidFill>
                  <a:srgbClr val="FF0000"/>
                </a:solidFill>
              </a:rPr>
              <a:t>(</a:t>
            </a:r>
            <a:r>
              <a:rPr lang="zh-CN" altLang="en-US" dirty="0">
                <a:solidFill>
                  <a:srgbClr val="FF0000"/>
                </a:solidFill>
              </a:rPr>
              <a:t>每月采购量（平均带宽）上限为</a:t>
            </a:r>
            <a:r>
              <a:rPr lang="en-US" altLang="zh-CN" dirty="0">
                <a:solidFill>
                  <a:srgbClr val="FF0000"/>
                </a:solidFill>
              </a:rPr>
              <a:t>16Gbps</a:t>
            </a:r>
            <a:r>
              <a:rPr lang="zh-CN" altLang="en-US" dirty="0">
                <a:solidFill>
                  <a:srgbClr val="FF0000"/>
                </a:solidFill>
              </a:rPr>
              <a:t>，超出</a:t>
            </a:r>
            <a:r>
              <a:rPr lang="en-US" altLang="zh-CN" dirty="0">
                <a:solidFill>
                  <a:srgbClr val="FF0000"/>
                </a:solidFill>
              </a:rPr>
              <a:t>10Gbps</a:t>
            </a:r>
            <a:r>
              <a:rPr lang="zh-CN" altLang="en-US" dirty="0">
                <a:solidFill>
                  <a:srgbClr val="FF0000"/>
                </a:solidFill>
              </a:rPr>
              <a:t>按照</a:t>
            </a:r>
            <a:r>
              <a:rPr lang="en-US" altLang="zh-CN" dirty="0" smtClean="0">
                <a:solidFill>
                  <a:srgbClr val="FF0000"/>
                </a:solidFill>
              </a:rPr>
              <a:t>16Gbps</a:t>
            </a:r>
            <a:r>
              <a:rPr lang="zh-CN" altLang="en-US" dirty="0">
                <a:solidFill>
                  <a:srgbClr val="FF0000"/>
                </a:solidFill>
              </a:rPr>
              <a:t>结算 </a:t>
            </a:r>
            <a:r>
              <a:rPr lang="en-US" altLang="zh-CN" dirty="0" smtClean="0">
                <a:solidFill>
                  <a:srgbClr val="FF0000"/>
                </a:solidFill>
              </a:rPr>
              <a:t>)</a:t>
            </a:r>
            <a:endParaRPr lang="zh-CN" altLang="en-US" dirty="0">
              <a:solidFill>
                <a:srgbClr val="FF0000"/>
              </a:solidFill>
            </a:endParaRPr>
          </a:p>
        </p:txBody>
      </p:sp>
      <p:pic>
        <p:nvPicPr>
          <p:cNvPr id="6" name="图片 5"/>
          <p:cNvPicPr>
            <a:picLocks noChangeAspect="1"/>
          </p:cNvPicPr>
          <p:nvPr/>
        </p:nvPicPr>
        <p:blipFill>
          <a:blip r:embed="rId2"/>
          <a:stretch>
            <a:fillRect/>
          </a:stretch>
        </p:blipFill>
        <p:spPr>
          <a:xfrm>
            <a:off x="4093845" y="1551940"/>
            <a:ext cx="7276465" cy="394271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圆角矩形 23"/>
          <p:cNvSpPr/>
          <p:nvPr/>
        </p:nvSpPr>
        <p:spPr>
          <a:xfrm>
            <a:off x="309714" y="4637566"/>
            <a:ext cx="11661897" cy="11677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2813212" y="4759586"/>
                <a:ext cx="5095434" cy="283026"/>
              </a:xfrm>
              <a:prstGeom prst="rect">
                <a:avLst/>
              </a:prstGeom>
              <a:noFill/>
            </p:spPr>
            <p:txBody>
              <a:bodyPr wrap="none" lIns="0" tIns="0" rIns="0" bIns="0" rtlCol="0">
                <a:spAutoFit/>
              </a:bodyPr>
              <a:lstStyle/>
              <a:p>
                <a14:m>
                  <m:oMath xmlns:m="http://schemas.openxmlformats.org/officeDocument/2006/math">
                    <m:r>
                      <a:rPr lang="en-US" altLang="zh-CN" i="1" smtClean="0">
                        <a:solidFill>
                          <a:schemeClr val="tx1"/>
                        </a:solidFill>
                        <a:latin typeface="Cambria Math" panose="02040503050406030204" pitchFamily="18" charset="0"/>
                      </a:rPr>
                      <m:t>𝑚</m:t>
                    </m:r>
                    <m:r>
                      <a:rPr lang="en-US" altLang="zh-CN" i="1" smtClean="0">
                        <a:solidFill>
                          <a:schemeClr val="tx1"/>
                        </a:solidFill>
                        <a:latin typeface="Cambria Math" panose="02040503050406030204" pitchFamily="18" charset="0"/>
                      </a:rPr>
                      <m:t> =</m:t>
                    </m:r>
                    <m:nary>
                      <m:naryPr>
                        <m:chr m:val="∑"/>
                        <m:ctrlPr>
                          <a:rPr lang="pt-BR" altLang="zh-CN" i="1" smtClean="0">
                            <a:solidFill>
                              <a:schemeClr val="tx1"/>
                            </a:solidFill>
                            <a:latin typeface="Cambria Math"/>
                          </a:rPr>
                        </m:ctrlPr>
                      </m:naryPr>
                      <m:sub>
                        <m:r>
                          <m:rPr>
                            <m:brk m:alnAt="23"/>
                          </m:rPr>
                          <a:rPr lang="en-US" altLang="zh-CN" b="0" i="1" smtClean="0">
                            <a:solidFill>
                              <a:schemeClr val="tx1"/>
                            </a:solidFill>
                            <a:latin typeface="Cambria Math" panose="02040503050406030204" pitchFamily="18" charset="0"/>
                          </a:rPr>
                          <m:t>𝑛</m:t>
                        </m:r>
                        <m:r>
                          <a:rPr lang="pt-BR" altLang="zh-CN"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a:rPr>
                          <m:t>3</m:t>
                        </m:r>
                      </m:sup>
                      <m:e>
                        <m:sSub>
                          <m:sSubPr>
                            <m:ctrlPr>
                              <a:rPr lang="pt-BR" altLang="zh-CN" i="1" smtClean="0">
                                <a:solidFill>
                                  <a:schemeClr val="tx1"/>
                                </a:solidFill>
                                <a:latin typeface="Cambria Math"/>
                              </a:rPr>
                            </m:ctrlPr>
                          </m:sSubPr>
                          <m:e>
                            <m:r>
                              <a:rPr lang="en-US" altLang="zh-CN" b="0" i="1" smtClean="0">
                                <a:solidFill>
                                  <a:schemeClr val="tx1"/>
                                </a:solidFill>
                                <a:latin typeface="Cambria Math" panose="02040503050406030204" pitchFamily="18" charset="0"/>
                              </a:rPr>
                              <m:t> </m:t>
                            </m:r>
                            <m:r>
                              <a:rPr lang="en-US" altLang="zh-CN" b="0" i="1" smtClean="0">
                                <a:solidFill>
                                  <a:schemeClr val="tx1"/>
                                </a:solidFill>
                                <a:latin typeface="Cambria Math" panose="02040503050406030204" pitchFamily="18" charset="0"/>
                              </a:rPr>
                              <m:t>𝑚</m:t>
                            </m:r>
                          </m:e>
                          <m:sub>
                            <m:r>
                              <a:rPr lang="en-US" altLang="zh-CN" b="0" i="1" smtClean="0">
                                <a:solidFill>
                                  <a:schemeClr val="tx1"/>
                                </a:solidFill>
                                <a:latin typeface="Cambria Math" panose="02040503050406030204" pitchFamily="18" charset="0"/>
                              </a:rPr>
                              <m:t>𝑛</m:t>
                            </m:r>
                          </m:sub>
                        </m:sSub>
                      </m:e>
                    </m:nary>
                  </m:oMath>
                </a14:m>
                <a:r>
                  <a:rPr lang="zh-CN" altLang="en-US" dirty="0" smtClean="0">
                    <a:solidFill>
                      <a:schemeClr val="tx1"/>
                    </a:solidFill>
                  </a:rPr>
                  <a:t> </a:t>
                </a:r>
                <a:r>
                  <a:rPr lang="en-US" altLang="zh-CN" dirty="0" smtClean="0">
                    <a:solidFill>
                      <a:schemeClr val="tx1"/>
                    </a:solidFill>
                  </a:rPr>
                  <a:t>=</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panose="02040503050406030204" pitchFamily="18" charset="0"/>
                          </a:rPr>
                          <m:t>𝑚</m:t>
                        </m:r>
                      </m:e>
                      <m:sub>
                        <m:r>
                          <a:rPr lang="en-US" altLang="zh-CN" b="0" i="1" smtClean="0">
                            <a:latin typeface="Cambria Math"/>
                          </a:rPr>
                          <m:t>1</m:t>
                        </m:r>
                      </m:sub>
                    </m:sSub>
                  </m:oMath>
                </a14:m>
                <a:r>
                  <a:rPr lang="en-US" altLang="zh-CN" dirty="0" smtClean="0">
                    <a:solidFill>
                      <a:schemeClr val="tx1"/>
                    </a:solidFill>
                  </a:rPr>
                  <a:t>+ </a:t>
                </a:r>
                <a14:m>
                  <m:oMath xmlns:m="http://schemas.openxmlformats.org/officeDocument/2006/math">
                    <m:sSub>
                      <m:sSubPr>
                        <m:ctrlPr>
                          <a:rPr lang="en-US" altLang="zh-CN" i="1" smtClean="0">
                            <a:solidFill>
                              <a:schemeClr val="tx1"/>
                            </a:solidFill>
                            <a:latin typeface="Cambria Math"/>
                          </a:rPr>
                        </m:ctrlPr>
                      </m:sSubPr>
                      <m:e>
                        <m:r>
                          <a:rPr lang="en-US" altLang="zh-CN" b="0" i="1" smtClean="0">
                            <a:solidFill>
                              <a:schemeClr val="tx1"/>
                            </a:solidFill>
                            <a:latin typeface="Cambria Math" panose="02040503050406030204" pitchFamily="18" charset="0"/>
                          </a:rPr>
                          <m:t>𝑚</m:t>
                        </m:r>
                      </m:e>
                      <m:sub>
                        <m:r>
                          <a:rPr lang="en-US" altLang="zh-CN" b="0" i="1" smtClean="0">
                            <a:solidFill>
                              <a:schemeClr val="tx1"/>
                            </a:solidFill>
                            <a:latin typeface="Cambria Math"/>
                          </a:rPr>
                          <m:t>2</m:t>
                        </m:r>
                      </m:sub>
                    </m:sSub>
                  </m:oMath>
                </a14:m>
                <a:r>
                  <a:rPr lang="zh-CN" altLang="en-US" dirty="0" smtClean="0">
                    <a:solidFill>
                      <a:schemeClr val="tx1"/>
                    </a:solidFill>
                  </a:rPr>
                  <a:t> </a:t>
                </a:r>
                <a:r>
                  <a:rPr lang="en-US" altLang="zh-CN" dirty="0" smtClean="0">
                    <a:solidFill>
                      <a:schemeClr val="tx1"/>
                    </a:solidFill>
                  </a:rPr>
                  <a:t> + </a:t>
                </a:r>
                <a14:m>
                  <m:oMath xmlns:m="http://schemas.openxmlformats.org/officeDocument/2006/math">
                    <m:sSub>
                      <m:sSubPr>
                        <m:ctrlPr>
                          <a:rPr lang="en-US" altLang="zh-CN" i="1">
                            <a:solidFill>
                              <a:schemeClr val="tx1"/>
                            </a:solidFill>
                            <a:latin typeface="Cambria Math"/>
                          </a:rPr>
                        </m:ctrlPr>
                      </m:sSubPr>
                      <m:e>
                        <m:r>
                          <a:rPr lang="en-US" altLang="zh-CN" i="1">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𝑚</m:t>
                        </m:r>
                      </m:e>
                      <m:sub>
                        <m:r>
                          <a:rPr lang="en-US" altLang="zh-CN" b="0" i="1" smtClean="0">
                            <a:solidFill>
                              <a:schemeClr val="tx1"/>
                            </a:solidFill>
                            <a:latin typeface="Cambria Math" panose="02040503050406030204" pitchFamily="18" charset="0"/>
                          </a:rPr>
                          <m:t>3</m:t>
                        </m:r>
                      </m:sub>
                    </m:sSub>
                  </m:oMath>
                </a14:m>
                <a:r>
                  <a:rPr lang="en-US" altLang="zh-CN" dirty="0">
                    <a:solidFill>
                      <a:schemeClr val="tx1"/>
                    </a:solidFill>
                  </a:rPr>
                  <a:t> </a:t>
                </a:r>
                <a:r>
                  <a:rPr lang="en-US" altLang="zh-CN" dirty="0" smtClean="0">
                    <a:solidFill>
                      <a:schemeClr val="tx1"/>
                    </a:solidFill>
                  </a:rPr>
                  <a:t>=XXXXX</a:t>
                </a:r>
                <a14:m>
                  <m:oMath xmlns:m="http://schemas.openxmlformats.org/officeDocument/2006/math">
                    <m:r>
                      <a:rPr lang="en-US" altLang="zh-CN" i="1" dirty="0">
                        <a:solidFill>
                          <a:schemeClr val="tx1"/>
                        </a:solidFill>
                        <a:latin typeface="Cambria Math" panose="02040503050406030204" pitchFamily="18" charset="0"/>
                      </a:rPr>
                      <m:t>=</m:t>
                    </m:r>
                    <m:r>
                      <a:rPr lang="en-US" altLang="zh-CN" b="0" i="1" dirty="0" smtClean="0">
                        <a:solidFill>
                          <a:schemeClr val="tx1"/>
                        </a:solidFill>
                        <a:latin typeface="Cambria Math" panose="02040503050406030204" pitchFamily="18" charset="0"/>
                      </a:rPr>
                      <m:t>𝑋𝑋𝑋𝑋</m:t>
                    </m:r>
                    <m:d>
                      <m:dPr>
                        <m:ctrlPr>
                          <a:rPr lang="en-US" altLang="zh-CN" i="1" dirty="0">
                            <a:solidFill>
                              <a:schemeClr val="tx1"/>
                            </a:solidFill>
                            <a:latin typeface="Cambria Math"/>
                          </a:rPr>
                        </m:ctrlPr>
                      </m:dPr>
                      <m:e>
                        <m:r>
                          <a:rPr lang="zh-CN" altLang="en-US" i="1" dirty="0">
                            <a:solidFill>
                              <a:schemeClr val="tx1"/>
                            </a:solidFill>
                            <a:latin typeface="Cambria Math" panose="02040503050406030204" pitchFamily="18" charset="0"/>
                          </a:rPr>
                          <m:t>元</m:t>
                        </m:r>
                      </m:e>
                    </m:d>
                  </m:oMath>
                </a14:m>
                <a:endParaRPr lang="zh-CN" altLang="en-US" i="1" dirty="0">
                  <a:solidFill>
                    <a:srgbClr val="FF0000"/>
                  </a:solidFill>
                  <a:latin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2652395" y="4147185"/>
                <a:ext cx="5095240" cy="1868170"/>
              </a:xfrm>
              <a:prstGeom prst="rect">
                <a:avLst/>
              </a:prstGeom>
              <a:blipFill rotWithShape="0">
                <a:blip r:embed="rId1"/>
                <a:stretch>
                  <a:fillRect l="-1196" t="-173913" b="-26087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3046186" y="5320579"/>
                <a:ext cx="4188647" cy="477118"/>
              </a:xfrm>
              <a:prstGeom prst="rect">
                <a:avLst/>
              </a:prstGeom>
              <a:noFill/>
            </p:spPr>
            <p:txBody>
              <a:bodyPr wrap="none" lIns="0" tIns="0" rIns="0" bIns="0" rtlCol="0">
                <a:spAutoFit/>
              </a:bodyPr>
              <a:lstStyle/>
              <a:p>
                <a14:m>
                  <m:oMath xmlns:m="http://schemas.openxmlformats.org/officeDocument/2006/math">
                    <m:r>
                      <m:rPr>
                        <m:sty m:val="p"/>
                      </m:rPr>
                      <a:rPr lang="en-US" altLang="zh-CN" i="1" smtClean="0">
                        <a:solidFill>
                          <a:schemeClr val="tx1"/>
                        </a:solidFill>
                        <a:latin typeface="Cambria Math" panose="02040503050406030204" pitchFamily="18" charset="0"/>
                      </a:rPr>
                      <m:t>M</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𝑚</m:t>
                    </m:r>
                    <m:r>
                      <a:rPr lang="en-US" altLang="zh-CN" b="0" i="1" smtClean="0">
                        <a:solidFill>
                          <a:schemeClr val="tx1"/>
                        </a:solidFill>
                        <a:latin typeface="Cambria Math" panose="02040503050406030204" pitchFamily="18" charset="0"/>
                      </a:rPr>
                      <m:t> × </m:t>
                    </m:r>
                    <m:f>
                      <m:fPr>
                        <m:ctrlPr>
                          <a:rPr lang="en-US" altLang="zh-CN" b="0" i="1" smtClean="0">
                            <a:solidFill>
                              <a:schemeClr val="tx1"/>
                            </a:solidFill>
                            <a:latin typeface="Cambria Math"/>
                            <a:ea typeface="Cambria Math" panose="02040503050406030204" pitchFamily="18" charset="0"/>
                          </a:rPr>
                        </m:ctrlPr>
                      </m:fPr>
                      <m:num>
                        <m:r>
                          <a:rPr lang="zh-CN" altLang="en-US" i="1">
                            <a:solidFill>
                              <a:schemeClr val="tx1"/>
                            </a:solidFill>
                            <a:latin typeface="Cambria Math" panose="02040503050406030204" pitchFamily="18" charset="0"/>
                            <a:ea typeface="Cambria Math" panose="02040503050406030204" pitchFamily="18" charset="0"/>
                          </a:rPr>
                          <m:t>考核得分</m:t>
                        </m:r>
                      </m:num>
                      <m:den>
                        <m:r>
                          <a:rPr lang="en-US" altLang="zh-CN" b="0" i="1" smtClean="0">
                            <a:solidFill>
                              <a:schemeClr val="tx1"/>
                            </a:solidFill>
                            <a:latin typeface="Cambria Math" panose="02040503050406030204" pitchFamily="18" charset="0"/>
                            <a:ea typeface="Cambria Math" panose="02040503050406030204" pitchFamily="18" charset="0"/>
                          </a:rPr>
                          <m:t>100</m:t>
                        </m:r>
                      </m:den>
                    </m:f>
                  </m:oMath>
                </a14:m>
                <a:r>
                  <a:rPr lang="zh-CN" altLang="en-US" dirty="0" smtClean="0">
                    <a:solidFill>
                      <a:schemeClr val="tx1"/>
                    </a:solidFill>
                  </a:rPr>
                  <a:t>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d>
                      <m:dPr>
                        <m:ctrlPr>
                          <a:rPr lang="en-US" altLang="zh-CN" i="1" dirty="0">
                            <a:solidFill>
                              <a:schemeClr val="tx1"/>
                            </a:solidFill>
                            <a:latin typeface="Cambria Math"/>
                            <a:ea typeface="Cambria Math" panose="02040503050406030204" pitchFamily="18" charset="0"/>
                          </a:rPr>
                        </m:ctrlPr>
                      </m:dPr>
                      <m:e>
                        <m:r>
                          <a:rPr lang="zh-CN" altLang="en-US" i="1" dirty="0">
                            <a:solidFill>
                              <a:schemeClr val="tx1"/>
                            </a:solidFill>
                            <a:latin typeface="Cambria Math" panose="02040503050406030204" pitchFamily="18" charset="0"/>
                            <a:ea typeface="Cambria Math" panose="02040503050406030204" pitchFamily="18" charset="0"/>
                          </a:rPr>
                          <m:t>元</m:t>
                        </m:r>
                      </m:e>
                    </m:d>
                  </m:oMath>
                </a14:m>
                <a:r>
                  <a:rPr lang="en-US" altLang="zh-CN" dirty="0" smtClean="0">
                    <a:solidFill>
                      <a:schemeClr val="tx1"/>
                    </a:solidFill>
                  </a:rPr>
                  <a:t> </a:t>
                </a:r>
                <a14:m>
                  <m:oMath xmlns:m="http://schemas.openxmlformats.org/officeDocument/2006/math">
                    <m:r>
                      <a:rPr lang="en-US" altLang="zh-CN" i="1" dirty="0" smtClean="0">
                        <a:solidFill>
                          <a:schemeClr val="tx1"/>
                        </a:solidFill>
                        <a:latin typeface="Cambria Math" panose="02040503050406030204" pitchFamily="18" charset="0"/>
                        <a:ea typeface="Cambria Math" panose="02040503050406030204" pitchFamily="18" charset="0"/>
                      </a:rPr>
                      <m:t>×</m:t>
                    </m:r>
                    <m:f>
                      <m:fPr>
                        <m:ctrlPr>
                          <a:rPr lang="en-US" altLang="zh-CN" i="1">
                            <a:solidFill>
                              <a:schemeClr val="tx1"/>
                            </a:solidFill>
                            <a:latin typeface="Cambria Math"/>
                            <a:ea typeface="Cambria Math" panose="02040503050406030204" pitchFamily="18" charset="0"/>
                          </a:rPr>
                        </m:ctrlPr>
                      </m:fPr>
                      <m:num/>
                      <m:den>
                        <m:r>
                          <a:rPr lang="en-US" altLang="zh-CN" i="1">
                            <a:solidFill>
                              <a:schemeClr val="tx1"/>
                            </a:solidFill>
                            <a:latin typeface="Cambria Math" panose="02040503050406030204" pitchFamily="18" charset="0"/>
                            <a:ea typeface="Cambria Math" panose="02040503050406030204" pitchFamily="18" charset="0"/>
                          </a:rPr>
                          <m:t>100</m:t>
                        </m:r>
                      </m:den>
                    </m:f>
                    <m:r>
                      <a:rPr lang="en-US" altLang="zh-CN" i="1" smtClean="0">
                        <a:solidFill>
                          <a:schemeClr val="tx1"/>
                        </a:solidFill>
                        <a:latin typeface="Cambria Math" panose="02040503050406030204" pitchFamily="18" charset="0"/>
                        <a:ea typeface="Cambria Math" panose="02040503050406030204" pitchFamily="18" charset="0"/>
                      </a:rPr>
                      <m:t>=</m:t>
                    </m:r>
                    <m:r>
                      <a:rPr lang="en-US" altLang="zh-CN" b="0" i="1" smtClean="0">
                        <a:solidFill>
                          <a:schemeClr val="tx1"/>
                        </a:solidFill>
                        <a:latin typeface="Cambria Math" panose="02040503050406030204" pitchFamily="18" charset="0"/>
                        <a:ea typeface="Cambria Math" panose="02040503050406030204" pitchFamily="18" charset="0"/>
                      </a:rPr>
                      <m:t> (</m:t>
                    </m:r>
                    <m:r>
                      <a:rPr lang="zh-CN" altLang="en-US" i="1">
                        <a:latin typeface="Cambria Math" panose="02040503050406030204" pitchFamily="18" charset="0"/>
                        <a:ea typeface="Cambria Math" panose="02040503050406030204" pitchFamily="18" charset="0"/>
                      </a:rPr>
                      <m:t>元</m:t>
                    </m:r>
                    <m:r>
                      <a:rPr lang="en-US" altLang="zh-CN" b="0" i="1" smtClean="0">
                        <a:solidFill>
                          <a:schemeClr val="tx1"/>
                        </a:solidFill>
                        <a:latin typeface="Cambria Math" panose="02040503050406030204" pitchFamily="18" charset="0"/>
                        <a:ea typeface="Cambria Math" panose="02040503050406030204" pitchFamily="18" charset="0"/>
                      </a:rPr>
                      <m:t>) </m:t>
                    </m:r>
                  </m:oMath>
                </a14:m>
                <a:r>
                  <a:rPr lang="en-US" altLang="zh-CN" dirty="0" smtClean="0">
                    <a:solidFill>
                      <a:schemeClr val="tx1"/>
                    </a:solidFill>
                  </a:rPr>
                  <a:t> </a:t>
                </a:r>
                <a:endParaRPr lang="zh-CN" altLang="en-US" dirty="0">
                  <a:solidFill>
                    <a:schemeClr val="tx1"/>
                  </a:solidFill>
                </a:endParaRPr>
              </a:p>
            </p:txBody>
          </p:sp>
        </mc:Choice>
        <mc:Fallback>
          <p:sp>
            <p:nvSpPr>
              <p:cNvPr id="13" name="文本框 12"/>
              <p:cNvSpPr txBox="1">
                <a:spLocks noRot="1" noChangeAspect="1" noMove="1" noResize="1" noEditPoints="1" noAdjustHandles="1" noChangeArrowheads="1" noChangeShapeType="1" noTextEdit="1"/>
              </p:cNvSpPr>
              <p:nvPr/>
            </p:nvSpPr>
            <p:spPr>
              <a:xfrm>
                <a:off x="3046186" y="5320579"/>
                <a:ext cx="4188647" cy="477118"/>
              </a:xfrm>
              <a:prstGeom prst="rect">
                <a:avLst/>
              </a:prstGeom>
              <a:blipFill rotWithShape="0">
                <a:blip r:embed="rId2"/>
                <a:stretch>
                  <a:fillRect/>
                </a:stretch>
              </a:blipFill>
            </p:spPr>
            <p:txBody>
              <a:bodyPr/>
              <a:lstStyle/>
              <a:p>
                <a:r>
                  <a:rPr lang="zh-CN" altLang="en-US">
                    <a:noFill/>
                  </a:rPr>
                  <a:t> </a:t>
                </a:r>
                <a:endParaRPr lang="zh-CN" altLang="en-US">
                  <a:noFill/>
                </a:endParaRPr>
              </a:p>
            </p:txBody>
          </p:sp>
        </mc:Fallback>
      </mc:AlternateContent>
      <p:sp>
        <p:nvSpPr>
          <p:cNvPr id="14" name="文本框 13"/>
          <p:cNvSpPr txBox="1"/>
          <p:nvPr/>
        </p:nvSpPr>
        <p:spPr>
          <a:xfrm>
            <a:off x="530225" y="1955165"/>
            <a:ext cx="7922895" cy="368300"/>
          </a:xfrm>
          <a:prstGeom prst="rect">
            <a:avLst/>
          </a:prstGeom>
          <a:noFill/>
        </p:spPr>
        <p:txBody>
          <a:bodyPr wrap="square" rtlCol="0">
            <a:spAutoFit/>
          </a:bodyPr>
          <a:lstStyle/>
          <a:p>
            <a:pPr marL="285750" indent="-285750" algn="l">
              <a:buFont typeface="Arial" panose="020B0604020202020204" pitchFamily="34" charset="0"/>
              <a:buChar char="•"/>
            </a:pPr>
            <a:r>
              <a:rPr lang="en-US" altLang="zh-CN" dirty="0" smtClean="0">
                <a:sym typeface="+mn-ea"/>
              </a:rPr>
              <a:t>2017</a:t>
            </a:r>
            <a:r>
              <a:rPr lang="zh-CN" altLang="en-US" dirty="0" smtClean="0">
                <a:sym typeface="+mn-ea"/>
              </a:rPr>
              <a:t>年合同</a:t>
            </a:r>
            <a:r>
              <a:rPr lang="en-US" altLang="zh-CN" dirty="0" smtClean="0">
                <a:sym typeface="+mn-ea"/>
              </a:rPr>
              <a:t>2</a:t>
            </a:r>
            <a:r>
              <a:rPr lang="zh-CN" altLang="en-US" dirty="0" smtClean="0">
                <a:sym typeface="+mn-ea"/>
              </a:rPr>
              <a:t>月份从</a:t>
            </a:r>
            <a:r>
              <a:rPr lang="en-US" altLang="zh-CN" dirty="0" smtClean="0"/>
              <a:t>2</a:t>
            </a:r>
            <a:r>
              <a:rPr lang="zh-CN" altLang="en-US" dirty="0" smtClean="0"/>
              <a:t>月</a:t>
            </a:r>
            <a:r>
              <a:rPr lang="en-US" altLang="zh-CN" dirty="0" smtClean="0"/>
              <a:t>18</a:t>
            </a:r>
            <a:r>
              <a:rPr lang="zh-CN" altLang="en-US" dirty="0" smtClean="0"/>
              <a:t>日</a:t>
            </a:r>
            <a:r>
              <a:rPr lang="zh-CN" altLang="en-US" dirty="0"/>
              <a:t>服务到</a:t>
            </a:r>
            <a:r>
              <a:rPr lang="en-US" altLang="zh-CN" dirty="0"/>
              <a:t>2</a:t>
            </a:r>
            <a:r>
              <a:rPr lang="zh-CN" altLang="en-US" dirty="0"/>
              <a:t>月</a:t>
            </a:r>
            <a:r>
              <a:rPr lang="en-US" altLang="zh-CN" dirty="0"/>
              <a:t>28</a:t>
            </a:r>
            <a:r>
              <a:rPr lang="zh-CN" altLang="en-US" dirty="0"/>
              <a:t>日，服务</a:t>
            </a:r>
            <a:r>
              <a:rPr lang="zh-CN" altLang="en-US" dirty="0" smtClean="0"/>
              <a:t>天数</a:t>
            </a:r>
            <a:r>
              <a:rPr lang="en-US" altLang="zh-CN" dirty="0" smtClean="0"/>
              <a:t>11</a:t>
            </a:r>
            <a:r>
              <a:rPr lang="zh-CN" altLang="en-US" dirty="0" smtClean="0"/>
              <a:t>天</a:t>
            </a:r>
            <a:endParaRPr lang="zh-CN" altLang="en-US" dirty="0"/>
          </a:p>
        </p:txBody>
      </p:sp>
      <p:sp>
        <p:nvSpPr>
          <p:cNvPr id="18" name="文本框 17"/>
          <p:cNvSpPr txBox="1"/>
          <p:nvPr/>
        </p:nvSpPr>
        <p:spPr>
          <a:xfrm>
            <a:off x="530103" y="4755456"/>
            <a:ext cx="2247900" cy="368300"/>
          </a:xfrm>
          <a:prstGeom prst="rect">
            <a:avLst/>
          </a:prstGeom>
          <a:noFill/>
        </p:spPr>
        <p:txBody>
          <a:bodyPr wrap="none" rtlCol="0">
            <a:spAutoFit/>
          </a:bodyPr>
          <a:lstStyle/>
          <a:p>
            <a:r>
              <a:rPr lang="en-US" altLang="zh-CN" dirty="0" smtClean="0"/>
              <a:t>2017</a:t>
            </a:r>
            <a:r>
              <a:rPr lang="zh-CN" altLang="en-US" dirty="0" smtClean="0"/>
              <a:t>年</a:t>
            </a:r>
            <a:r>
              <a:rPr lang="en-US" altLang="zh-CN" dirty="0" smtClean="0"/>
              <a:t>2</a:t>
            </a:r>
            <a:r>
              <a:rPr lang="zh-CN" altLang="en-US" dirty="0" smtClean="0"/>
              <a:t>月和</a:t>
            </a:r>
            <a:r>
              <a:rPr lang="en-US" altLang="zh-CN" dirty="0" smtClean="0"/>
              <a:t>3</a:t>
            </a:r>
            <a:r>
              <a:rPr lang="zh-CN" altLang="en-US" dirty="0" smtClean="0"/>
              <a:t>月</a:t>
            </a:r>
            <a:r>
              <a:rPr lang="zh-CN" altLang="en-US" dirty="0"/>
              <a:t>全</a:t>
            </a:r>
            <a:r>
              <a:rPr lang="zh-CN" altLang="en-US" dirty="0" smtClean="0"/>
              <a:t>款</a:t>
            </a:r>
            <a:endParaRPr lang="zh-CN" altLang="en-US" dirty="0"/>
          </a:p>
        </p:txBody>
      </p:sp>
      <p:sp>
        <p:nvSpPr>
          <p:cNvPr id="19" name="文本框 18"/>
          <p:cNvSpPr txBox="1"/>
          <p:nvPr/>
        </p:nvSpPr>
        <p:spPr>
          <a:xfrm>
            <a:off x="530103" y="5435972"/>
            <a:ext cx="2473960" cy="368300"/>
          </a:xfrm>
          <a:prstGeom prst="rect">
            <a:avLst/>
          </a:prstGeom>
          <a:noFill/>
        </p:spPr>
        <p:txBody>
          <a:bodyPr wrap="none" rtlCol="0">
            <a:spAutoFit/>
          </a:bodyPr>
          <a:lstStyle/>
          <a:p>
            <a:r>
              <a:rPr lang="en-US" altLang="zh-CN" dirty="0" smtClean="0"/>
              <a:t>2017</a:t>
            </a:r>
            <a:r>
              <a:rPr lang="zh-CN" altLang="en-US" dirty="0" smtClean="0"/>
              <a:t>年第一季度应付款</a:t>
            </a:r>
            <a:endParaRPr lang="zh-CN" altLang="en-US" dirty="0"/>
          </a:p>
        </p:txBody>
      </p:sp>
      <p:sp>
        <p:nvSpPr>
          <p:cNvPr id="20" name="标题 1"/>
          <p:cNvSpPr>
            <a:spLocks noGrp="1"/>
          </p:cNvSpPr>
          <p:nvPr>
            <p:ph type="title"/>
          </p:nvPr>
        </p:nvSpPr>
        <p:spPr>
          <a:xfrm>
            <a:off x="476565" y="639984"/>
            <a:ext cx="2376264"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结款计算</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文本框 13"/>
          <p:cNvSpPr txBox="1"/>
          <p:nvPr/>
        </p:nvSpPr>
        <p:spPr>
          <a:xfrm>
            <a:off x="530066" y="3244622"/>
            <a:ext cx="5626100" cy="368300"/>
          </a:xfrm>
          <a:prstGeom prst="rect">
            <a:avLst/>
          </a:prstGeom>
          <a:noFill/>
        </p:spPr>
        <p:txBody>
          <a:bodyPr wrap="none" rtlCol="0">
            <a:spAutoFit/>
          </a:bodyPr>
          <a:lstStyle/>
          <a:p>
            <a:pPr marL="285750" indent="-285750" algn="l">
              <a:buFont typeface="Arial" panose="020B0604020202020204" pitchFamily="34" charset="0"/>
              <a:buChar char="•"/>
            </a:pPr>
            <a:r>
              <a:rPr lang="en-US" altLang="zh-CN" dirty="0" smtClean="0"/>
              <a:t>2017</a:t>
            </a:r>
            <a:r>
              <a:rPr lang="zh-CN" altLang="en-US" dirty="0" smtClean="0"/>
              <a:t>年合同从</a:t>
            </a:r>
            <a:r>
              <a:rPr lang="en-US" altLang="zh-CN" dirty="0" smtClean="0"/>
              <a:t>3</a:t>
            </a:r>
            <a:r>
              <a:rPr lang="zh-CN" altLang="en-US" dirty="0" smtClean="0"/>
              <a:t>月</a:t>
            </a:r>
            <a:r>
              <a:rPr lang="en-US" altLang="zh-CN" dirty="0" smtClean="0"/>
              <a:t>1</a:t>
            </a:r>
            <a:r>
              <a:rPr lang="zh-CN" altLang="en-US" dirty="0" smtClean="0"/>
              <a:t>日</a:t>
            </a:r>
            <a:r>
              <a:rPr lang="zh-CN" altLang="en-US" dirty="0"/>
              <a:t>服务</a:t>
            </a:r>
            <a:r>
              <a:rPr lang="zh-CN" altLang="en-US" dirty="0">
                <a:sym typeface="+mn-ea"/>
              </a:rPr>
              <a:t>到</a:t>
            </a:r>
            <a:r>
              <a:rPr lang="en-US" altLang="zh-CN" dirty="0">
                <a:sym typeface="+mn-ea"/>
              </a:rPr>
              <a:t>3</a:t>
            </a:r>
            <a:r>
              <a:rPr lang="zh-CN" altLang="en-US" dirty="0">
                <a:sym typeface="+mn-ea"/>
              </a:rPr>
              <a:t>月</a:t>
            </a:r>
            <a:r>
              <a:rPr lang="en-US" altLang="zh-CN" dirty="0">
                <a:sym typeface="+mn-ea"/>
              </a:rPr>
              <a:t>31</a:t>
            </a:r>
            <a:r>
              <a:rPr lang="zh-CN" altLang="en-US" dirty="0">
                <a:sym typeface="+mn-ea"/>
              </a:rPr>
              <a:t>日</a:t>
            </a:r>
            <a:r>
              <a:rPr lang="zh-CN" altLang="en-US" dirty="0"/>
              <a:t>，服务</a:t>
            </a:r>
            <a:r>
              <a:rPr lang="zh-CN" altLang="en-US" dirty="0" smtClean="0"/>
              <a:t>天数</a:t>
            </a:r>
            <a:r>
              <a:rPr lang="en-US" altLang="zh-CN" dirty="0" smtClean="0"/>
              <a:t>31</a:t>
            </a:r>
            <a:r>
              <a:rPr lang="zh-CN" altLang="en-US" dirty="0" smtClean="0"/>
              <a:t>天</a:t>
            </a:r>
            <a:endParaRPr lang="zh-CN" altLang="en-US" dirty="0"/>
          </a:p>
        </p:txBody>
      </p:sp>
      <p:sp>
        <p:nvSpPr>
          <p:cNvPr id="2" name="文本框 1"/>
          <p:cNvSpPr txBox="1"/>
          <p:nvPr/>
        </p:nvSpPr>
        <p:spPr>
          <a:xfrm>
            <a:off x="913130" y="3879850"/>
            <a:ext cx="2025650" cy="398780"/>
          </a:xfrm>
          <a:prstGeom prst="rect">
            <a:avLst/>
          </a:prstGeom>
          <a:noFill/>
        </p:spPr>
        <p:txBody>
          <a:bodyPr wrap="square" rtlCol="0">
            <a:spAutoFit/>
          </a:bodyPr>
          <a:p>
            <a:pPr algn="ctr" fontAlgn="auto"/>
            <a:r>
              <a:rPr lang="en-US" altLang="zh-CN" sz="2000"/>
              <a:t>M</a:t>
            </a:r>
            <a:r>
              <a:rPr lang="en-US" altLang="zh-CN" sz="1200"/>
              <a:t>1</a:t>
            </a:r>
            <a:r>
              <a:rPr lang="en-US" altLang="zh-CN" sz="2000"/>
              <a:t>=(x27348)</a:t>
            </a:r>
            <a:endParaRPr lang="en-US" altLang="zh-CN" sz="2400"/>
          </a:p>
        </p:txBody>
      </p:sp>
      <p:sp>
        <p:nvSpPr>
          <p:cNvPr id="3" name="文本框 2"/>
          <p:cNvSpPr txBox="1"/>
          <p:nvPr/>
        </p:nvSpPr>
        <p:spPr>
          <a:xfrm>
            <a:off x="2938145" y="3719830"/>
            <a:ext cx="414020" cy="368300"/>
          </a:xfrm>
          <a:prstGeom prst="rect">
            <a:avLst/>
          </a:prstGeom>
          <a:noFill/>
        </p:spPr>
        <p:txBody>
          <a:bodyPr wrap="none" rtlCol="0">
            <a:spAutoFit/>
          </a:bodyPr>
          <a:p>
            <a:r>
              <a:rPr lang="en-US" altLang="zh-CN"/>
              <a:t>31</a:t>
            </a:r>
            <a:endParaRPr lang="en-US" altLang="zh-CN"/>
          </a:p>
        </p:txBody>
      </p:sp>
      <p:sp>
        <p:nvSpPr>
          <p:cNvPr id="4" name="文本框 3"/>
          <p:cNvSpPr txBox="1"/>
          <p:nvPr/>
        </p:nvSpPr>
        <p:spPr>
          <a:xfrm>
            <a:off x="2843530" y="3745865"/>
            <a:ext cx="603885" cy="368300"/>
          </a:xfrm>
          <a:prstGeom prst="rect">
            <a:avLst/>
          </a:prstGeom>
          <a:noFill/>
        </p:spPr>
        <p:txBody>
          <a:bodyPr wrap="square" rtlCol="0">
            <a:spAutoFit/>
          </a:bodyPr>
          <a:p>
            <a:r>
              <a:rPr lang="en-US" altLang="zh-CN"/>
              <a:t>___</a:t>
            </a:r>
            <a:endParaRPr lang="en-US" altLang="zh-CN"/>
          </a:p>
        </p:txBody>
      </p:sp>
      <p:sp>
        <p:nvSpPr>
          <p:cNvPr id="5" name="文本框 4"/>
          <p:cNvSpPr txBox="1"/>
          <p:nvPr/>
        </p:nvSpPr>
        <p:spPr>
          <a:xfrm>
            <a:off x="2938780" y="3971925"/>
            <a:ext cx="414020" cy="368300"/>
          </a:xfrm>
          <a:prstGeom prst="rect">
            <a:avLst/>
          </a:prstGeom>
          <a:noFill/>
        </p:spPr>
        <p:txBody>
          <a:bodyPr wrap="none" rtlCol="0">
            <a:spAutoFit/>
          </a:bodyPr>
          <a:p>
            <a:r>
              <a:rPr lang="en-US" altLang="zh-CN"/>
              <a:t>31</a:t>
            </a:r>
            <a:endParaRPr lang="en-US" altLang="zh-CN"/>
          </a:p>
        </p:txBody>
      </p:sp>
      <p:sp>
        <p:nvSpPr>
          <p:cNvPr id="6" name="文本框 5"/>
          <p:cNvSpPr txBox="1"/>
          <p:nvPr/>
        </p:nvSpPr>
        <p:spPr>
          <a:xfrm>
            <a:off x="2699385" y="3879850"/>
            <a:ext cx="334645" cy="460375"/>
          </a:xfrm>
          <a:prstGeom prst="rect">
            <a:avLst/>
          </a:prstGeom>
          <a:noFill/>
        </p:spPr>
        <p:txBody>
          <a:bodyPr wrap="none" rtlCol="0">
            <a:spAutoFit/>
          </a:bodyPr>
          <a:p>
            <a:r>
              <a:rPr lang="en-US" altLang="zh-CN" sz="2400"/>
              <a:t>*</a:t>
            </a:r>
            <a:endParaRPr lang="en-US" altLang="zh-CN" sz="2400"/>
          </a:p>
        </p:txBody>
      </p:sp>
      <p:sp>
        <p:nvSpPr>
          <p:cNvPr id="7" name="文本框 6"/>
          <p:cNvSpPr txBox="1"/>
          <p:nvPr/>
        </p:nvSpPr>
        <p:spPr>
          <a:xfrm>
            <a:off x="3352800" y="3818255"/>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
        <p:nvSpPr>
          <p:cNvPr id="29" name="文本框 28"/>
          <p:cNvSpPr txBox="1"/>
          <p:nvPr/>
        </p:nvSpPr>
        <p:spPr>
          <a:xfrm>
            <a:off x="913130" y="2615565"/>
            <a:ext cx="2025650" cy="398780"/>
          </a:xfrm>
          <a:prstGeom prst="rect">
            <a:avLst/>
          </a:prstGeom>
          <a:noFill/>
        </p:spPr>
        <p:txBody>
          <a:bodyPr wrap="square" rtlCol="0">
            <a:spAutoFit/>
          </a:bodyPr>
          <a:p>
            <a:pPr algn="ctr" fontAlgn="auto"/>
            <a:r>
              <a:rPr lang="en-US" altLang="zh-CN" sz="2000"/>
              <a:t>M</a:t>
            </a:r>
            <a:r>
              <a:rPr lang="en-US" altLang="zh-CN" sz="1200"/>
              <a:t>1</a:t>
            </a:r>
            <a:r>
              <a:rPr lang="en-US" altLang="zh-CN" sz="2000"/>
              <a:t>=(x</a:t>
            </a:r>
            <a:r>
              <a:rPr lang="en-US" altLang="zh-CN" sz="2000" dirty="0" smtClean="0">
                <a:solidFill>
                  <a:schemeClr val="dk1"/>
                </a:solidFill>
                <a:effectLst/>
                <a:sym typeface="+mn-ea"/>
              </a:rPr>
              <a:t>27348</a:t>
            </a:r>
            <a:r>
              <a:rPr lang="en-US" altLang="zh-CN" sz="2000"/>
              <a:t>)</a:t>
            </a:r>
            <a:endParaRPr lang="en-US" altLang="zh-CN" sz="2400"/>
          </a:p>
        </p:txBody>
      </p:sp>
      <p:sp>
        <p:nvSpPr>
          <p:cNvPr id="30" name="文本框 29"/>
          <p:cNvSpPr txBox="1"/>
          <p:nvPr/>
        </p:nvSpPr>
        <p:spPr>
          <a:xfrm>
            <a:off x="2938145" y="2455545"/>
            <a:ext cx="414020" cy="368300"/>
          </a:xfrm>
          <a:prstGeom prst="rect">
            <a:avLst/>
          </a:prstGeom>
          <a:noFill/>
        </p:spPr>
        <p:txBody>
          <a:bodyPr wrap="none" rtlCol="0">
            <a:spAutoFit/>
          </a:bodyPr>
          <a:p>
            <a:r>
              <a:rPr lang="en-US" altLang="zh-CN"/>
              <a:t>11</a:t>
            </a:r>
            <a:endParaRPr lang="en-US" altLang="zh-CN"/>
          </a:p>
        </p:txBody>
      </p:sp>
      <p:sp>
        <p:nvSpPr>
          <p:cNvPr id="31" name="文本框 30"/>
          <p:cNvSpPr txBox="1"/>
          <p:nvPr/>
        </p:nvSpPr>
        <p:spPr>
          <a:xfrm>
            <a:off x="2843530" y="2455545"/>
            <a:ext cx="603885" cy="368300"/>
          </a:xfrm>
          <a:prstGeom prst="rect">
            <a:avLst/>
          </a:prstGeom>
          <a:noFill/>
        </p:spPr>
        <p:txBody>
          <a:bodyPr wrap="square" rtlCol="0">
            <a:spAutoFit/>
          </a:bodyPr>
          <a:p>
            <a:r>
              <a:rPr lang="en-US" altLang="zh-CN"/>
              <a:t>___</a:t>
            </a:r>
            <a:endParaRPr lang="en-US" altLang="zh-CN"/>
          </a:p>
        </p:txBody>
      </p:sp>
      <p:sp>
        <p:nvSpPr>
          <p:cNvPr id="32" name="文本框 31"/>
          <p:cNvSpPr txBox="1"/>
          <p:nvPr/>
        </p:nvSpPr>
        <p:spPr>
          <a:xfrm>
            <a:off x="2938780" y="2707640"/>
            <a:ext cx="414020" cy="368300"/>
          </a:xfrm>
          <a:prstGeom prst="rect">
            <a:avLst/>
          </a:prstGeom>
          <a:noFill/>
        </p:spPr>
        <p:txBody>
          <a:bodyPr wrap="none" rtlCol="0">
            <a:spAutoFit/>
          </a:bodyPr>
          <a:p>
            <a:r>
              <a:rPr lang="en-US" altLang="zh-CN"/>
              <a:t>28</a:t>
            </a:r>
            <a:endParaRPr lang="en-US" altLang="zh-CN"/>
          </a:p>
        </p:txBody>
      </p:sp>
      <p:sp>
        <p:nvSpPr>
          <p:cNvPr id="33" name="文本框 32"/>
          <p:cNvSpPr txBox="1"/>
          <p:nvPr/>
        </p:nvSpPr>
        <p:spPr>
          <a:xfrm>
            <a:off x="2699385" y="2615565"/>
            <a:ext cx="334645" cy="460375"/>
          </a:xfrm>
          <a:prstGeom prst="rect">
            <a:avLst/>
          </a:prstGeom>
          <a:noFill/>
        </p:spPr>
        <p:txBody>
          <a:bodyPr wrap="none" rtlCol="0">
            <a:spAutoFit/>
          </a:bodyPr>
          <a:p>
            <a:r>
              <a:rPr lang="en-US" altLang="zh-CN" sz="2400"/>
              <a:t>*</a:t>
            </a:r>
            <a:endParaRPr lang="en-US" altLang="zh-CN" sz="2400"/>
          </a:p>
        </p:txBody>
      </p:sp>
      <p:sp>
        <p:nvSpPr>
          <p:cNvPr id="34" name="文本框 33"/>
          <p:cNvSpPr txBox="1"/>
          <p:nvPr/>
        </p:nvSpPr>
        <p:spPr>
          <a:xfrm>
            <a:off x="3352800" y="2553970"/>
            <a:ext cx="2278380" cy="460375"/>
          </a:xfrm>
          <a:prstGeom prst="rect">
            <a:avLst/>
          </a:prstGeom>
          <a:noFill/>
        </p:spPr>
        <p:txBody>
          <a:bodyPr wrap="none" rtlCol="0">
            <a:spAutoFit/>
          </a:bodyPr>
          <a:p>
            <a:r>
              <a:rPr lang="en-US" altLang="zh-CN" sz="2400"/>
              <a:t>=                     (</a:t>
            </a:r>
            <a:r>
              <a:rPr lang="zh-CN" altLang="en-US" sz="2400"/>
              <a:t>元</a:t>
            </a:r>
            <a:r>
              <a:rPr lang="en-US" altLang="zh-CN" sz="2400"/>
              <a:t>)</a:t>
            </a:r>
            <a:endParaRPr lang="zh-CN" altLang="en-US" sz="2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FF000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91805" y="579024"/>
            <a:ext cx="2376264" cy="504056"/>
          </a:xfrm>
        </p:spPr>
        <p:txBody>
          <a:bodyPr>
            <a:noAutofit/>
          </a:bodyPr>
          <a:lstStyle/>
          <a:p>
            <a:r>
              <a:rPr lang="en-US" altLang="zh-CN" sz="1800" b="1" dirty="0" smtClean="0">
                <a:solidFill>
                  <a:schemeClr val="bg1"/>
                </a:solidFill>
                <a:latin typeface="微软雅黑" panose="020B0503020204020204" pitchFamily="34" charset="-122"/>
                <a:ea typeface="微软雅黑" panose="020B0503020204020204" pitchFamily="34" charset="-122"/>
                <a:sym typeface="+mn-ea"/>
              </a:rPr>
              <a:t>2</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sz="1800" b="1" dirty="0" smtClean="0">
                <a:solidFill>
                  <a:schemeClr val="bg1"/>
                </a:solidFill>
                <a:latin typeface="微软雅黑" panose="020B0503020204020204" pitchFamily="34" charset="-122"/>
                <a:ea typeface="微软雅黑" panose="020B0503020204020204" pitchFamily="34" charset="-122"/>
                <a:sym typeface="+mn-ea"/>
              </a:rPr>
              <a:t>18</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日到</a:t>
            </a:r>
            <a:r>
              <a:rPr lang="en-US" altLang="zh-CN" sz="1800" b="1" dirty="0" smtClean="0">
                <a:solidFill>
                  <a:schemeClr val="bg1"/>
                </a:solidFill>
                <a:latin typeface="微软雅黑" panose="020B0503020204020204" pitchFamily="34" charset="-122"/>
                <a:ea typeface="微软雅黑" panose="020B0503020204020204" pitchFamily="34" charset="-122"/>
                <a:sym typeface="+mn-ea"/>
              </a:rPr>
              <a:t>2</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sz="1800" b="1" dirty="0" smtClean="0">
                <a:solidFill>
                  <a:schemeClr val="bg1"/>
                </a:solidFill>
                <a:latin typeface="微软雅黑" panose="020B0503020204020204" pitchFamily="34" charset="-122"/>
                <a:ea typeface="微软雅黑" panose="020B0503020204020204" pitchFamily="34" charset="-122"/>
                <a:sym typeface="+mn-ea"/>
              </a:rPr>
              <a:t>28</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日</a:t>
            </a:r>
            <a:br>
              <a:rPr lang="zh-CN" altLang="en-US" sz="1800" b="1" dirty="0" smtClean="0">
                <a:solidFill>
                  <a:schemeClr val="bg1"/>
                </a:solidFill>
                <a:latin typeface="微软雅黑" panose="020B0503020204020204" pitchFamily="34" charset="-122"/>
                <a:ea typeface="微软雅黑" panose="020B0503020204020204" pitchFamily="34" charset="-122"/>
              </a:rPr>
            </a:br>
            <a:r>
              <a:rPr lang="en-US" altLang="zh-CN" sz="1800"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sz="1800"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sz="1800" b="1"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nvGraphicFramePr>
        <p:xfrm>
          <a:off x="623392" y="1412776"/>
          <a:ext cx="10585450" cy="5041265"/>
        </p:xfrm>
        <a:graphic>
          <a:graphicData uri="http://schemas.openxmlformats.org/drawingml/2006/table">
            <a:tbl>
              <a:tblPr>
                <a:tableStyleId>{5C22544A-7EE6-4342-B048-85BDC9FD1C3A}</a:tableStyleId>
              </a:tblPr>
              <a:tblGrid>
                <a:gridCol w="576064"/>
                <a:gridCol w="792087"/>
                <a:gridCol w="4968552"/>
                <a:gridCol w="648072"/>
                <a:gridCol w="575945"/>
                <a:gridCol w="504175"/>
                <a:gridCol w="647700"/>
                <a:gridCol w="792460"/>
                <a:gridCol w="1080120"/>
              </a:tblGrid>
              <a:tr h="239525">
                <a:tc gridSpan="9">
                  <a:txBody>
                    <a:bodyPr/>
                    <a:lstStyle/>
                    <a:p>
                      <a:pPr algn="ctr" fontAlgn="b"/>
                      <a:r>
                        <a:rPr lang="en-US" altLang="zh-CN" sz="1400" b="1" u="none" strike="noStrike" dirty="0">
                          <a:effectLst/>
                          <a:latin typeface="+mn-ea"/>
                          <a:ea typeface="+mn-ea"/>
                        </a:rPr>
                        <a:t>2017</a:t>
                      </a:r>
                      <a:r>
                        <a:rPr lang="zh-CN" altLang="en-US" sz="1400" b="1" u="none" strike="noStrike" dirty="0">
                          <a:effectLst/>
                          <a:latin typeface="+mn-ea"/>
                          <a:ea typeface="+mn-ea"/>
                        </a:rPr>
                        <a:t>年度</a:t>
                      </a:r>
                      <a:r>
                        <a:rPr lang="en-US" altLang="zh-CN" sz="1400" b="1" u="none" strike="noStrike" dirty="0">
                          <a:effectLst/>
                          <a:latin typeface="+mn-ea"/>
                          <a:ea typeface="+mn-ea"/>
                        </a:rPr>
                        <a:t>CDN</a:t>
                      </a:r>
                      <a:r>
                        <a:rPr lang="zh-CN" altLang="en-US" sz="1400" b="1" u="none" strike="noStrike" dirty="0">
                          <a:effectLst/>
                          <a:latin typeface="+mn-ea"/>
                          <a:ea typeface="+mn-ea"/>
                        </a:rPr>
                        <a:t>内容加速服务项目（合同首期）</a:t>
                      </a:r>
                      <a:br>
                        <a:rPr lang="zh-CN" altLang="en-US" sz="1400" b="1" u="none" strike="noStrike" dirty="0">
                          <a:effectLst/>
                          <a:latin typeface="+mn-ea"/>
                          <a:ea typeface="+mn-ea"/>
                        </a:rPr>
                      </a:br>
                      <a:r>
                        <a:rPr lang="en-US" altLang="zh-CN" sz="1400" b="1" u="none" strike="noStrike" dirty="0">
                          <a:effectLst/>
                          <a:latin typeface="+mn-ea"/>
                          <a:ea typeface="+mn-ea"/>
                        </a:rPr>
                        <a:t>2017</a:t>
                      </a:r>
                      <a:r>
                        <a:rPr lang="zh-CN" altLang="en-US" sz="1400" b="1" u="none" strike="noStrike" dirty="0">
                          <a:effectLst/>
                          <a:latin typeface="+mn-ea"/>
                          <a:ea typeface="+mn-ea"/>
                        </a:rPr>
                        <a:t>年</a:t>
                      </a:r>
                      <a:r>
                        <a:rPr lang="en-US" sz="1400" b="1" u="none" strike="noStrike" dirty="0">
                          <a:effectLst/>
                          <a:latin typeface="+mn-ea"/>
                          <a:ea typeface="+mn-ea"/>
                        </a:rPr>
                        <a:t>2</a:t>
                      </a:r>
                      <a:r>
                        <a:rPr lang="zh-CN" altLang="en-US" sz="1400" b="1" u="none" strike="noStrike" dirty="0">
                          <a:effectLst/>
                          <a:latin typeface="+mn-ea"/>
                          <a:ea typeface="+mn-ea"/>
                        </a:rPr>
                        <a:t>月工作量清单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213908">
                <a:tc gridSpan="9">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2</a:t>
                      </a:r>
                      <a:r>
                        <a:rPr lang="zh-CN" altLang="en-US" sz="1100" u="none" strike="noStrike" dirty="0">
                          <a:effectLst/>
                          <a:latin typeface="+mn-ea"/>
                          <a:ea typeface="+mn-ea"/>
                        </a:rPr>
                        <a:t>月</a:t>
                      </a:r>
                      <a:r>
                        <a:rPr lang="en-US" altLang="zh-CN" sz="1100" u="none" strike="noStrike" dirty="0">
                          <a:effectLst/>
                          <a:latin typeface="+mn-ea"/>
                          <a:ea typeface="+mn-ea"/>
                        </a:rPr>
                        <a:t>18</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2</a:t>
                      </a:r>
                      <a:r>
                        <a:rPr lang="zh-CN" altLang="en-US" sz="1100" u="none" strike="noStrike" dirty="0">
                          <a:effectLst/>
                          <a:latin typeface="+mn-ea"/>
                          <a:ea typeface="+mn-ea"/>
                        </a:rPr>
                        <a:t>月</a:t>
                      </a:r>
                      <a:r>
                        <a:rPr lang="en-US" altLang="zh-CN" sz="1100" u="none" strike="noStrike" dirty="0">
                          <a:effectLst/>
                          <a:latin typeface="+mn-ea"/>
                          <a:ea typeface="+mn-ea"/>
                        </a:rPr>
                        <a:t>28</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r>
              <a:tr h="98804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加速域名</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加速带宽最高值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加速带宽平均值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加速流量值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加速总流量值</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2</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加速平均带宽</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9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9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33382">
                <a:tc rowSpan="5">
                  <a:txBody>
                    <a:bodyPr/>
                    <a:lstStyle/>
                    <a:p>
                      <a:pPr algn="ctr" fontAlgn="ctr"/>
                      <a:r>
                        <a:rPr lang="en-US" altLang="zh-CN" sz="1050" u="none" strike="noStrike">
                          <a:effectLst/>
                          <a:latin typeface="+mn-ea"/>
                          <a:ea typeface="+mn-ea"/>
                        </a:rPr>
                        <a:t>2</a:t>
                      </a:r>
                      <a:r>
                        <a:rPr lang="zh-CN" altLang="en-US" sz="1050" u="none" strike="noStrike">
                          <a:effectLst/>
                          <a:latin typeface="+mn-ea"/>
                          <a:ea typeface="+mn-ea"/>
                        </a:rPr>
                        <a:t>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images.139cm.com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image0.139cm.com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res.zone139.com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fun.mail.10086.cn</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301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93.933</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11123.436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1223536.819</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10.30 </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39954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downloadm.fetion-portal.com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download2.fetion-portal.com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dlrcs.fetion-portal.com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i-js.fetionpic.com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space.fetionpic.com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showshare.fetionpic.com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manor.fetionpic.com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i-res.fetionpic.com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minisite.fetionpic.com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imgl.fetionpic.com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redbag.rcscdn.fetionpic.com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emshop.rcscdn.fetionpic.com </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portrait.rcscdn.fetionpic.com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circle.rcscdn.fetionpic.com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pa.rcscdn.fetionpic.com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download.fetiononline.com</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1950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119.552</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14176.955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r>
              <a:tr h="326390">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ac.wxcs.cn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*.wap.wxcs.cn</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8.5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3.534</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419.251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r>
              <a:tr h="375293">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huodong.caiyun.feixin.10086.cn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mrp.weibo.10086.cn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caiyun.dnion.com</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3.702</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439.36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r>
              <a:tr h="711207">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zjw.mmarket.com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apkopen.mmarket.com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cdnpcapk.mmarket.com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rs.base.mmarket.com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devfile.mmarket.com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devatt.mmarket.com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vbimg.mmarket.com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i1.mm-img.mmarket.com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odpnj.mmarket.com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apps.cmdc.cc</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u5.mm-img.mmarket.com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hfres.mmarket.com</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23500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10083.565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1197377.817</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476565" y="639984"/>
            <a:ext cx="2376264" cy="504056"/>
          </a:xfrm>
        </p:spPr>
        <p:txBody>
          <a:bodyPr>
            <a:no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sym typeface="+mn-ea"/>
              </a:rPr>
              <a:t>3</a:t>
            </a:r>
            <a:r>
              <a:rPr lang="zh-CN" altLang="en-US" sz="1600"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sz="1600" b="1" dirty="0" smtClean="0">
                <a:solidFill>
                  <a:schemeClr val="bg1"/>
                </a:solidFill>
                <a:latin typeface="微软雅黑" panose="020B0503020204020204" pitchFamily="34" charset="-122"/>
                <a:ea typeface="微软雅黑" panose="020B0503020204020204" pitchFamily="34" charset="-122"/>
                <a:sym typeface="+mn-ea"/>
              </a:rPr>
              <a:t>1</a:t>
            </a:r>
            <a:r>
              <a:rPr lang="zh-CN" altLang="en-US" sz="1600" b="1" dirty="0" smtClean="0">
                <a:solidFill>
                  <a:schemeClr val="bg1"/>
                </a:solidFill>
                <a:latin typeface="微软雅黑" panose="020B0503020204020204" pitchFamily="34" charset="-122"/>
                <a:ea typeface="微软雅黑" panose="020B0503020204020204" pitchFamily="34" charset="-122"/>
                <a:sym typeface="+mn-ea"/>
              </a:rPr>
              <a:t>日到</a:t>
            </a:r>
            <a:r>
              <a:rPr lang="en-US" altLang="zh-CN" sz="1600" b="1" dirty="0" smtClean="0">
                <a:solidFill>
                  <a:schemeClr val="bg1"/>
                </a:solidFill>
                <a:latin typeface="微软雅黑" panose="020B0503020204020204" pitchFamily="34" charset="-122"/>
                <a:ea typeface="微软雅黑" panose="020B0503020204020204" pitchFamily="34" charset="-122"/>
                <a:sym typeface="+mn-ea"/>
              </a:rPr>
              <a:t>3</a:t>
            </a:r>
            <a:r>
              <a:rPr lang="zh-CN" altLang="en-US" sz="1600" b="1" dirty="0" smtClean="0">
                <a:solidFill>
                  <a:schemeClr val="bg1"/>
                </a:solidFill>
                <a:latin typeface="微软雅黑" panose="020B0503020204020204" pitchFamily="34" charset="-122"/>
                <a:ea typeface="微软雅黑" panose="020B0503020204020204" pitchFamily="34" charset="-122"/>
                <a:sym typeface="+mn-ea"/>
              </a:rPr>
              <a:t>月</a:t>
            </a:r>
            <a:r>
              <a:rPr lang="en-US" altLang="zh-CN" sz="1600" b="1" dirty="0" smtClean="0">
                <a:solidFill>
                  <a:schemeClr val="bg1"/>
                </a:solidFill>
                <a:latin typeface="微软雅黑" panose="020B0503020204020204" pitchFamily="34" charset="-122"/>
                <a:ea typeface="微软雅黑" panose="020B0503020204020204" pitchFamily="34" charset="-122"/>
                <a:sym typeface="+mn-ea"/>
              </a:rPr>
              <a:t>31</a:t>
            </a:r>
            <a:r>
              <a:rPr lang="zh-CN" altLang="en-US" sz="1600" b="1" dirty="0" smtClean="0">
                <a:solidFill>
                  <a:schemeClr val="bg1"/>
                </a:solidFill>
                <a:latin typeface="微软雅黑" panose="020B0503020204020204" pitchFamily="34" charset="-122"/>
                <a:ea typeface="微软雅黑" panose="020B0503020204020204" pitchFamily="34" charset="-122"/>
                <a:sym typeface="+mn-ea"/>
              </a:rPr>
              <a:t>日</a:t>
            </a:r>
            <a:br>
              <a:rPr lang="zh-CN" altLang="en-US" sz="1600" b="1" dirty="0" smtClean="0">
                <a:solidFill>
                  <a:schemeClr val="bg1"/>
                </a:solidFill>
                <a:latin typeface="微软雅黑" panose="020B0503020204020204" pitchFamily="34" charset="-122"/>
                <a:ea typeface="微软雅黑" panose="020B0503020204020204" pitchFamily="34" charset="-122"/>
              </a:rPr>
            </a:br>
            <a:r>
              <a:rPr lang="en-US" altLang="zh-CN" sz="1600" b="1" dirty="0" smtClean="0">
                <a:solidFill>
                  <a:schemeClr val="bg1"/>
                </a:solidFill>
                <a:latin typeface="微软雅黑" panose="020B0503020204020204" pitchFamily="34" charset="-122"/>
                <a:ea typeface="微软雅黑" panose="020B0503020204020204" pitchFamily="34" charset="-122"/>
                <a:sym typeface="+mn-ea"/>
              </a:rPr>
              <a:t>CDN</a:t>
            </a:r>
            <a:r>
              <a:rPr lang="zh-CN" altLang="en-US" sz="1600" b="1" dirty="0" smtClean="0">
                <a:solidFill>
                  <a:schemeClr val="bg1"/>
                </a:solidFill>
                <a:latin typeface="微软雅黑" panose="020B0503020204020204" pitchFamily="34" charset="-122"/>
                <a:ea typeface="微软雅黑" panose="020B0503020204020204" pitchFamily="34" charset="-122"/>
                <a:sym typeface="+mn-ea"/>
              </a:rPr>
              <a:t>计费带宽图</a:t>
            </a:r>
            <a:endParaRPr lang="zh-CN" altLang="en-US" sz="1600" b="1" dirty="0" smtClean="0">
              <a:solidFill>
                <a:schemeClr val="bg1"/>
              </a:solidFill>
              <a:latin typeface="微软雅黑" panose="020B0503020204020204" pitchFamily="34" charset="-122"/>
              <a:ea typeface="微软雅黑" panose="020B0503020204020204" pitchFamily="34" charset="-122"/>
              <a:sym typeface="+mn-ea"/>
            </a:endParaRPr>
          </a:p>
        </p:txBody>
      </p:sp>
      <p:graphicFrame>
        <p:nvGraphicFramePr>
          <p:cNvPr id="3" name="表格 2"/>
          <p:cNvGraphicFramePr>
            <a:graphicFrameLocks noGrp="1"/>
          </p:cNvGraphicFramePr>
          <p:nvPr/>
        </p:nvGraphicFramePr>
        <p:xfrm>
          <a:off x="623570" y="1412875"/>
          <a:ext cx="10551160" cy="5392420"/>
        </p:xfrm>
        <a:graphic>
          <a:graphicData uri="http://schemas.openxmlformats.org/drawingml/2006/table">
            <a:tbl>
              <a:tblPr>
                <a:tableStyleId>{5C22544A-7EE6-4342-B048-85BDC9FD1C3A}</a:tableStyleId>
              </a:tblPr>
              <a:tblGrid>
                <a:gridCol w="534035"/>
                <a:gridCol w="734695"/>
                <a:gridCol w="4607560"/>
                <a:gridCol w="601345"/>
                <a:gridCol w="562610"/>
                <a:gridCol w="439420"/>
                <a:gridCol w="600075"/>
                <a:gridCol w="734695"/>
                <a:gridCol w="735330"/>
                <a:gridCol w="1001395"/>
              </a:tblGrid>
              <a:tr h="433070">
                <a:tc gridSpan="10">
                  <a:txBody>
                    <a:bodyPr/>
                    <a:lstStyle/>
                    <a:p>
                      <a:pPr algn="ctr" fontAlgn="b"/>
                      <a:r>
                        <a:rPr lang="en-US" altLang="zh-CN" sz="1400" b="1" dirty="0">
                          <a:effectLst/>
                          <a:latin typeface="+mn-ea"/>
                          <a:sym typeface="+mn-ea"/>
                        </a:rPr>
                        <a:t>2017</a:t>
                      </a:r>
                      <a:r>
                        <a:rPr lang="zh-CN" altLang="en-US" sz="1400" b="1" dirty="0">
                          <a:effectLst/>
                          <a:latin typeface="+mn-ea"/>
                          <a:sym typeface="+mn-ea"/>
                        </a:rPr>
                        <a:t>年度</a:t>
                      </a:r>
                      <a:r>
                        <a:rPr lang="en-US" altLang="zh-CN" sz="1400" b="1" dirty="0">
                          <a:effectLst/>
                          <a:latin typeface="+mn-ea"/>
                          <a:sym typeface="+mn-ea"/>
                        </a:rPr>
                        <a:t>CDN</a:t>
                      </a:r>
                      <a:r>
                        <a:rPr lang="zh-CN" altLang="en-US" sz="1400" b="1" dirty="0">
                          <a:effectLst/>
                          <a:latin typeface="+mn-ea"/>
                          <a:sym typeface="+mn-ea"/>
                        </a:rPr>
                        <a:t>内容加速服务项目</a:t>
                      </a:r>
                      <a:br>
                        <a:rPr lang="zh-CN" altLang="en-US" sz="1400" b="1" dirty="0">
                          <a:effectLst/>
                          <a:latin typeface="+mn-ea"/>
                          <a:sym typeface="+mn-ea"/>
                        </a:rPr>
                      </a:br>
                      <a:r>
                        <a:rPr lang="en-US" altLang="zh-CN" sz="1400" b="1" dirty="0">
                          <a:effectLst/>
                          <a:latin typeface="+mn-ea"/>
                          <a:sym typeface="+mn-ea"/>
                        </a:rPr>
                        <a:t>2017</a:t>
                      </a:r>
                      <a:r>
                        <a:rPr lang="zh-CN" altLang="en-US" sz="1400" b="1" dirty="0">
                          <a:effectLst/>
                          <a:latin typeface="+mn-ea"/>
                          <a:sym typeface="+mn-ea"/>
                        </a:rPr>
                        <a:t>年</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3</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月</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1</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日到</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3</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月</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31</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日</a:t>
                      </a:r>
                      <a:r>
                        <a:rPr lang="zh-CN" altLang="en-US" sz="1400" b="1" dirty="0">
                          <a:effectLst/>
                          <a:latin typeface="+mn-ea"/>
                          <a:sym typeface="+mn-ea"/>
                        </a:rPr>
                        <a:t>工作量清单</a:t>
                      </a:r>
                      <a:endParaRPr lang="zh-CN" altLang="en-US" sz="1400" b="1"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196850">
                <a:tc gridSpan="10">
                  <a:txBody>
                    <a:bodyPr/>
                    <a:lstStyle/>
                    <a:p>
                      <a:pPr algn="l" fontAlgn="b"/>
                      <a:r>
                        <a:rPr lang="zh-CN" altLang="en-US" sz="1100" u="none" strike="noStrike" dirty="0">
                          <a:effectLst/>
                          <a:latin typeface="+mn-ea"/>
                          <a:ea typeface="+mn-ea"/>
                        </a:rPr>
                        <a:t>工总量统计期间范围：</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3月01</a:t>
                      </a:r>
                      <a:r>
                        <a:rPr lang="zh-CN" altLang="en-US" sz="1100" u="none" strike="noStrike" dirty="0">
                          <a:effectLst/>
                          <a:latin typeface="+mn-ea"/>
                          <a:ea typeface="+mn-ea"/>
                        </a:rPr>
                        <a:t>日至</a:t>
                      </a:r>
                      <a:r>
                        <a:rPr lang="en-US" altLang="zh-CN" sz="1100" u="none" strike="noStrike" dirty="0">
                          <a:effectLst/>
                          <a:latin typeface="+mn-ea"/>
                          <a:ea typeface="+mn-ea"/>
                        </a:rPr>
                        <a:t>2017</a:t>
                      </a:r>
                      <a:r>
                        <a:rPr lang="zh-CN" altLang="en-US" sz="1100" u="none" strike="noStrike" dirty="0">
                          <a:effectLst/>
                          <a:latin typeface="+mn-ea"/>
                          <a:ea typeface="+mn-ea"/>
                        </a:rPr>
                        <a:t>年</a:t>
                      </a:r>
                      <a:r>
                        <a:rPr lang="en-US" altLang="zh-CN" sz="1100" u="none" strike="noStrike" dirty="0">
                          <a:effectLst/>
                          <a:latin typeface="+mn-ea"/>
                          <a:ea typeface="+mn-ea"/>
                        </a:rPr>
                        <a:t>3月31</a:t>
                      </a:r>
                      <a:r>
                        <a:rPr lang="zh-CN" altLang="en-US" sz="1100" u="none" strike="noStrike" dirty="0">
                          <a:effectLst/>
                          <a:latin typeface="+mn-ea"/>
                          <a:ea typeface="+mn-ea"/>
                        </a:rPr>
                        <a:t>日</a:t>
                      </a:r>
                      <a:endParaRPr lang="zh-CN" altLang="en-US" sz="1100" b="0" i="0" u="none" strike="noStrike" dirty="0">
                        <a:solidFill>
                          <a:srgbClr val="000000"/>
                        </a:solidFill>
                        <a:effectLst/>
                        <a:latin typeface="+mn-ea"/>
                        <a:ea typeface="+mn-ea"/>
                      </a:endParaRPr>
                    </a:p>
                  </a:txBody>
                  <a:tcPr marL="6198" marR="6198" marT="6198" marB="0" anchor="b"/>
                </a:tc>
                <a:tc hMerge="1">
                  <a:tcPr/>
                </a:tc>
                <a:tc hMerge="1">
                  <a:tcPr/>
                </a:tc>
                <a:tc hMerge="1">
                  <a:tcPr/>
                </a:tc>
                <a:tc hMerge="1">
                  <a:tcPr/>
                </a:tc>
                <a:tc hMerge="1">
                  <a:tcPr/>
                </a:tc>
                <a:tc hMerge="1">
                  <a:tcPr/>
                </a:tc>
                <a:tc hMerge="1">
                  <a:tcPr/>
                </a:tc>
                <a:tc hMerge="1">
                  <a:tcPr/>
                </a:tc>
                <a:tc hMerge="1">
                  <a:tcPr/>
                </a:tc>
              </a:tr>
              <a:tr h="909955">
                <a:tc>
                  <a:txBody>
                    <a:bodyPr/>
                    <a:lstStyle/>
                    <a:p>
                      <a:pPr algn="ctr" fontAlgn="ctr"/>
                      <a:r>
                        <a:rPr lang="zh-CN" altLang="en-US" sz="1050" u="none" strike="noStrike" dirty="0">
                          <a:effectLst/>
                          <a:latin typeface="+mn-ea"/>
                          <a:ea typeface="+mn-ea"/>
                        </a:rPr>
                        <a:t>时间</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50" u="none" strike="noStrike" dirty="0">
                          <a:effectLst/>
                          <a:latin typeface="+mn-ea"/>
                          <a:ea typeface="+mn-ea"/>
                        </a:rPr>
                        <a:t>业务类型</a:t>
                      </a:r>
                      <a:endParaRPr lang="zh-CN" altLang="en-US" sz="1050" b="0" i="0" u="none" strike="noStrike" dirty="0">
                        <a:solidFill>
                          <a:srgbClr val="000000"/>
                        </a:solidFill>
                        <a:effectLst/>
                        <a:latin typeface="+mn-ea"/>
                        <a:ea typeface="+mn-ea"/>
                      </a:endParaRPr>
                    </a:p>
                  </a:txBody>
                  <a:tcPr marL="6198" marR="6198" marT="6198" marB="0" anchor="ctr"/>
                </a:tc>
                <a:tc>
                  <a:txBody>
                    <a:bodyPr/>
                    <a:lstStyle/>
                    <a:p>
                      <a:pPr algn="ctr" fontAlgn="ctr"/>
                      <a:r>
                        <a:rPr lang="zh-CN" altLang="en-US" sz="1000" u="none" strike="noStrike" dirty="0">
                          <a:effectLst/>
                          <a:latin typeface="+mn-ea"/>
                          <a:ea typeface="+mn-ea"/>
                        </a:rPr>
                        <a:t>加速域名</a:t>
                      </a:r>
                      <a:endParaRPr lang="zh-CN" altLang="en-US" sz="1000" b="0" i="0" u="none" strike="noStrike" dirty="0">
                        <a:solidFill>
                          <a:srgbClr val="000000"/>
                        </a:solidFill>
                        <a:effectLst/>
                        <a:latin typeface="+mn-ea"/>
                        <a:ea typeface="+mn-ea"/>
                      </a:endParaRPr>
                    </a:p>
                  </a:txBody>
                  <a:tcPr marL="6198" marR="6198" marT="6198" marB="0"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加速带宽最高值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加速带宽平均值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加速流量值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加速总流量值</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加速平均带宽</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月计费带宽</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单位：</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GB</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algn="ctr" fontAlgn="ctr"/>
                      <a:r>
                        <a:rPr lang="zh-CN" altLang="en-US" sz="1050" u="none" strike="noStrike">
                          <a:effectLst/>
                          <a:latin typeface="+mn-ea"/>
                          <a:ea typeface="+mn-ea"/>
                        </a:rPr>
                        <a:t>备注</a:t>
                      </a:r>
                      <a:endParaRPr lang="zh-CN" altLang="en-US" sz="1050" b="0" i="0" u="none" strike="noStrike">
                        <a:solidFill>
                          <a:srgbClr val="000000"/>
                        </a:solidFill>
                        <a:effectLst/>
                        <a:latin typeface="+mn-ea"/>
                        <a:ea typeface="+mn-ea"/>
                      </a:endParaRPr>
                    </a:p>
                  </a:txBody>
                  <a:tcPr marL="6198" marR="6198" marT="6198" marB="0" anchor="ctr"/>
                </a:tc>
              </a:tr>
              <a:tr h="306705">
                <a:tc rowSpan="5">
                  <a:txBody>
                    <a:bodyPr/>
                    <a:lstStyle/>
                    <a:p>
                      <a:pPr algn="ctr" fontAlgn="ctr"/>
                      <a:r>
                        <a:rPr lang="en-US" altLang="zh-CN" sz="1050" u="none" strike="noStrike">
                          <a:effectLst/>
                          <a:latin typeface="+mn-ea"/>
                          <a:ea typeface="+mn-ea"/>
                        </a:rPr>
                        <a:t>3月</a:t>
                      </a:r>
                      <a:endParaRPr lang="zh-CN" altLang="en-US" sz="1050" b="0" i="0" u="none" strike="noStrike">
                        <a:solidFill>
                          <a:srgbClr val="000000"/>
                        </a:solidFill>
                        <a:effectLst/>
                        <a:latin typeface="+mn-ea"/>
                        <a:ea typeface="+mn-ea"/>
                      </a:endParaRPr>
                    </a:p>
                  </a:txBody>
                  <a:tcPr marL="6198" marR="6198" marT="6198" marB="0" anchor="ctr"/>
                </a:tc>
                <a:tc>
                  <a:txBody>
                    <a:bodyPr/>
                    <a:lstStyle/>
                    <a:p>
                      <a:pPr algn="ctr" fontAlgn="ctr"/>
                      <a:r>
                        <a:rPr lang="en-US" altLang="zh-CN" sz="1050" u="none" strike="noStrike">
                          <a:effectLst/>
                          <a:latin typeface="+mn-ea"/>
                          <a:ea typeface="+mn-ea"/>
                        </a:rPr>
                        <a:t>139</a:t>
                      </a:r>
                      <a:r>
                        <a:rPr lang="zh-CN" altLang="en-US" sz="1050" u="none" strike="noStrike">
                          <a:effectLst/>
                          <a:latin typeface="+mn-ea"/>
                          <a:ea typeface="+mn-ea"/>
                        </a:rPr>
                        <a:t>邮箱</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images.139cm.com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image0.139cm.com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res.zone139.com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fun.mail.10086.cn</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350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107.641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36015.495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3530773.994</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10.58</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10.58</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rowSpan="5">
                  <a:txBody>
                    <a:bodyPr/>
                    <a:lstStyle/>
                    <a:p>
                      <a:pPr algn="l" fontAlgn="ctr"/>
                      <a:r>
                        <a:rPr lang="en-US" altLang="zh-CN" sz="1050" u="none" strike="noStrike">
                          <a:effectLst/>
                          <a:latin typeface="+mn-ea"/>
                          <a:ea typeface="+mn-ea"/>
                        </a:rPr>
                        <a:t>1. </a:t>
                      </a:r>
                      <a:r>
                        <a:rPr lang="zh-CN" altLang="en-US" sz="1050" u="none" strike="noStrike">
                          <a:effectLst/>
                          <a:latin typeface="+mn-ea"/>
                          <a:ea typeface="+mn-ea"/>
                        </a:rPr>
                        <a:t>当月服务天数是</a:t>
                      </a:r>
                      <a:r>
                        <a:rPr lang="en-US" altLang="zh-CN" sz="1050" u="none" strike="noStrike">
                          <a:effectLst/>
                          <a:latin typeface="+mn-ea"/>
                          <a:ea typeface="+mn-ea"/>
                        </a:rPr>
                        <a:t>N</a:t>
                      </a:r>
                      <a:r>
                        <a:rPr lang="zh-CN" altLang="en-US" sz="1050" u="none" strike="noStrike">
                          <a:effectLst/>
                          <a:latin typeface="+mn-ea"/>
                          <a:ea typeface="+mn-ea"/>
                        </a:rPr>
                        <a:t>天，根据日志访问统计出来的流量总量是</a:t>
                      </a:r>
                      <a:r>
                        <a:rPr lang="en-US" altLang="zh-CN" sz="1050" u="none" strike="noStrike">
                          <a:effectLst/>
                          <a:latin typeface="+mn-ea"/>
                          <a:ea typeface="+mn-ea"/>
                        </a:rPr>
                        <a:t>S</a:t>
                      </a:r>
                      <a:r>
                        <a:rPr lang="zh-CN" altLang="en-US" sz="1050" u="none" strike="noStrike">
                          <a:effectLst/>
                          <a:latin typeface="+mn-ea"/>
                          <a:ea typeface="+mn-ea"/>
                        </a:rPr>
                        <a:t>，单位是字节（</a:t>
                      </a:r>
                      <a:r>
                        <a:rPr lang="en-US" altLang="zh-CN" sz="1050" u="none" strike="noStrike">
                          <a:effectLst/>
                          <a:latin typeface="+mn-ea"/>
                          <a:ea typeface="+mn-ea"/>
                        </a:rPr>
                        <a:t>GB</a:t>
                      </a:r>
                      <a:r>
                        <a:rPr lang="zh-CN" altLang="en-US" sz="1050" u="none" strike="noStrike">
                          <a:effectLst/>
                          <a:latin typeface="+mn-ea"/>
                          <a:ea typeface="+mn-ea"/>
                        </a:rPr>
                        <a:t>），那么计算出来的平均带宽</a:t>
                      </a:r>
                      <a:r>
                        <a:rPr lang="en-US" altLang="zh-CN" sz="1050" u="none" strike="noStrike">
                          <a:effectLst/>
                          <a:latin typeface="+mn-ea"/>
                          <a:ea typeface="+mn-ea"/>
                        </a:rPr>
                        <a:t>B=Sx8/(Nx24x60x60</a:t>
                      </a:r>
                      <a:r>
                        <a:rPr lang="zh-CN" altLang="en-US" sz="1050" u="none" strike="noStrike">
                          <a:effectLst/>
                          <a:latin typeface="+mn-ea"/>
                          <a:ea typeface="+mn-ea"/>
                        </a:rPr>
                        <a:t>），</a:t>
                      </a:r>
                      <a:r>
                        <a:rPr lang="en-US" altLang="zh-CN" sz="1050" u="none" strike="noStrike">
                          <a:effectLst/>
                          <a:latin typeface="+mn-ea"/>
                          <a:ea typeface="+mn-ea"/>
                        </a:rPr>
                        <a:t>B</a:t>
                      </a:r>
                      <a:r>
                        <a:rPr lang="zh-CN" altLang="en-US" sz="1050" u="none" strike="noStrike">
                          <a:effectLst/>
                          <a:latin typeface="+mn-ea"/>
                          <a:ea typeface="+mn-ea"/>
                        </a:rPr>
                        <a:t>的单位是</a:t>
                      </a:r>
                      <a:r>
                        <a:rPr lang="en-US" altLang="zh-CN" sz="1050" u="none" strike="noStrike">
                          <a:effectLst/>
                          <a:latin typeface="+mn-ea"/>
                          <a:ea typeface="+mn-ea"/>
                        </a:rPr>
                        <a:t>Gbps</a:t>
                      </a:r>
                      <a:br>
                        <a:rPr lang="en-US" altLang="zh-CN" sz="1050" u="none" strike="noStrike">
                          <a:effectLst/>
                          <a:latin typeface="+mn-ea"/>
                          <a:ea typeface="+mn-ea"/>
                        </a:rPr>
                      </a:br>
                      <a:br>
                        <a:rPr lang="en-US" altLang="zh-CN" sz="1050" u="none" strike="noStrike">
                          <a:effectLst/>
                          <a:latin typeface="+mn-ea"/>
                          <a:ea typeface="+mn-ea"/>
                        </a:rPr>
                      </a:br>
                      <a:r>
                        <a:rPr lang="en-US" altLang="zh-CN" sz="1050" u="none" strike="noStrike">
                          <a:effectLst/>
                          <a:latin typeface="+mn-ea"/>
                          <a:ea typeface="+mn-ea"/>
                        </a:rPr>
                        <a:t>2. </a:t>
                      </a:r>
                      <a:r>
                        <a:rPr lang="zh-CN" altLang="en-US" sz="1050" u="none" strike="noStrike">
                          <a:effectLst/>
                          <a:latin typeface="+mn-ea"/>
                          <a:ea typeface="+mn-ea"/>
                        </a:rPr>
                        <a:t>每月采购量（平均带宽）上限为</a:t>
                      </a:r>
                      <a:r>
                        <a:rPr lang="en-US" altLang="zh-CN" sz="1050" u="none" strike="noStrike">
                          <a:effectLst/>
                          <a:latin typeface="+mn-ea"/>
                          <a:ea typeface="+mn-ea"/>
                        </a:rPr>
                        <a:t>10Gbps</a:t>
                      </a:r>
                      <a:r>
                        <a:rPr lang="zh-CN" altLang="en-US" sz="1050" u="none" strike="noStrike">
                          <a:effectLst/>
                          <a:latin typeface="+mn-ea"/>
                          <a:ea typeface="+mn-ea"/>
                        </a:rPr>
                        <a:t>，超出</a:t>
                      </a:r>
                      <a:r>
                        <a:rPr lang="en-US" altLang="zh-CN" sz="1050" u="none" strike="noStrike">
                          <a:effectLst/>
                          <a:latin typeface="+mn-ea"/>
                          <a:ea typeface="+mn-ea"/>
                        </a:rPr>
                        <a:t>10Gbps</a:t>
                      </a:r>
                      <a:r>
                        <a:rPr lang="zh-CN" altLang="en-US" sz="1050" u="none" strike="noStrike">
                          <a:effectLst/>
                          <a:latin typeface="+mn-ea"/>
                          <a:ea typeface="+mn-ea"/>
                        </a:rPr>
                        <a:t>按照</a:t>
                      </a:r>
                      <a:r>
                        <a:rPr lang="en-US" altLang="zh-CN" sz="1050" u="none" strike="noStrike">
                          <a:effectLst/>
                          <a:latin typeface="+mn-ea"/>
                          <a:ea typeface="+mn-ea"/>
                        </a:rPr>
                        <a:t>10Gbps</a:t>
                      </a:r>
                      <a:r>
                        <a:rPr lang="zh-CN" altLang="en-US" sz="1050" u="none" strike="noStrike">
                          <a:effectLst/>
                          <a:latin typeface="+mn-ea"/>
                          <a:ea typeface="+mn-ea"/>
                        </a:rPr>
                        <a:t>结算</a:t>
                      </a:r>
                      <a:br>
                        <a:rPr lang="zh-CN" altLang="en-US" sz="1050" u="none" strike="noStrike">
                          <a:effectLst/>
                          <a:latin typeface="+mn-ea"/>
                          <a:ea typeface="+mn-ea"/>
                        </a:rPr>
                      </a:br>
                      <a:endParaRPr lang="zh-CN" altLang="en-US" sz="1050" b="0" i="0" u="none" strike="noStrike">
                        <a:solidFill>
                          <a:srgbClr val="000000"/>
                        </a:solidFill>
                        <a:effectLst/>
                        <a:latin typeface="+mn-ea"/>
                        <a:ea typeface="+mn-ea"/>
                      </a:endParaRPr>
                    </a:p>
                  </a:txBody>
                  <a:tcPr marL="6198" marR="6198" marT="6198" marB="0" anchor="ctr"/>
                </a:tc>
              </a:tr>
              <a:tr h="1828800">
                <a:tc vMerge="1">
                  <a:tcPr/>
                </a:tc>
                <a:tc>
                  <a:txBody>
                    <a:bodyPr/>
                    <a:lstStyle/>
                    <a:p>
                      <a:pPr algn="ctr" fontAlgn="ctr"/>
                      <a:r>
                        <a:rPr lang="zh-CN" altLang="en-US" sz="1050" u="none" strike="noStrike">
                          <a:effectLst/>
                          <a:latin typeface="+mn-ea"/>
                          <a:ea typeface="+mn-ea"/>
                        </a:rPr>
                        <a:t>飞信业务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downloadm.fetion-portal.com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liveupdatercs.fetionportal.com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download2.fetion-portal.com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dlrcs.fetion-portal.com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i-js.fetionpic.com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space.fetionpic.com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i-imgp4.fetionpic.com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showshare.fetionpic.com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manor.fetionpic.com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i-imgh2.fetionpic.com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i-res.fetionpic.com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minisite.fetionpic.com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i-imgh3.fetionpic.com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i-imgp3.fetionpic.com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imgl.fetionpic.com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redbag.rcscdn.fetionpic.com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emshop.rcscdn.fetionpic.com </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portrait.rcscdn.fetionpic.com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circle.rcscdn.fetionpic.com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pa.rcscdn.fetionpic.com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download.fetiononline.com</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400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55.397</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18512.438</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04800">
                <a:tc vMerge="1">
                  <a:tcPr/>
                </a:tc>
                <a:tc>
                  <a:txBody>
                    <a:bodyPr/>
                    <a:lstStyle/>
                    <a:p>
                      <a:pPr algn="ctr" fontAlgn="ctr"/>
                      <a:r>
                        <a:rPr lang="zh-CN" altLang="en-US" sz="1050" u="none" strike="noStrike">
                          <a:effectLst/>
                          <a:latin typeface="+mn-ea"/>
                          <a:ea typeface="+mn-ea"/>
                        </a:rPr>
                        <a:t>和生活</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ac.wxcs.cn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*.wap.wxcs.cn</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13.5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4.386</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1467.127</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345440">
                <a:tc vMerge="1">
                  <a:tcPr/>
                </a:tc>
                <a:tc>
                  <a:txBody>
                    <a:bodyPr/>
                    <a:lstStyle/>
                    <a:p>
                      <a:pPr algn="ctr" fontAlgn="ctr"/>
                      <a:r>
                        <a:rPr lang="zh-CN" altLang="en-US" sz="1050" u="none" strike="noStrike">
                          <a:effectLst/>
                          <a:latin typeface="+mn-ea"/>
                          <a:ea typeface="+mn-ea"/>
                        </a:rPr>
                        <a:t>彩云</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huodong.caiyun.feixin.10086.cn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mrp.weibo.10086.cn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caiyun.dnion.com</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72</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3.219</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1076.721</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r h="1066800">
                <a:tc vMerge="1">
                  <a:tcPr/>
                </a:tc>
                <a:tc>
                  <a:txBody>
                    <a:bodyPr/>
                    <a:lstStyle/>
                    <a:p>
                      <a:pPr algn="ctr" fontAlgn="ctr"/>
                      <a:r>
                        <a:rPr lang="en-US" sz="1050" u="none" strike="noStrike">
                          <a:effectLst/>
                          <a:latin typeface="+mn-ea"/>
                          <a:ea typeface="+mn-ea"/>
                        </a:rPr>
                        <a:t>MM</a:t>
                      </a:r>
                      <a:r>
                        <a:rPr lang="zh-CN" altLang="en-US" sz="1050" u="none" strike="noStrike">
                          <a:effectLst/>
                          <a:latin typeface="+mn-ea"/>
                          <a:ea typeface="+mn-ea"/>
                        </a:rPr>
                        <a:t>业务</a:t>
                      </a:r>
                      <a:endParaRPr lang="zh-CN" altLang="en-US" sz="1050" b="0" i="0" u="none" strike="noStrike">
                        <a:solidFill>
                          <a:srgbClr val="000000"/>
                        </a:solidFill>
                        <a:effectLst/>
                        <a:latin typeface="+mn-ea"/>
                        <a:ea typeface="+mn-ea"/>
                      </a:endParaRPr>
                    </a:p>
                  </a:txBody>
                  <a:tcPr marL="6198" marR="6198" marT="6198" marB="0" anchor="ctr"/>
                </a:tc>
                <a:tc>
                  <a:txBody>
                    <a:bodyPr/>
                    <a:lstStyle/>
                    <a:p>
                      <a:pPr indent="0">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zjw.mmarket.com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apkopen.mmarket.com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apk1.mmarket.com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cdnpcapk.mmarket.com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download.i139.cn</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rs.base.mmarket.com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devfile.mmarket.com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devatt.mmarket.com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res1.mmarket.com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vbimg.mmarket.com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i1.mm-img.mmarket.com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odpnj.mmarket.com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apps.cmdc.cc</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up.ap.mm-img.mmarket.com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u5.mm-img.mmarket.com</a:t>
                      </a:r>
                      <a:r>
                        <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hfres.mmarket.com</a:t>
                      </a:r>
                      <a:endParaRPr lang="zh-CN" altLang="en-US"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b"/>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27000</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10412.765</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a:txBody>
                    <a:bodyPr/>
                    <a:lstStyle/>
                    <a:p>
                      <a:pPr indent="0" algn="ctr">
                        <a:buNone/>
                      </a:pPr>
                      <a:r>
                        <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rPr>
                        <a:t>3473702.213</a:t>
                      </a:r>
                      <a:endParaRPr lang="en-US" altLang="zh-CN" sz="1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vert="horz" anchor="ctr"/>
                </a:tc>
                <a:tc vMerge="1">
                  <a:tcPr/>
                </a:tc>
                <a:tc vMerge="1">
                  <a:tcPr/>
                </a:tc>
                <a:tc vMerge="1">
                  <a:tcPr/>
                </a:tc>
                <a:tc vMerge="1">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712" y="1988840"/>
            <a:ext cx="4608512" cy="923330"/>
          </a:xfrm>
          <a:prstGeom prst="rect">
            <a:avLst/>
          </a:prstGeom>
          <a:noFill/>
        </p:spPr>
        <p:txBody>
          <a:bodyPr wrap="square" rtlCol="0">
            <a:spAutoFit/>
          </a:bodyPr>
          <a:lstStyle/>
          <a:p>
            <a:r>
              <a:rPr lang="zh-CN" altLang="en-US" sz="5400" b="1" dirty="0">
                <a:solidFill>
                  <a:srgbClr val="0070C0"/>
                </a:solidFill>
                <a:latin typeface="微软雅黑" panose="020B0503020204020204" pitchFamily="34" charset="-122"/>
                <a:ea typeface="微软雅黑" panose="020B0503020204020204" pitchFamily="34" charset="-122"/>
              </a:rPr>
              <a:t>请领导指示</a:t>
            </a:r>
            <a:endParaRPr lang="zh-CN" altLang="en-US" sz="5400"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9376" y="548680"/>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考核内容</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16" name="Rectangle 5"/>
          <p:cNvSpPr>
            <a:spLocks noChangeArrowheads="1"/>
          </p:cNvSpPr>
          <p:nvPr/>
        </p:nvSpPr>
        <p:spPr bwMode="auto">
          <a:xfrm>
            <a:off x="2855640" y="436510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3"/>
          <p:cNvSpPr txBox="1">
            <a:spLocks noChangeArrowheads="1"/>
          </p:cNvSpPr>
          <p:nvPr/>
        </p:nvSpPr>
        <p:spPr bwMode="auto">
          <a:xfrm>
            <a:off x="821026" y="4822304"/>
            <a:ext cx="10361822" cy="1200329"/>
          </a:xfrm>
          <a:prstGeom prst="rect">
            <a:avLst/>
          </a:prstGeom>
          <a:solidFill>
            <a:srgbClr val="C0E86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50000"/>
              </a:lnSpc>
            </a:pPr>
            <a:r>
              <a:rPr kumimoji="0" lang="zh-CN" altLang="en-US" sz="1200" dirty="0" smtClean="0">
                <a:latin typeface="微软雅黑" panose="020B0503020204020204" pitchFamily="34" charset="-122"/>
                <a:ea typeface="微软雅黑" panose="020B0503020204020204" pitchFamily="34" charset="-122"/>
              </a:rPr>
              <a:t>说明：</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1</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商只提供单一产品服务，该产品权重为</a:t>
            </a:r>
            <a:r>
              <a:rPr kumimoji="0" lang="en-US" altLang="zh-CN" sz="1200" dirty="0">
                <a:latin typeface="微软雅黑" panose="020B0503020204020204" pitchFamily="34" charset="-122"/>
                <a:ea typeface="微软雅黑" panose="020B0503020204020204" pitchFamily="34" charset="-122"/>
              </a:rPr>
              <a:t>100%</a:t>
            </a:r>
            <a:r>
              <a:rPr kumimoji="0" lang="zh-CN" altLang="en-US" sz="1200" dirty="0">
                <a:latin typeface="微软雅黑" panose="020B0503020204020204" pitchFamily="34" charset="-122"/>
                <a:ea typeface="微软雅黑" panose="020B0503020204020204" pitchFamily="34" charset="-122"/>
              </a:rPr>
              <a:t>；</a:t>
            </a:r>
            <a:endParaRPr kumimoji="0" lang="zh-CN" altLang="en-US" sz="1200" dirty="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2</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商只提供两类产品服务，按照如下原则进行权重划分</a:t>
            </a:r>
            <a:r>
              <a:rPr kumimoji="0" lang="zh-CN" altLang="en-US" sz="1200" dirty="0" smtClean="0">
                <a:latin typeface="微软雅黑" panose="020B0503020204020204" pitchFamily="34" charset="-122"/>
                <a:ea typeface="微软雅黑" panose="020B0503020204020204" pitchFamily="34" charset="-122"/>
              </a:rPr>
              <a:t>：静态</a:t>
            </a:r>
            <a:r>
              <a:rPr kumimoji="0" lang="zh-CN" altLang="en-US" sz="1200" dirty="0">
                <a:latin typeface="微软雅黑" panose="020B0503020204020204" pitchFamily="34" charset="-122"/>
                <a:ea typeface="微软雅黑" panose="020B0503020204020204" pitchFamily="34" charset="-122"/>
              </a:rPr>
              <a:t>资源和文件下载分发按照</a:t>
            </a:r>
            <a:r>
              <a:rPr kumimoji="0" lang="en-US" altLang="zh-CN" sz="1200" dirty="0">
                <a:latin typeface="微软雅黑" panose="020B0503020204020204" pitchFamily="34" charset="-122"/>
                <a:ea typeface="微软雅黑" panose="020B0503020204020204" pitchFamily="34" charset="-122"/>
              </a:rPr>
              <a:t>5:5</a:t>
            </a:r>
            <a:r>
              <a:rPr kumimoji="0" lang="zh-CN" altLang="en-US" sz="1200" dirty="0">
                <a:latin typeface="微软雅黑" panose="020B0503020204020204" pitchFamily="34" charset="-122"/>
                <a:ea typeface="微软雅黑" panose="020B0503020204020204" pitchFamily="34" charset="-122"/>
              </a:rPr>
              <a:t>进行</a:t>
            </a:r>
            <a:r>
              <a:rPr kumimoji="0" lang="zh-CN" altLang="en-US" sz="1200" dirty="0" smtClean="0">
                <a:latin typeface="微软雅黑" panose="020B0503020204020204" pitchFamily="34" charset="-122"/>
                <a:ea typeface="微软雅黑" panose="020B0503020204020204" pitchFamily="34" charset="-122"/>
              </a:rPr>
              <a:t>计分；</a:t>
            </a:r>
            <a:endParaRPr kumimoji="0" lang="en-US" altLang="zh-CN" sz="1200" dirty="0" smtClean="0">
              <a:latin typeface="微软雅黑" panose="020B0503020204020204" pitchFamily="34" charset="-122"/>
              <a:ea typeface="微软雅黑" panose="020B0503020204020204" pitchFamily="34" charset="-122"/>
            </a:endParaRPr>
          </a:p>
          <a:p>
            <a:pPr>
              <a:lnSpc>
                <a:spcPct val="150000"/>
              </a:lnSpc>
            </a:pPr>
            <a:r>
              <a:rPr kumimoji="0" lang="en-US" altLang="zh-CN" sz="1200" dirty="0" smtClean="0">
                <a:latin typeface="微软雅黑" panose="020B0503020204020204" pitchFamily="34" charset="-122"/>
                <a:ea typeface="微软雅黑" panose="020B0503020204020204" pitchFamily="34" charset="-122"/>
              </a:rPr>
              <a:t>3</a:t>
            </a:r>
            <a:r>
              <a:rPr kumimoji="0" lang="zh-CN" altLang="en-US" sz="1200" dirty="0" smtClean="0">
                <a:latin typeface="微软雅黑" panose="020B0503020204020204" pitchFamily="34" charset="-122"/>
                <a:ea typeface="微软雅黑" panose="020B0503020204020204" pitchFamily="34" charset="-122"/>
              </a:rPr>
              <a:t>、若供应</a:t>
            </a:r>
            <a:r>
              <a:rPr kumimoji="0" lang="zh-CN" altLang="en-US" sz="1200" dirty="0">
                <a:latin typeface="微软雅黑" panose="020B0503020204020204" pitchFamily="34" charset="-122"/>
                <a:ea typeface="微软雅黑" panose="020B0503020204020204" pitchFamily="34" charset="-122"/>
              </a:rPr>
              <a:t>商提供全产品服务，按照静态资源、文件下载</a:t>
            </a:r>
            <a:r>
              <a:rPr kumimoji="0" lang="zh-CN" altLang="en-US" sz="1200" dirty="0" smtClean="0">
                <a:latin typeface="微软雅黑" panose="020B0503020204020204" pitchFamily="34" charset="-122"/>
                <a:ea typeface="微软雅黑" panose="020B0503020204020204" pitchFamily="34" charset="-122"/>
              </a:rPr>
              <a:t>分发权重为</a:t>
            </a:r>
            <a:r>
              <a:rPr kumimoji="0" lang="en-US" altLang="zh-CN" sz="1200" dirty="0" smtClean="0">
                <a:latin typeface="微软雅黑" panose="020B0503020204020204" pitchFamily="34" charset="-122"/>
                <a:ea typeface="微软雅黑" panose="020B0503020204020204" pitchFamily="34" charset="-122"/>
              </a:rPr>
              <a:t>5:5</a:t>
            </a:r>
            <a:r>
              <a:rPr kumimoji="0" lang="zh-CN" altLang="en-US" sz="1200" dirty="0" smtClean="0">
                <a:latin typeface="微软雅黑" panose="020B0503020204020204" pitchFamily="34" charset="-122"/>
                <a:ea typeface="微软雅黑" panose="020B0503020204020204" pitchFamily="34" charset="-122"/>
              </a:rPr>
              <a:t>进行</a:t>
            </a:r>
            <a:r>
              <a:rPr kumimoji="0" lang="zh-CN" altLang="en-US" sz="1200" dirty="0">
                <a:latin typeface="微软雅黑" panose="020B0503020204020204" pitchFamily="34" charset="-122"/>
                <a:ea typeface="微软雅黑" panose="020B0503020204020204" pitchFamily="34" charset="-122"/>
              </a:rPr>
              <a:t>考核；</a:t>
            </a:r>
            <a:endParaRPr kumimoji="0" lang="zh-CN" altLang="en-US" sz="1200" dirty="0">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821026" y="1989123"/>
          <a:ext cx="10225134" cy="2661165"/>
        </p:xfrm>
        <a:graphic>
          <a:graphicData uri="http://schemas.openxmlformats.org/drawingml/2006/table">
            <a:tbl>
              <a:tblPr>
                <a:tableStyleId>{5C22544A-7EE6-4342-B048-85BDC9FD1C3A}</a:tableStyleId>
              </a:tblPr>
              <a:tblGrid>
                <a:gridCol w="2037902"/>
                <a:gridCol w="1418481"/>
                <a:gridCol w="1080120"/>
                <a:gridCol w="2160240"/>
                <a:gridCol w="792088"/>
                <a:gridCol w="1152128"/>
                <a:gridCol w="1584175"/>
              </a:tblGrid>
              <a:tr h="337081">
                <a:tc>
                  <a:txBody>
                    <a:bodyPr/>
                    <a:lstStyle/>
                    <a:p>
                      <a:pPr algn="ctr" rtl="0" fontAlgn="ctr"/>
                      <a:r>
                        <a:rPr lang="zh-CN" altLang="en-US" sz="1400" u="none" strike="noStrike" dirty="0">
                          <a:effectLst/>
                        </a:rPr>
                        <a:t>合作商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提供产品</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产品权重</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考核项</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产品得分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c>
                  <a:txBody>
                    <a:bodyPr/>
                    <a:lstStyle/>
                    <a:p>
                      <a:pPr algn="ctr" rtl="0" fontAlgn="ctr"/>
                      <a:r>
                        <a:rPr lang="zh-CN" altLang="en-US" sz="1400" u="none" strike="noStrike" dirty="0">
                          <a:effectLst/>
                        </a:rPr>
                        <a:t>总得分</a:t>
                      </a:r>
                      <a:endParaRPr lang="zh-CN" altLang="en-US" sz="1400" b="1" i="0" u="none" strike="noStrike" dirty="0">
                        <a:solidFill>
                          <a:srgbClr val="FFFFFF"/>
                        </a:solidFill>
                        <a:effectLst/>
                        <a:latin typeface="Arial" panose="020B0604020202020204"/>
                      </a:endParaRPr>
                    </a:p>
                  </a:txBody>
                  <a:tcPr marL="9525" marR="9525" marT="9525" marB="0" anchor="ctr">
                    <a:solidFill>
                      <a:schemeClr val="accent1"/>
                    </a:solidFill>
                  </a:tcPr>
                </a:tc>
              </a:tr>
              <a:tr h="638679">
                <a:tc rowSpan="6">
                  <a:txBody>
                    <a:bodyPr/>
                    <a:lstStyle/>
                    <a:p>
                      <a:pPr algn="ctr" rtl="0" fontAlgn="ctr"/>
                      <a:r>
                        <a:rPr lang="zh-CN" altLang="en-US" sz="1400" u="none" strike="noStrike" dirty="0">
                          <a:effectLst/>
                        </a:rPr>
                        <a:t>上海帝联信息科技股份有限公司</a:t>
                      </a:r>
                      <a:endParaRPr lang="zh-CN" altLang="en-US" sz="1400" b="1" i="0" u="none" strike="noStrike" dirty="0">
                        <a:solidFill>
                          <a:srgbClr val="FFFFFF"/>
                        </a:solidFill>
                        <a:effectLst/>
                        <a:latin typeface="Arial" panose="020B0604020202020204"/>
                      </a:endParaRPr>
                    </a:p>
                  </a:txBody>
                  <a:tcPr marL="9525" marR="9525" marT="9525" marB="0" anchor="ctr"/>
                </a:tc>
                <a:tc rowSpan="3">
                  <a:txBody>
                    <a:bodyPr/>
                    <a:lstStyle/>
                    <a:p>
                      <a:pPr algn="ctr" rtl="0" fontAlgn="ctr"/>
                      <a:r>
                        <a:rPr lang="zh-CN" altLang="en-US" sz="1400" u="none" strike="noStrike">
                          <a:effectLst/>
                        </a:rPr>
                        <a:t>静态资源</a:t>
                      </a:r>
                      <a:endParaRPr lang="zh-CN" altLang="en-US" sz="1400" b="0" i="0" u="none" strike="noStrike">
                        <a:solidFill>
                          <a:srgbClr val="000000"/>
                        </a:solidFill>
                        <a:effectLst/>
                        <a:latin typeface="宋体" panose="02010600030101010101" pitchFamily="2" charset="-122"/>
                      </a:endParaRPr>
                    </a:p>
                  </a:txBody>
                  <a:tcPr marL="9525" marR="9525" marT="9525" marB="0" anchor="ctr"/>
                </a:tc>
                <a:tc rowSpan="3">
                  <a:txBody>
                    <a:bodyPr/>
                    <a:lstStyle/>
                    <a:p>
                      <a:pPr algn="ctr" rtl="0" fontAlgn="ctr"/>
                      <a:r>
                        <a:rPr lang="en-US" altLang="zh-CN" sz="1400" u="none" strike="noStrike" dirty="0">
                          <a:effectLst/>
                        </a:rPr>
                        <a:t>5</a:t>
                      </a:r>
                      <a:r>
                        <a:rPr lang="en-US" altLang="zh-CN" sz="1400" u="none" strike="noStrike" dirty="0" smtClean="0">
                          <a:effectLst/>
                        </a:rPr>
                        <a:t>0</a:t>
                      </a:r>
                      <a:r>
                        <a:rPr lang="en-US" altLang="zh-CN" sz="1400" u="none" strike="noStrike" dirty="0">
                          <a:effectLst/>
                        </a:rPr>
                        <a:t>%</a:t>
                      </a:r>
                      <a:endParaRPr lang="en-US" altLang="zh-CN" sz="1400" b="0" i="0" u="none" strike="noStrike" dirty="0">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rowSpan="6">
                  <a:txBody>
                    <a:bodyPr/>
                    <a:lstStyle/>
                    <a:p>
                      <a:pPr algn="ctr" rtl="0" fontAlgn="ctr"/>
                      <a:r>
                        <a:rPr lang="zh-CN" altLang="zh-CN" sz="1400" kern="1200" dirty="0" smtClean="0">
                          <a:solidFill>
                            <a:schemeClr val="dk1"/>
                          </a:solidFill>
                          <a:effectLst/>
                          <a:latin typeface="+mn-lt"/>
                          <a:ea typeface="+mn-ea"/>
                          <a:cs typeface="+mn-cs"/>
                        </a:rPr>
                        <a:t>产品得分</a:t>
                      </a:r>
                      <a:r>
                        <a:rPr lang="en-US" altLang="zh-CN" sz="1400" kern="1200" dirty="0" smtClean="0">
                          <a:solidFill>
                            <a:schemeClr val="dk1"/>
                          </a:solidFill>
                          <a:effectLst/>
                          <a:latin typeface="+mn-lt"/>
                          <a:ea typeface="+mn-ea"/>
                          <a:cs typeface="+mn-cs"/>
                        </a:rPr>
                        <a:t>*</a:t>
                      </a:r>
                      <a:r>
                        <a:rPr lang="zh-CN" altLang="zh-CN" sz="1400" kern="1200" dirty="0" smtClean="0">
                          <a:solidFill>
                            <a:schemeClr val="dk1"/>
                          </a:solidFill>
                          <a:effectLst/>
                          <a:latin typeface="+mn-lt"/>
                          <a:ea typeface="+mn-ea"/>
                          <a:cs typeface="+mn-cs"/>
                        </a:rPr>
                        <a:t>权重之和</a:t>
                      </a:r>
                      <a:endParaRPr lang="en-US" altLang="zh-CN" sz="1100" b="0" i="0" u="none" strike="noStrike" dirty="0">
                        <a:solidFill>
                          <a:srgbClr val="000000"/>
                        </a:solidFill>
                        <a:effectLst/>
                        <a:latin typeface="Cambria" panose="02040503050406030204"/>
                      </a:endParaRPr>
                    </a:p>
                  </a:txBody>
                  <a:tcPr marL="9525" marR="9525" marT="9525" marB="0" anchor="ct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rowSpan="3">
                  <a:txBody>
                    <a:bodyPr/>
                    <a:lstStyle/>
                    <a:p>
                      <a:pPr algn="ctr" rtl="0" fontAlgn="ctr"/>
                      <a:r>
                        <a:rPr lang="zh-CN" altLang="en-US" sz="1400" u="none" strike="noStrike">
                          <a:effectLst/>
                        </a:rPr>
                        <a:t>文件下载分发</a:t>
                      </a:r>
                      <a:endParaRPr lang="zh-CN" altLang="en-US" sz="1400" b="0" i="0" u="none" strike="noStrike">
                        <a:solidFill>
                          <a:srgbClr val="000000"/>
                        </a:solidFill>
                        <a:effectLst/>
                        <a:latin typeface="Arial" panose="020B0604020202020204"/>
                      </a:endParaRPr>
                    </a:p>
                  </a:txBody>
                  <a:tcPr marL="9525" marR="9525" marT="9525" marB="0" anchor="ctr"/>
                </a:tc>
                <a:tc rowSpan="3">
                  <a:txBody>
                    <a:bodyPr/>
                    <a:lstStyle/>
                    <a:p>
                      <a:pPr algn="ctr" rtl="0" fontAlgn="ctr"/>
                      <a:r>
                        <a:rPr lang="en-US" altLang="zh-CN" sz="1400" u="none" strike="noStrike">
                          <a:effectLst/>
                        </a:rPr>
                        <a:t>50%</a:t>
                      </a:r>
                      <a:endParaRPr lang="en-US" altLang="zh-CN" sz="1400" b="0" i="0" u="none" strike="noStrike">
                        <a:solidFill>
                          <a:srgbClr val="000000"/>
                        </a:solidFill>
                        <a:effectLst/>
                        <a:latin typeface="Calibri" panose="020F0502020204030204"/>
                      </a:endParaRPr>
                    </a:p>
                  </a:txBody>
                  <a:tcPr marL="9525" marR="9525" marT="9525" marB="0" anchor="ctr"/>
                </a:tc>
                <a:tc>
                  <a:txBody>
                    <a:bodyPr/>
                    <a:lstStyle/>
                    <a:p>
                      <a:pPr algn="ctr" rtl="0" fontAlgn="ctr"/>
                      <a:r>
                        <a:rPr lang="zh-CN" altLang="en-US" sz="1400" u="none" strike="noStrike" dirty="0">
                          <a:effectLst/>
                        </a:rPr>
                        <a:t>故障投诉考核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a:solidFill>
                          <a:srgbClr val="000000"/>
                        </a:solidFill>
                        <a:effectLst/>
                        <a:latin typeface="Calibri" panose="020F0502020204030204"/>
                      </a:endParaRPr>
                    </a:p>
                  </a:txBody>
                  <a:tcPr marL="9525" marR="9525" marT="9525" marB="0" anchor="ctr"/>
                </a:tc>
                <a:tc rowSpan="3">
                  <a:txBody>
                    <a:bodyPr/>
                    <a:lstStyle/>
                    <a:p>
                      <a:pPr algn="ctr" rtl="0" fontAlgn="ctr"/>
                      <a:r>
                        <a:rPr lang="zh-CN" altLang="zh-CN" sz="1400" kern="1200" dirty="0" smtClean="0">
                          <a:solidFill>
                            <a:schemeClr val="dk1"/>
                          </a:solidFill>
                          <a:effectLst/>
                          <a:latin typeface="+mn-lt"/>
                          <a:ea typeface="+mn-ea"/>
                          <a:cs typeface="+mn-cs"/>
                        </a:rPr>
                        <a:t>左边得分之和</a:t>
                      </a:r>
                      <a:endParaRPr lang="en-US" altLang="zh-CN" sz="1100" b="0" i="0" u="none" strike="noStrike" dirty="0">
                        <a:solidFill>
                          <a:srgbClr val="000000"/>
                        </a:solidFill>
                        <a:effectLst/>
                        <a:latin typeface="Calibri" panose="020F0502020204030204"/>
                      </a:endParaRPr>
                    </a:p>
                  </a:txBody>
                  <a:tcPr marL="9525" marR="9525" marT="9525" marB="0" anchor="ctr"/>
                </a:tc>
                <a:tc vMerge="1">
                  <a:tcPr/>
                </a:tc>
              </a:tr>
              <a:tr h="337081">
                <a:tc vMerge="1">
                  <a:tcPr/>
                </a:tc>
                <a:tc vMerge="1">
                  <a:tcPr/>
                </a:tc>
                <a:tc vMerge="1">
                  <a:tcPr/>
                </a:tc>
                <a:tc>
                  <a:txBody>
                    <a:bodyPr/>
                    <a:lstStyle/>
                    <a:p>
                      <a:pPr algn="ctr" rtl="0" fontAlgn="ctr"/>
                      <a:r>
                        <a:rPr lang="zh-CN" altLang="en-US" sz="1400" u="none" strike="noStrike" dirty="0">
                          <a:effectLst/>
                        </a:rPr>
                        <a:t>加速效果考核（</a:t>
                      </a:r>
                      <a:r>
                        <a:rPr lang="en-US" altLang="zh-CN" sz="1400" u="none" strike="noStrike" dirty="0">
                          <a:effectLst/>
                        </a:rPr>
                        <a:t>80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r h="337081">
                <a:tc vMerge="1">
                  <a:tcPr/>
                </a:tc>
                <a:tc vMerge="1">
                  <a:tcPr/>
                </a:tc>
                <a:tc vMerge="1">
                  <a:tcPr/>
                </a:tc>
                <a:tc>
                  <a:txBody>
                    <a:bodyPr/>
                    <a:lstStyle/>
                    <a:p>
                      <a:pPr algn="ctr" rtl="0" fontAlgn="ctr"/>
                      <a:r>
                        <a:rPr lang="zh-CN" altLang="en-US" sz="1400" u="none" strike="noStrike" dirty="0">
                          <a:effectLst/>
                        </a:rPr>
                        <a:t>服务质量考核（</a:t>
                      </a:r>
                      <a:r>
                        <a:rPr lang="en-US" altLang="zh-CN" sz="1400" u="none" strike="noStrike" dirty="0">
                          <a:effectLst/>
                        </a:rPr>
                        <a:t>10</a:t>
                      </a:r>
                      <a:r>
                        <a:rPr lang="zh-CN" altLang="en-US" sz="1400" u="none" strike="noStrike" dirty="0">
                          <a:effectLst/>
                        </a:rPr>
                        <a:t>分）</a:t>
                      </a:r>
                      <a:endParaRPr lang="zh-CN" altLang="en-US" sz="1400" b="0" i="0" u="none" strike="noStrike" dirty="0">
                        <a:solidFill>
                          <a:srgbClr val="000000"/>
                        </a:solidFill>
                        <a:effectLst/>
                        <a:latin typeface="Arial" panose="020B0604020202020204"/>
                      </a:endParaRPr>
                    </a:p>
                  </a:txBody>
                  <a:tcPr marL="9525" marR="9525" marT="9525" marB="0" anchor="ctr"/>
                </a:tc>
                <a:tc>
                  <a:txBody>
                    <a:bodyPr/>
                    <a:lstStyle/>
                    <a:p>
                      <a:pPr algn="ctr" rtl="0" fontAlgn="ctr"/>
                      <a:endParaRPr lang="en-US" altLang="zh-CN" sz="1400" b="0" i="0" u="none" strike="noStrike" dirty="0">
                        <a:solidFill>
                          <a:srgbClr val="000000"/>
                        </a:solidFill>
                        <a:effectLst/>
                        <a:latin typeface="Calibri" panose="020F0502020204030204"/>
                      </a:endParaRPr>
                    </a:p>
                  </a:txBody>
                  <a:tcPr marL="9525" marR="9525" marT="9525" marB="0" anchor="ctr"/>
                </a:tc>
                <a:tc vMerge="1">
                  <a:tcPr/>
                </a:tc>
                <a:tc vMerge="1">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9376" y="476672"/>
            <a:ext cx="2481944" cy="857477"/>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目录</a:t>
            </a:r>
            <a:br>
              <a:rPr lang="en-US" altLang="zh-CN" sz="2800" b="1" dirty="0" smtClean="0">
                <a:solidFill>
                  <a:schemeClr val="bg1"/>
                </a:solidFill>
                <a:latin typeface="微软雅黑" panose="020B0503020204020204" pitchFamily="34" charset="-122"/>
                <a:ea typeface="微软雅黑" panose="020B0503020204020204" pitchFamily="34" charset="-122"/>
              </a:rPr>
            </a:br>
            <a:r>
              <a:rPr lang="en-US" altLang="zh-CN" sz="2000" b="1" dirty="0" smtClean="0">
                <a:solidFill>
                  <a:schemeClr val="bg1"/>
                </a:solidFill>
                <a:latin typeface="微软雅黑" panose="020B0503020204020204" pitchFamily="34" charset="-122"/>
                <a:ea typeface="微软雅黑" panose="020B0503020204020204" pitchFamily="34" charset="-122"/>
              </a:rPr>
              <a:t>Content</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44042" y="1988840"/>
            <a:ext cx="10824566" cy="3721013"/>
            <a:chOff x="1034122" y="2002657"/>
            <a:chExt cx="13913517" cy="3896686"/>
          </a:xfrm>
          <a:solidFill>
            <a:srgbClr val="0070C0">
              <a:alpha val="80000"/>
            </a:srgbClr>
          </a:solidFill>
        </p:grpSpPr>
        <p:sp>
          <p:nvSpPr>
            <p:cNvPr id="9" name="任意多边形 8"/>
            <p:cNvSpPr/>
            <p:nvPr/>
          </p:nvSpPr>
          <p:spPr>
            <a:xfrm>
              <a:off x="4673861" y="4099553"/>
              <a:ext cx="3187529" cy="1772670"/>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a:latin typeface="微软雅黑" panose="020B0503020204020204" pitchFamily="34" charset="-122"/>
                  <a:ea typeface="微软雅黑" panose="020B0503020204020204" pitchFamily="34" charset="-122"/>
                </a:rPr>
                <a:t>结算</a:t>
              </a:r>
              <a:endParaRPr lang="zh-CN" altLang="en-US" sz="2800" b="1" kern="1200" dirty="0">
                <a:latin typeface="微软雅黑" panose="020B0503020204020204" pitchFamily="34" charset="-122"/>
                <a:ea typeface="微软雅黑" panose="020B0503020204020204" pitchFamily="34" charset="-122"/>
              </a:endParaRPr>
            </a:p>
          </p:txBody>
        </p:sp>
        <p:sp>
          <p:nvSpPr>
            <p:cNvPr id="10" name="任意多边形 9"/>
            <p:cNvSpPr/>
            <p:nvPr/>
          </p:nvSpPr>
          <p:spPr>
            <a:xfrm>
              <a:off x="4653945" y="2002658"/>
              <a:ext cx="3269513" cy="1772670"/>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solidFill>
              <a:srgbClr val="FF0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加速效果考核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80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8261287" y="2012372"/>
              <a:ext cx="3177412" cy="1772670"/>
            </a:xfrm>
            <a:custGeom>
              <a:avLst/>
              <a:gdLst>
                <a:gd name="connsiteX0" fmla="*/ 0 w 3135292"/>
                <a:gd name="connsiteY0" fmla="*/ 0 h 1772670"/>
                <a:gd name="connsiteX1" fmla="*/ 3135292 w 3135292"/>
                <a:gd name="connsiteY1" fmla="*/ 0 h 1772670"/>
                <a:gd name="connsiteX2" fmla="*/ 3135292 w 3135292"/>
                <a:gd name="connsiteY2" fmla="*/ 1772670 h 1772670"/>
                <a:gd name="connsiteX3" fmla="*/ 0 w 3135292"/>
                <a:gd name="connsiteY3" fmla="*/ 1772670 h 1772670"/>
                <a:gd name="connsiteX4" fmla="*/ 0 w 3135292"/>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5292" h="1772670">
                  <a:moveTo>
                    <a:pt x="0" y="0"/>
                  </a:moveTo>
                  <a:lnTo>
                    <a:pt x="3135292" y="0"/>
                  </a:lnTo>
                  <a:lnTo>
                    <a:pt x="3135292"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故障投诉考核</a:t>
              </a:r>
              <a:endParaRPr lang="en-US" altLang="zh-CN" sz="2800" b="1" kern="1200"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（总</a:t>
              </a:r>
              <a:r>
                <a:rPr lang="en-US" altLang="zh-CN" sz="2800" b="1" dirty="0" smtClean="0">
                  <a:latin typeface="微软雅黑" panose="020B0503020204020204" pitchFamily="34" charset="-122"/>
                  <a:ea typeface="微软雅黑" panose="020B0503020204020204" pitchFamily="34" charset="-122"/>
                </a:rPr>
                <a:t>10</a:t>
              </a:r>
              <a:r>
                <a:rPr lang="zh-CN" altLang="en-US" sz="2800" b="1" dirty="0" smtClean="0">
                  <a:latin typeface="微软雅黑" panose="020B0503020204020204" pitchFamily="34" charset="-122"/>
                  <a:ea typeface="微软雅黑" panose="020B0503020204020204" pitchFamily="34" charset="-122"/>
                </a:rPr>
                <a:t>分）</a:t>
              </a:r>
              <a:endParaRPr lang="zh-CN" altLang="en-US" sz="2800" b="1"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11757495" y="2002657"/>
              <a:ext cx="3190144" cy="1772669"/>
            </a:xfrm>
            <a:custGeom>
              <a:avLst/>
              <a:gdLst>
                <a:gd name="connsiteX0" fmla="*/ 0 w 3404945"/>
                <a:gd name="connsiteY0" fmla="*/ 0 h 1772670"/>
                <a:gd name="connsiteX1" fmla="*/ 3404945 w 3404945"/>
                <a:gd name="connsiteY1" fmla="*/ 0 h 1772670"/>
                <a:gd name="connsiteX2" fmla="*/ 3404945 w 3404945"/>
                <a:gd name="connsiteY2" fmla="*/ 1772670 h 1772670"/>
                <a:gd name="connsiteX3" fmla="*/ 0 w 3404945"/>
                <a:gd name="connsiteY3" fmla="*/ 1772670 h 1772670"/>
                <a:gd name="connsiteX4" fmla="*/ 0 w 340494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4945" h="1772670">
                  <a:moveTo>
                    <a:pt x="0" y="0"/>
                  </a:moveTo>
                  <a:lnTo>
                    <a:pt x="3404945" y="0"/>
                  </a:lnTo>
                  <a:lnTo>
                    <a:pt x="340494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服务质量考核</a:t>
              </a:r>
              <a:endParaRPr lang="en-US" altLang="zh-CN" sz="2800" b="1" dirty="0" smtClean="0">
                <a:latin typeface="微软雅黑" panose="020B0503020204020204" pitchFamily="34" charset="-122"/>
                <a:ea typeface="微软雅黑" panose="020B0503020204020204" pitchFamily="34" charset="-122"/>
              </a:endParaRPr>
            </a:p>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（总</a:t>
              </a:r>
              <a:r>
                <a:rPr lang="en-US" altLang="zh-CN" sz="2800" b="1" kern="1200" dirty="0" smtClean="0">
                  <a:latin typeface="微软雅黑" panose="020B0503020204020204" pitchFamily="34" charset="-122"/>
                  <a:ea typeface="微软雅黑" panose="020B0503020204020204" pitchFamily="34" charset="-122"/>
                </a:rPr>
                <a:t>10</a:t>
              </a:r>
              <a:r>
                <a:rPr lang="zh-CN" altLang="en-US" sz="2800" b="1" dirty="0">
                  <a:latin typeface="微软雅黑" panose="020B0503020204020204" pitchFamily="34" charset="-122"/>
                  <a:ea typeface="微软雅黑" panose="020B0503020204020204" pitchFamily="34" charset="-122"/>
                </a:rPr>
                <a:t>分</a:t>
              </a:r>
              <a:r>
                <a:rPr lang="zh-CN" altLang="en-US" sz="2800" b="1" kern="1200" dirty="0" smtClean="0">
                  <a:latin typeface="微软雅黑" panose="020B0503020204020204" pitchFamily="34" charset="-122"/>
                  <a:ea typeface="微软雅黑" panose="020B0503020204020204" pitchFamily="34" charset="-122"/>
                </a:rPr>
                <a:t>）</a:t>
              </a:r>
              <a:endParaRPr lang="zh-CN" altLang="en-US" sz="2800" b="1"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1034122" y="4126672"/>
              <a:ext cx="3269513" cy="1772671"/>
            </a:xfrm>
            <a:custGeom>
              <a:avLst/>
              <a:gdLst>
                <a:gd name="connsiteX0" fmla="*/ 0 w 3269513"/>
                <a:gd name="connsiteY0" fmla="*/ 0 h 1772670"/>
                <a:gd name="connsiteX1" fmla="*/ 3269513 w 3269513"/>
                <a:gd name="connsiteY1" fmla="*/ 0 h 1772670"/>
                <a:gd name="connsiteX2" fmla="*/ 3269513 w 3269513"/>
                <a:gd name="connsiteY2" fmla="*/ 1772670 h 1772670"/>
                <a:gd name="connsiteX3" fmla="*/ 0 w 3269513"/>
                <a:gd name="connsiteY3" fmla="*/ 1772670 h 1772670"/>
                <a:gd name="connsiteX4" fmla="*/ 0 w 3269513"/>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9513" h="1772670">
                  <a:moveTo>
                    <a:pt x="0" y="0"/>
                  </a:moveTo>
                  <a:lnTo>
                    <a:pt x="3269513" y="0"/>
                  </a:lnTo>
                  <a:lnTo>
                    <a:pt x="3269513"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考核得分</a:t>
              </a:r>
              <a:endParaRPr lang="zh-CN" altLang="en-US" sz="2800" b="1" kern="1200" dirty="0">
                <a:latin typeface="微软雅黑" panose="020B0503020204020204" pitchFamily="34" charset="-122"/>
                <a:ea typeface="微软雅黑" panose="020B0503020204020204" pitchFamily="34" charset="-122"/>
              </a:endParaRPr>
            </a:p>
          </p:txBody>
        </p:sp>
        <p:sp>
          <p:nvSpPr>
            <p:cNvPr id="14" name="任意多边形 13"/>
            <p:cNvSpPr/>
            <p:nvPr/>
          </p:nvSpPr>
          <p:spPr>
            <a:xfrm>
              <a:off x="1080006" y="2012372"/>
              <a:ext cx="3182505" cy="1772670"/>
            </a:xfrm>
            <a:custGeom>
              <a:avLst/>
              <a:gdLst>
                <a:gd name="connsiteX0" fmla="*/ 0 w 3182505"/>
                <a:gd name="connsiteY0" fmla="*/ 0 h 1772670"/>
                <a:gd name="connsiteX1" fmla="*/ 3182505 w 3182505"/>
                <a:gd name="connsiteY1" fmla="*/ 0 h 1772670"/>
                <a:gd name="connsiteX2" fmla="*/ 3182505 w 3182505"/>
                <a:gd name="connsiteY2" fmla="*/ 1772670 h 1772670"/>
                <a:gd name="connsiteX3" fmla="*/ 0 w 3182505"/>
                <a:gd name="connsiteY3" fmla="*/ 1772670 h 1772670"/>
                <a:gd name="connsiteX4" fmla="*/ 0 w 3182505"/>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505" h="1772670">
                  <a:moveTo>
                    <a:pt x="0" y="0"/>
                  </a:moveTo>
                  <a:lnTo>
                    <a:pt x="3182505" y="0"/>
                  </a:lnTo>
                  <a:lnTo>
                    <a:pt x="3182505" y="1772670"/>
                  </a:lnTo>
                  <a:lnTo>
                    <a:pt x="0" y="1772670"/>
                  </a:lnTo>
                  <a:lnTo>
                    <a:pt x="0" y="0"/>
                  </a:lnTo>
                  <a:close/>
                </a:path>
              </a:pathLst>
            </a:cu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考核内容</a:t>
              </a:r>
              <a:endParaRPr lang="zh-CN" altLang="en-US" sz="2800" b="1" kern="1200" dirty="0">
                <a:latin typeface="微软雅黑" panose="020B0503020204020204" pitchFamily="34" charset="-122"/>
                <a:ea typeface="微软雅黑" panose="020B0503020204020204" pitchFamily="34" charset="-122"/>
              </a:endParaRPr>
            </a:p>
          </p:txBody>
        </p:sp>
      </p:grpSp>
      <p:sp>
        <p:nvSpPr>
          <p:cNvPr id="15" name="任意多边形 14"/>
          <p:cNvSpPr/>
          <p:nvPr/>
        </p:nvSpPr>
        <p:spPr>
          <a:xfrm>
            <a:off x="6374834" y="3962106"/>
            <a:ext cx="2479863" cy="1692753"/>
          </a:xfrm>
          <a:custGeom>
            <a:avLst/>
            <a:gdLst>
              <a:gd name="connsiteX0" fmla="*/ 0 w 3338086"/>
              <a:gd name="connsiteY0" fmla="*/ 0 h 1772670"/>
              <a:gd name="connsiteX1" fmla="*/ 3338086 w 3338086"/>
              <a:gd name="connsiteY1" fmla="*/ 0 h 1772670"/>
              <a:gd name="connsiteX2" fmla="*/ 3338086 w 3338086"/>
              <a:gd name="connsiteY2" fmla="*/ 1772670 h 1772670"/>
              <a:gd name="connsiteX3" fmla="*/ 0 w 3338086"/>
              <a:gd name="connsiteY3" fmla="*/ 1772670 h 1772670"/>
              <a:gd name="connsiteX4" fmla="*/ 0 w 3338086"/>
              <a:gd name="connsiteY4" fmla="*/ 0 h 1772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086" h="1772670">
                <a:moveTo>
                  <a:pt x="0" y="0"/>
                </a:moveTo>
                <a:lnTo>
                  <a:pt x="3338086" y="0"/>
                </a:lnTo>
                <a:lnTo>
                  <a:pt x="3338086" y="1772670"/>
                </a:lnTo>
                <a:lnTo>
                  <a:pt x="0" y="1772670"/>
                </a:lnTo>
                <a:lnTo>
                  <a:pt x="0" y="0"/>
                </a:lnTo>
                <a:close/>
              </a:path>
            </a:pathLst>
          </a:custGeom>
          <a:solidFill>
            <a:srgbClr val="0070C0">
              <a:alpha val="80000"/>
            </a:srgb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CN" altLang="en-US" sz="2800" b="1" dirty="0" smtClean="0">
                <a:latin typeface="微软雅黑" panose="020B0503020204020204" pitchFamily="34" charset="-122"/>
                <a:ea typeface="微软雅黑" panose="020B0503020204020204" pitchFamily="34" charset="-122"/>
              </a:rPr>
              <a:t>工作清单</a:t>
            </a:r>
            <a:endParaRPr lang="zh-CN" altLang="en-US" sz="2800" b="1" kern="12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68696" y="620688"/>
            <a:ext cx="3744416"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第三方监控结果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7577" y="1412776"/>
            <a:ext cx="9509752" cy="108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432" y="2708920"/>
            <a:ext cx="1053465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3105785" y="411480"/>
            <a:ext cx="8412480" cy="922020"/>
          </a:xfrm>
          <a:prstGeom prst="rect">
            <a:avLst/>
          </a:prstGeom>
          <a:noFill/>
        </p:spPr>
        <p:txBody>
          <a:bodyPr wrap="none" rtlCol="0">
            <a:spAutoFit/>
          </a:bodyPr>
          <a:p>
            <a:r>
              <a:rPr lang="zh-CN" altLang="en-US" sz="5400">
                <a:solidFill>
                  <a:srgbClr val="FF0000"/>
                </a:solidFill>
              </a:rPr>
              <a:t>此处数据需基调方进行提供</a:t>
            </a:r>
            <a:endParaRPr lang="zh-CN" altLang="en-US" sz="5400">
              <a:solidFill>
                <a:srgbClr val="FF0000"/>
              </a:solidFill>
            </a:endParaRPr>
          </a:p>
        </p:txBody>
      </p:sp>
      <p:sp>
        <p:nvSpPr>
          <p:cNvPr id="3" name="文本框 2"/>
          <p:cNvSpPr txBox="1"/>
          <p:nvPr/>
        </p:nvSpPr>
        <p:spPr>
          <a:xfrm>
            <a:off x="5397500" y="2321560"/>
            <a:ext cx="2240280" cy="922020"/>
          </a:xfrm>
          <a:prstGeom prst="rect">
            <a:avLst/>
          </a:prstGeom>
          <a:noFill/>
        </p:spPr>
        <p:txBody>
          <a:bodyPr wrap="none" rtlCol="0">
            <a:spAutoFit/>
          </a:bodyPr>
          <a:p>
            <a:r>
              <a:rPr lang="zh-CN" altLang="en-US" sz="5400">
                <a:solidFill>
                  <a:srgbClr val="FF0000"/>
                </a:solidFill>
              </a:rPr>
              <a:t>旧数据</a:t>
            </a:r>
            <a:endParaRPr lang="zh-CN" altLang="en-US" sz="540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7328" y="620688"/>
            <a:ext cx="3240360" cy="504056"/>
          </a:xfrm>
        </p:spPr>
        <p:txBody>
          <a:bodyPr>
            <a:no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加速考核规则</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a:xfrm>
            <a:off x="732114" y="1408311"/>
            <a:ext cx="8820270" cy="923330"/>
          </a:xfrm>
          <a:prstGeom prst="rect">
            <a:avLst/>
          </a:prstGeom>
        </p:spPr>
        <p:txBody>
          <a:bodyPr wrap="square">
            <a:spAutoFit/>
          </a:bodyPr>
          <a:lstStyle/>
          <a:p>
            <a:pPr marL="285750" indent="-285750" algn="just">
              <a:spcAft>
                <a:spcPts val="0"/>
              </a:spcAft>
              <a:buFont typeface="Wingdings" panose="05000000000000000000" pitchFamily="2" charset="2"/>
              <a:buChar char="Ø"/>
            </a:pPr>
            <a:r>
              <a:rPr lang="zh-CN" altLang="zh-CN" kern="100" dirty="0">
                <a:latin typeface="Cambria" panose="02040503050406030204" pitchFamily="18" charset="0"/>
                <a:cs typeface="Times New Roman" panose="02020603050405020304" pitchFamily="18" charset="0"/>
              </a:rPr>
              <a:t>加速效果得分需满足达标以上，其中计算公式为：</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静态资源分发质量得分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延时得分×</a:t>
            </a:r>
            <a:r>
              <a:rPr lang="en-US" altLang="zh-CN" kern="100" dirty="0">
                <a:latin typeface="Cambria" panose="02040503050406030204" pitchFamily="18" charset="0"/>
                <a:cs typeface="Times New Roman" panose="02020603050405020304" pitchFamily="18" charset="0"/>
              </a:rPr>
              <a:t>50%</a:t>
            </a:r>
            <a:endParaRPr lang="zh-CN" altLang="zh-CN" kern="100" dirty="0">
              <a:latin typeface="Cambria" panose="02040503050406030204" pitchFamily="18" charset="0"/>
              <a:cs typeface="Times New Roman" panose="02020603050405020304" pitchFamily="18" charset="0"/>
            </a:endParaRPr>
          </a:p>
          <a:p>
            <a:pPr indent="266700" algn="just">
              <a:spcAft>
                <a:spcPts val="0"/>
              </a:spcAft>
            </a:pPr>
            <a:r>
              <a:rPr lang="zh-CN" altLang="zh-CN" kern="100" dirty="0">
                <a:latin typeface="Cambria" panose="02040503050406030204" pitchFamily="18" charset="0"/>
                <a:cs typeface="Times New Roman" panose="02020603050405020304" pitchFamily="18" charset="0"/>
              </a:rPr>
              <a:t>下载分发质量得分</a:t>
            </a:r>
            <a:r>
              <a:rPr lang="en-US" altLang="zh-CN" kern="100" dirty="0">
                <a:latin typeface="Cambria" panose="02040503050406030204" pitchFamily="18" charset="0"/>
                <a:cs typeface="Times New Roman" panose="02020603050405020304" pitchFamily="18" charset="0"/>
              </a:rPr>
              <a:t> = </a:t>
            </a:r>
            <a:r>
              <a:rPr lang="zh-CN" altLang="zh-CN" kern="100" dirty="0">
                <a:latin typeface="Cambria" panose="02040503050406030204" pitchFamily="18" charset="0"/>
                <a:cs typeface="Times New Roman" panose="02020603050405020304" pitchFamily="18" charset="0"/>
              </a:rPr>
              <a:t>可用性得分×</a:t>
            </a:r>
            <a:r>
              <a:rPr lang="en-US" altLang="zh-CN" kern="100" dirty="0">
                <a:latin typeface="Cambria" panose="02040503050406030204" pitchFamily="18" charset="0"/>
                <a:cs typeface="Times New Roman" panose="02020603050405020304" pitchFamily="18" charset="0"/>
              </a:rPr>
              <a:t>50% + </a:t>
            </a:r>
            <a:r>
              <a:rPr lang="zh-CN" altLang="zh-CN" kern="100" dirty="0">
                <a:latin typeface="Cambria" panose="02040503050406030204" pitchFamily="18" charset="0"/>
                <a:cs typeface="Times New Roman" panose="02020603050405020304" pitchFamily="18" charset="0"/>
              </a:rPr>
              <a:t>下载速度得分×</a:t>
            </a:r>
            <a:r>
              <a:rPr lang="en-US" altLang="zh-CN" kern="100" dirty="0">
                <a:latin typeface="Cambria" panose="02040503050406030204" pitchFamily="18" charset="0"/>
                <a:cs typeface="Times New Roman" panose="02020603050405020304" pitchFamily="18" charset="0"/>
              </a:rPr>
              <a:t>50% </a:t>
            </a:r>
            <a:endParaRPr lang="zh-CN" altLang="zh-CN" kern="100" dirty="0">
              <a:latin typeface="Cambria" panose="02040503050406030204" pitchFamily="18" charset="0"/>
              <a:cs typeface="Times New Roman" panose="02020603050405020304" pitchFamily="18" charset="0"/>
            </a:endParaRPr>
          </a:p>
        </p:txBody>
      </p:sp>
      <p:sp>
        <p:nvSpPr>
          <p:cNvPr id="9" name="文本框 8"/>
          <p:cNvSpPr txBox="1"/>
          <p:nvPr/>
        </p:nvSpPr>
        <p:spPr>
          <a:xfrm>
            <a:off x="729534" y="2615208"/>
            <a:ext cx="9494907" cy="646331"/>
          </a:xfrm>
          <a:prstGeom prst="rect">
            <a:avLst/>
          </a:prstGeom>
          <a:noFill/>
        </p:spPr>
        <p:txBody>
          <a:bodyPr wrap="none" rtlCol="0">
            <a:spAutoFit/>
          </a:bodyPr>
          <a:lstStyle/>
          <a:p>
            <a:pPr marL="285750" indent="-285750">
              <a:buFont typeface="Wingdings" panose="05000000000000000000" pitchFamily="2" charset="2"/>
              <a:buChar char="Ø"/>
            </a:pPr>
            <a:r>
              <a:rPr lang="zh-CN" altLang="en-US" dirty="0" smtClean="0"/>
              <a:t>得分方式</a:t>
            </a:r>
            <a:r>
              <a:rPr lang="zh-CN" altLang="en-US" dirty="0"/>
              <a:t>：得分方式：加分（</a:t>
            </a:r>
            <a:r>
              <a:rPr lang="en-US" altLang="zh-CN" dirty="0"/>
              <a:t>110</a:t>
            </a:r>
            <a:r>
              <a:rPr lang="zh-CN" altLang="en-US" dirty="0"/>
              <a:t>）、</a:t>
            </a:r>
            <a:r>
              <a:rPr lang="zh-CN" altLang="zh-CN" dirty="0"/>
              <a:t>优（</a:t>
            </a:r>
            <a:r>
              <a:rPr lang="en-US" altLang="zh-CN" dirty="0"/>
              <a:t>100</a:t>
            </a:r>
            <a:r>
              <a:rPr lang="zh-CN" altLang="zh-CN" dirty="0"/>
              <a:t>）、良（</a:t>
            </a:r>
            <a:r>
              <a:rPr lang="en-US" altLang="zh-CN" dirty="0"/>
              <a:t>85</a:t>
            </a:r>
            <a:r>
              <a:rPr lang="zh-CN" altLang="zh-CN" dirty="0"/>
              <a:t>）、达标（</a:t>
            </a:r>
            <a:r>
              <a:rPr lang="en-US" altLang="zh-CN" dirty="0"/>
              <a:t>70</a:t>
            </a:r>
            <a:r>
              <a:rPr lang="zh-CN" altLang="zh-CN" dirty="0"/>
              <a:t>）、不达标（</a:t>
            </a:r>
            <a:r>
              <a:rPr lang="en-US" altLang="zh-CN" dirty="0"/>
              <a:t>50</a:t>
            </a:r>
            <a:r>
              <a:rPr lang="zh-CN" altLang="zh-CN" dirty="0"/>
              <a:t>）</a:t>
            </a:r>
            <a:endParaRPr lang="zh-CN" altLang="zh-CN" dirty="0"/>
          </a:p>
          <a:p>
            <a:endParaRPr lang="zh-CN" altLang="en-US" dirty="0"/>
          </a:p>
        </p:txBody>
      </p:sp>
      <p:sp>
        <p:nvSpPr>
          <p:cNvPr id="10" name="矩形 9"/>
          <p:cNvSpPr/>
          <p:nvPr/>
        </p:nvSpPr>
        <p:spPr>
          <a:xfrm>
            <a:off x="782070" y="3368025"/>
            <a:ext cx="1627369" cy="369332"/>
          </a:xfrm>
          <a:prstGeom prst="rect">
            <a:avLst/>
          </a:prstGeom>
        </p:spPr>
        <p:txBody>
          <a:bodyPr wrap="none">
            <a:spAutoFit/>
          </a:bodyPr>
          <a:lstStyle/>
          <a:p>
            <a:pPr marL="285750" indent="-285750">
              <a:buFont typeface="Wingdings" panose="05000000000000000000" pitchFamily="2" charset="2"/>
              <a:buChar char="Ø"/>
            </a:pPr>
            <a:r>
              <a:rPr lang="zh-CN" altLang="en-US" dirty="0" smtClean="0"/>
              <a:t>得分标准：</a:t>
            </a:r>
            <a:endParaRPr lang="zh-CN" altLang="en-US" dirty="0"/>
          </a:p>
        </p:txBody>
      </p:sp>
      <p:graphicFrame>
        <p:nvGraphicFramePr>
          <p:cNvPr id="7" name="表格 6"/>
          <p:cNvGraphicFramePr>
            <a:graphicFrameLocks noGrp="1"/>
          </p:cNvGraphicFramePr>
          <p:nvPr/>
        </p:nvGraphicFramePr>
        <p:xfrm>
          <a:off x="767408" y="3861048"/>
          <a:ext cx="10441161" cy="1872207"/>
        </p:xfrm>
        <a:graphic>
          <a:graphicData uri="http://schemas.openxmlformats.org/drawingml/2006/table">
            <a:tbl>
              <a:tblPr firstCol="1" bandRow="1">
                <a:tableStyleId>{5C22544A-7EE6-4342-B048-85BDC9FD1C3A}</a:tableStyleId>
              </a:tblPr>
              <a:tblGrid>
                <a:gridCol w="783278"/>
                <a:gridCol w="783278"/>
                <a:gridCol w="783278"/>
                <a:gridCol w="783278"/>
                <a:gridCol w="783278"/>
                <a:gridCol w="783278"/>
                <a:gridCol w="822384"/>
                <a:gridCol w="783278"/>
                <a:gridCol w="783278"/>
                <a:gridCol w="783278"/>
                <a:gridCol w="894087"/>
                <a:gridCol w="837594"/>
                <a:gridCol w="837594"/>
              </a:tblGrid>
              <a:tr h="617855">
                <a:tc gridSpan="3">
                  <a:txBody>
                    <a:bodyPr/>
                    <a:lstStyle/>
                    <a:p>
                      <a:pPr algn="ctr">
                        <a:spcAft>
                          <a:spcPts val="0"/>
                        </a:spcAft>
                      </a:pPr>
                      <a:r>
                        <a:rPr lang="zh-CN" sz="1800" kern="100" dirty="0">
                          <a:effectLst/>
                        </a:rPr>
                        <a:t>上传速率（</a:t>
                      </a:r>
                      <a:r>
                        <a:rPr lang="en-US" sz="1800" kern="100" dirty="0">
                          <a:effectLst/>
                        </a:rPr>
                        <a:t>KB/s</a:t>
                      </a:r>
                      <a:r>
                        <a:rPr lang="zh-CN" sz="1800" kern="100" dirty="0">
                          <a:effectLst/>
                        </a:rPr>
                        <a:t>）</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ctr"/>
                </a:tc>
                <a:tc hMerge="1">
                  <a:tcPr/>
                </a:tc>
                <a:tc hMerge="1">
                  <a:tcPr/>
                </a:tc>
                <a:tc gridSpan="4">
                  <a:txBody>
                    <a:bodyPr/>
                    <a:lstStyle/>
                    <a:p>
                      <a:pPr algn="ctr">
                        <a:spcAft>
                          <a:spcPts val="0"/>
                        </a:spcAft>
                      </a:pPr>
                      <a:r>
                        <a:rPr lang="zh-CN" sz="1800" b="1" kern="100" dirty="0">
                          <a:solidFill>
                            <a:schemeClr val="lt1"/>
                          </a:solidFill>
                          <a:effectLst/>
                          <a:latin typeface="+mn-lt"/>
                          <a:ea typeface="+mn-ea"/>
                          <a:cs typeface="+mn-cs"/>
                        </a:rPr>
                        <a:t>下载速率（</a:t>
                      </a:r>
                      <a:r>
                        <a:rPr lang="en-US" sz="1800" b="1" kern="100" dirty="0">
                          <a:solidFill>
                            <a:schemeClr val="lt1"/>
                          </a:solidFill>
                          <a:effectLst/>
                          <a:latin typeface="+mn-lt"/>
                          <a:ea typeface="+mn-ea"/>
                          <a:cs typeface="+mn-cs"/>
                        </a:rPr>
                        <a:t>KB/s</a:t>
                      </a:r>
                      <a:r>
                        <a:rPr lang="zh-CN"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marL="68580" marR="68580" marT="0" marB="0" anchor="ct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延时标准</a:t>
                      </a:r>
                      <a:r>
                        <a:rPr lang="en-US" sz="1800" b="1" kern="100" dirty="0">
                          <a:solidFill>
                            <a:schemeClr val="lt1"/>
                          </a:solidFill>
                          <a:effectLst/>
                          <a:latin typeface="+mn-lt"/>
                          <a:ea typeface="+mn-ea"/>
                          <a:cs typeface="+mn-cs"/>
                        </a:rPr>
                        <a:t>(</a:t>
                      </a:r>
                      <a:r>
                        <a:rPr lang="zh-CN" sz="1800" b="1" kern="100" dirty="0">
                          <a:solidFill>
                            <a:schemeClr val="lt1"/>
                          </a:solidFill>
                          <a:effectLst/>
                          <a:latin typeface="+mn-lt"/>
                          <a:ea typeface="+mn-ea"/>
                          <a:cs typeface="+mn-cs"/>
                        </a:rPr>
                        <a:t>秒</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c gridSpan="3">
                  <a:txBody>
                    <a:bodyPr/>
                    <a:lstStyle/>
                    <a:p>
                      <a:pPr algn="ctr">
                        <a:spcAft>
                          <a:spcPts val="0"/>
                        </a:spcAft>
                      </a:pPr>
                      <a:r>
                        <a:rPr lang="zh-CN" sz="1800" b="1" kern="100" dirty="0">
                          <a:solidFill>
                            <a:schemeClr val="lt1"/>
                          </a:solidFill>
                          <a:effectLst/>
                          <a:latin typeface="+mn-lt"/>
                          <a:ea typeface="+mn-ea"/>
                          <a:cs typeface="+mn-cs"/>
                        </a:rPr>
                        <a:t>可用性标准</a:t>
                      </a:r>
                      <a:r>
                        <a:rPr lang="en-US" sz="1800" b="1" kern="100" dirty="0">
                          <a:solidFill>
                            <a:schemeClr val="lt1"/>
                          </a:solidFill>
                          <a:effectLst/>
                          <a:latin typeface="+mn-lt"/>
                          <a:ea typeface="+mn-ea"/>
                          <a:cs typeface="+mn-cs"/>
                        </a:rPr>
                        <a:t>%</a:t>
                      </a:r>
                      <a:endParaRPr lang="zh-CN" sz="1800" b="1" kern="100" dirty="0">
                        <a:solidFill>
                          <a:schemeClr val="lt1"/>
                        </a:solidFill>
                        <a:effectLst/>
                        <a:latin typeface="+mn-lt"/>
                        <a:ea typeface="+mn-ea"/>
                        <a:cs typeface="+mn-cs"/>
                      </a:endParaRPr>
                    </a:p>
                  </a:txBody>
                  <a:tcPr marL="68580" marR="68580" marT="0" marB="0" anchor="ctr">
                    <a:solidFill>
                      <a:srgbClr val="4F81BD"/>
                    </a:solidFill>
                  </a:tcPr>
                </a:tc>
                <a:tc hMerge="1">
                  <a:tcPr/>
                </a:tc>
                <a:tc hMerge="1">
                  <a:tcPr/>
                </a:tc>
              </a:tr>
              <a:tr h="618120">
                <a:tc>
                  <a:txBody>
                    <a:bodyPr/>
                    <a:lstStyle/>
                    <a:p>
                      <a:pPr algn="ctr">
                        <a:spcAft>
                          <a:spcPts val="0"/>
                        </a:spcAft>
                      </a:pPr>
                      <a:r>
                        <a:rPr lang="zh-CN" sz="1800" b="0" kern="100" dirty="0">
                          <a:solidFill>
                            <a:schemeClr val="dk1"/>
                          </a:solidFill>
                          <a:effectLst/>
                          <a:latin typeface="+mn-lt"/>
                          <a:ea typeface="+mn-ea"/>
                          <a:cs typeface="+mn-cs"/>
                        </a:rPr>
                        <a:t>优秀</a:t>
                      </a:r>
                      <a:endParaRPr lang="zh-CN" sz="1800" b="0" kern="100" dirty="0">
                        <a:solidFill>
                          <a:schemeClr val="dk1"/>
                        </a:solidFill>
                        <a:effectLst/>
                        <a:latin typeface="+mn-lt"/>
                        <a:ea typeface="+mn-ea"/>
                        <a:cs typeface="+mn-cs"/>
                      </a:endParaRPr>
                    </a:p>
                  </a:txBody>
                  <a:tcPr marL="68580" marR="68580" marT="0" marB="0" anchor="b">
                    <a:solidFill>
                      <a:srgbClr val="E9EDF4"/>
                    </a:solidFill>
                  </a:tcPr>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altLang="en-US" sz="1800" kern="100" dirty="0" smtClean="0">
                          <a:effectLst/>
                          <a:latin typeface="Cambria" panose="02040503050406030204" pitchFamily="18" charset="0"/>
                          <a:ea typeface="宋体" panose="02010600030101010101" pitchFamily="2" charset="-122"/>
                          <a:cs typeface="Times New Roman" panose="02020603050405020304" pitchFamily="18" charset="0"/>
                        </a:rPr>
                        <a:t>加分</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优秀</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良好</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dirty="0">
                          <a:effectLst/>
                        </a:rPr>
                        <a:t>达标</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优秀</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良好</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zh-CN" sz="1800" kern="100">
                          <a:effectLst/>
                        </a:rPr>
                        <a:t>达标</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r h="635967">
                <a:tc>
                  <a:txBody>
                    <a:bodyPr/>
                    <a:lstStyle/>
                    <a:p>
                      <a:pPr algn="ctr">
                        <a:spcAft>
                          <a:spcPts val="0"/>
                        </a:spcAft>
                      </a:pPr>
                      <a:r>
                        <a:rPr lang="en-US" sz="1800" b="0" kern="100" dirty="0">
                          <a:solidFill>
                            <a:schemeClr val="dk1"/>
                          </a:solidFill>
                          <a:effectLst/>
                          <a:latin typeface="+mn-lt"/>
                          <a:ea typeface="+mn-ea"/>
                          <a:cs typeface="+mn-cs"/>
                        </a:rPr>
                        <a:t>50</a:t>
                      </a:r>
                      <a:endParaRPr lang="zh-CN" sz="1800" b="0" kern="100" dirty="0">
                        <a:solidFill>
                          <a:schemeClr val="dk1"/>
                        </a:solidFill>
                        <a:effectLst/>
                        <a:latin typeface="+mn-lt"/>
                        <a:ea typeface="+mn-ea"/>
                        <a:cs typeface="+mn-cs"/>
                      </a:endParaRPr>
                    </a:p>
                  </a:txBody>
                  <a:tcPr marL="68580" marR="68580" marT="0" marB="0" anchor="b">
                    <a:solidFill>
                      <a:srgbClr val="D0D8E8"/>
                    </a:solidFill>
                  </a:tcPr>
                </a:tc>
                <a:tc>
                  <a:txBody>
                    <a:bodyPr/>
                    <a:lstStyle/>
                    <a:p>
                      <a:pPr algn="ctr">
                        <a:spcAft>
                          <a:spcPts val="0"/>
                        </a:spcAft>
                      </a:pPr>
                      <a:r>
                        <a:rPr lang="en-US" sz="1800" kern="100" dirty="0">
                          <a:effectLst/>
                        </a:rPr>
                        <a:t>40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a:effectLst/>
                        </a:rPr>
                        <a:t>30</a:t>
                      </a:r>
                      <a:endParaRPr lang="zh-CN" sz="1800" kern="10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Cambria" panose="02040503050406030204" pitchFamily="18" charset="0"/>
                          <a:ea typeface="宋体" panose="02010600030101010101" pitchFamily="2" charset="-122"/>
                          <a:cs typeface="Times New Roman" panose="02020603050405020304" pitchFamily="18" charset="0"/>
                        </a:rPr>
                        <a:t>2000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smtClean="0">
                          <a:effectLst/>
                        </a:rPr>
                        <a:t>1</a:t>
                      </a:r>
                      <a:r>
                        <a:rPr lang="en-US" altLang="zh-CN" sz="1800" kern="100" dirty="0" smtClean="0">
                          <a:effectLst/>
                        </a:rPr>
                        <a:t>8</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15</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rPr>
                        <a:t>12</a:t>
                      </a:r>
                      <a:r>
                        <a:rPr lang="en-US" sz="1800" kern="100" dirty="0" smtClean="0">
                          <a:effectLst/>
                        </a:rPr>
                        <a:t>00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2.1</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2.7</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altLang="zh-CN" sz="1800" kern="100" dirty="0" smtClean="0">
                          <a:effectLst/>
                          <a:latin typeface="+mn-lt"/>
                          <a:ea typeface="+mn-ea"/>
                          <a:cs typeface="+mn-cs"/>
                        </a:rPr>
                        <a:t>3</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98%</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95%</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c>
                  <a:txBody>
                    <a:bodyPr/>
                    <a:lstStyle/>
                    <a:p>
                      <a:pPr algn="ctr">
                        <a:spcAft>
                          <a:spcPts val="0"/>
                        </a:spcAft>
                      </a:pPr>
                      <a:r>
                        <a:rPr lang="en-US" sz="1800" kern="100" dirty="0">
                          <a:effectLst/>
                        </a:rPr>
                        <a:t>90%</a:t>
                      </a:r>
                      <a:endParaRPr lang="zh-CN" sz="1800" kern="100" dirty="0">
                        <a:effectLst/>
                        <a:latin typeface="Cambria" panose="02040503050406030204" pitchFamily="18" charset="0"/>
                        <a:ea typeface="宋体" panose="02010600030101010101" pitchFamily="2" charset="-122"/>
                        <a:cs typeface="Times New Roman" panose="02020603050405020304" pitchFamily="18" charset="0"/>
                      </a:endParaRPr>
                    </a:p>
                  </a:txBody>
                  <a:tcPr marL="68580" marR="68580" marT="0" marB="0" anchor="b"/>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839416" y="2060848"/>
          <a:ext cx="10657182" cy="2533442"/>
        </p:xfrm>
        <a:graphic>
          <a:graphicData uri="http://schemas.openxmlformats.org/drawingml/2006/table">
            <a:tbl>
              <a:tblPr firstRow="1" bandRow="1">
                <a:tableStyleId>{5C22544A-7EE6-4342-B048-85BDC9FD1C3A}</a:tableStyleId>
              </a:tblPr>
              <a:tblGrid>
                <a:gridCol w="2088232"/>
                <a:gridCol w="1008112"/>
                <a:gridCol w="1387023"/>
                <a:gridCol w="1469956"/>
                <a:gridCol w="1396459"/>
                <a:gridCol w="1616952"/>
                <a:gridCol w="1690448"/>
              </a:tblGrid>
              <a:tr h="449176">
                <a:tc>
                  <a:txBody>
                    <a:bodyPr/>
                    <a:lstStyle/>
                    <a:p>
                      <a:r>
                        <a:rPr lang="zh-CN" altLang="en-US" dirty="0" smtClean="0"/>
                        <a:t>业务类型</a:t>
                      </a:r>
                      <a:endParaRPr lang="zh-CN" altLang="en-US" dirty="0"/>
                    </a:p>
                  </a:txBody>
                  <a:tcPr/>
                </a:tc>
                <a:tc>
                  <a:txBody>
                    <a:bodyPr/>
                    <a:lstStyle/>
                    <a:p>
                      <a:r>
                        <a:rPr lang="zh-CN" altLang="en-US" dirty="0" smtClean="0"/>
                        <a:t>可用性</a:t>
                      </a:r>
                      <a:endParaRPr lang="zh-CN" altLang="en-US" dirty="0"/>
                    </a:p>
                  </a:txBody>
                  <a:tcPr/>
                </a:tc>
                <a:tc>
                  <a:txBody>
                    <a:bodyPr/>
                    <a:lstStyle/>
                    <a:p>
                      <a:r>
                        <a:rPr lang="zh-CN" altLang="en-US" dirty="0" smtClean="0"/>
                        <a:t>可用性级别</a:t>
                      </a:r>
                      <a:endParaRPr lang="zh-CN" altLang="en-US" dirty="0"/>
                    </a:p>
                  </a:txBody>
                  <a:tcPr/>
                </a:tc>
                <a:tc>
                  <a:txBody>
                    <a:bodyPr/>
                    <a:lstStyle/>
                    <a:p>
                      <a:r>
                        <a:rPr lang="zh-CN" altLang="en-US" dirty="0" smtClean="0"/>
                        <a:t>可用性得分</a:t>
                      </a:r>
                      <a:endParaRPr lang="zh-CN" altLang="en-US" dirty="0"/>
                    </a:p>
                  </a:txBody>
                  <a:tcPr/>
                </a:tc>
                <a:tc>
                  <a:txBody>
                    <a:bodyPr/>
                    <a:lstStyle/>
                    <a:p>
                      <a:r>
                        <a:rPr lang="zh-CN" altLang="en-US" dirty="0" smtClean="0"/>
                        <a:t>首屏时间</a:t>
                      </a:r>
                      <a:endParaRPr lang="zh-CN" altLang="en-US" dirty="0"/>
                    </a:p>
                  </a:txBody>
                  <a:tcPr/>
                </a:tc>
                <a:tc>
                  <a:txBody>
                    <a:bodyPr/>
                    <a:lstStyle/>
                    <a:p>
                      <a:r>
                        <a:rPr lang="zh-CN" altLang="en-US" dirty="0" smtClean="0"/>
                        <a:t>延迟级别</a:t>
                      </a:r>
                      <a:endParaRPr lang="zh-CN" altLang="en-US" dirty="0"/>
                    </a:p>
                  </a:txBody>
                  <a:tcPr/>
                </a:tc>
                <a:tc>
                  <a:txBody>
                    <a:bodyPr/>
                    <a:lstStyle/>
                    <a:p>
                      <a:r>
                        <a:rPr lang="zh-CN" altLang="en-US" dirty="0" smtClean="0"/>
                        <a:t>延时得分</a:t>
                      </a:r>
                      <a:endParaRPr lang="zh-CN" altLang="en-US" dirty="0"/>
                    </a:p>
                  </a:txBody>
                  <a:tcPr/>
                </a:tc>
              </a:tr>
              <a:tr h="860130">
                <a:tc>
                  <a:txBody>
                    <a:bodyPr/>
                    <a:lstStyle/>
                    <a:p>
                      <a:pPr>
                        <a:lnSpc>
                          <a:spcPct val="200000"/>
                        </a:lnSpc>
                      </a:pPr>
                      <a:r>
                        <a:rPr lang="zh-CN" altLang="en-US" dirty="0" smtClean="0"/>
                        <a:t>页面分发</a:t>
                      </a:r>
                      <a:endParaRPr lang="zh-CN" altLang="en-US" dirty="0"/>
                    </a:p>
                  </a:txBody>
                  <a:tcPr/>
                </a:tc>
                <a:tc>
                  <a:txBody>
                    <a:bodyPr/>
                    <a:lstStyle/>
                    <a:p>
                      <a:pPr algn="ctr" fontAlgn="b"/>
                      <a:endParaRPr lang="en-US" altLang="zh-CN"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b"/>
                </a:tc>
                <a:tc>
                  <a:txBody>
                    <a:bodyPr/>
                    <a:lstStyle/>
                    <a:p>
                      <a:pPr algn="ct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en-US" altLang="zh-CN" sz="2000" b="0" i="0" u="none" strike="noStrike" kern="1200" dirty="0" smtClean="0">
                        <a:solidFill>
                          <a:srgbClr val="000000"/>
                        </a:solidFill>
                        <a:effectLst/>
                        <a:latin typeface="宋体" panose="02010600030101010101" pitchFamily="2" charset="-122"/>
                        <a:ea typeface="宋体" panose="02010600030101010101" pitchFamily="2" charset="-122"/>
                        <a:cs typeface="+mn-cs"/>
                      </a:endParaRPr>
                    </a:p>
                    <a:p>
                      <a:endPar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pPr algn="ct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r>
              <a:tr h="488347">
                <a:tc>
                  <a:txBody>
                    <a:bodyPr/>
                    <a:lstStyle/>
                    <a:p>
                      <a:pPr marL="0" algn="l" defTabSz="914400" rtl="0" eaLnBrk="1" latinLnBrk="0" hangingPunct="1"/>
                      <a:r>
                        <a:rPr lang="zh-CN" altLang="en-US" sz="1800" b="1" kern="1200" dirty="0" smtClean="0">
                          <a:solidFill>
                            <a:schemeClr val="lt1"/>
                          </a:solidFill>
                          <a:latin typeface="+mn-lt"/>
                          <a:ea typeface="+mn-ea"/>
                          <a:cs typeface="+mn-cs"/>
                        </a:rPr>
                        <a:t>业务类型</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可用性级别</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可用性得分</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下载速度级别</a:t>
                      </a:r>
                      <a:endParaRPr lang="zh-CN" altLang="en-US" sz="1800" b="1" kern="1200" dirty="0">
                        <a:solidFill>
                          <a:schemeClr val="lt1"/>
                        </a:solidFill>
                        <a:latin typeface="+mn-lt"/>
                        <a:ea typeface="+mn-ea"/>
                        <a:cs typeface="+mn-cs"/>
                      </a:endParaRPr>
                    </a:p>
                  </a:txBody>
                  <a:tcPr>
                    <a:solidFill>
                      <a:srgbClr val="4F81BD"/>
                    </a:solidFill>
                  </a:tcPr>
                </a:tc>
                <a:tc>
                  <a:txBody>
                    <a:bodyPr/>
                    <a:lstStyle/>
                    <a:p>
                      <a:pPr marL="0" algn="l" defTabSz="914400" rtl="0" eaLnBrk="1" latinLnBrk="0" hangingPunct="1"/>
                      <a:r>
                        <a:rPr lang="zh-CN" altLang="en-US" sz="1800" b="1" kern="1200" dirty="0" smtClean="0">
                          <a:solidFill>
                            <a:schemeClr val="lt1"/>
                          </a:solidFill>
                          <a:latin typeface="+mn-lt"/>
                          <a:ea typeface="+mn-ea"/>
                          <a:cs typeface="+mn-cs"/>
                        </a:rPr>
                        <a:t>下载速度得分</a:t>
                      </a:r>
                      <a:endParaRPr lang="zh-CN" altLang="en-US" sz="1800" b="1" kern="1200" dirty="0">
                        <a:solidFill>
                          <a:schemeClr val="lt1"/>
                        </a:solidFill>
                        <a:latin typeface="+mn-lt"/>
                        <a:ea typeface="+mn-ea"/>
                        <a:cs typeface="+mn-cs"/>
                      </a:endParaRPr>
                    </a:p>
                  </a:txBody>
                  <a:tcPr>
                    <a:solidFill>
                      <a:srgbClr val="4F81BD"/>
                    </a:solidFill>
                  </a:tcPr>
                </a:tc>
              </a:tr>
              <a:tr h="735789">
                <a:tc>
                  <a:txBody>
                    <a:bodyPr/>
                    <a:lstStyle/>
                    <a:p>
                      <a:pPr>
                        <a:lnSpc>
                          <a:spcPct val="200000"/>
                        </a:lnSpc>
                      </a:pPr>
                      <a:r>
                        <a:rPr lang="zh-CN" altLang="en-US" dirty="0" smtClean="0"/>
                        <a:t>下载分发</a:t>
                      </a:r>
                      <a:endParaRPr lang="zh-CN" altLang="en-US" dirty="0"/>
                    </a:p>
                  </a:txBody>
                  <a:tcPr/>
                </a:tc>
                <a:tc>
                  <a:txBody>
                    <a:bodyPr/>
                    <a:lstStyle/>
                    <a:p>
                      <a:pPr marL="0" algn="ctr" defTabSz="914400" rtl="0" eaLnBrk="1" fontAlgn="b" latinLnBrk="0" hangingPunct="1"/>
                      <a:endParaRPr lang="en-US" altLang="zh-CN"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marL="0" marR="0" marT="0" marB="0" anchor="b"/>
                </a:tc>
                <a:tc>
                  <a:txBody>
                    <a:bodyPr/>
                    <a:lstStyle/>
                    <a:p>
                      <a:pPr marL="0" algn="ctr" defTabSz="914400" rtl="0" eaLnBrk="1" fontAlgn="b" latinLnBrk="0" hangingPunct="1"/>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16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pPr algn="ctr"/>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c>
                  <a:txBody>
                    <a:bodyPr/>
                    <a:lstStyle/>
                    <a:p>
                      <a:endParaRPr lang="zh-CN" altLang="en-US" sz="2000" b="0" i="0" u="none" strike="noStrike" kern="1200" dirty="0">
                        <a:solidFill>
                          <a:srgbClr val="000000"/>
                        </a:solidFill>
                        <a:effectLst/>
                        <a:latin typeface="宋体" panose="02010600030101010101" pitchFamily="2" charset="-122"/>
                        <a:ea typeface="宋体" panose="02010600030101010101" pitchFamily="2" charset="-122"/>
                        <a:cs typeface="+mn-cs"/>
                      </a:endParaRPr>
                    </a:p>
                  </a:txBody>
                  <a:tcPr/>
                </a:tc>
              </a:tr>
            </a:tbl>
          </a:graphicData>
        </a:graphic>
      </p:graphicFrame>
      <p:sp>
        <p:nvSpPr>
          <p:cNvPr id="5" name="文本框 4"/>
          <p:cNvSpPr txBox="1"/>
          <p:nvPr/>
        </p:nvSpPr>
        <p:spPr>
          <a:xfrm>
            <a:off x="1617516" y="4879296"/>
            <a:ext cx="8462958" cy="369332"/>
          </a:xfrm>
          <a:prstGeom prst="rect">
            <a:avLst/>
          </a:prstGeom>
          <a:noFill/>
        </p:spPr>
        <p:txBody>
          <a:bodyPr wrap="none" rtlCol="0">
            <a:spAutoFit/>
          </a:bodyPr>
          <a:lstStyle/>
          <a:p>
            <a:r>
              <a:rPr lang="zh-CN" altLang="en-US" dirty="0" smtClean="0"/>
              <a:t>页面分发加速效果得分：</a:t>
            </a:r>
            <a:r>
              <a:rPr lang="en-US" altLang="zh-CN" dirty="0" smtClean="0"/>
              <a:t>100</a:t>
            </a:r>
            <a:r>
              <a:rPr lang="zh-CN" altLang="en-US" dirty="0" smtClean="0"/>
              <a:t>*</a:t>
            </a:r>
            <a:r>
              <a:rPr lang="en-US" altLang="zh-CN" dirty="0" smtClean="0"/>
              <a:t>50% + 100</a:t>
            </a:r>
            <a:r>
              <a:rPr lang="zh-CN" altLang="en-US" dirty="0" smtClean="0"/>
              <a:t>*</a:t>
            </a:r>
            <a:r>
              <a:rPr lang="en-US" altLang="zh-CN" dirty="0" smtClean="0"/>
              <a:t>50% = 100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=80</a:t>
            </a:r>
            <a:endParaRPr lang="zh-CN" altLang="en-US" dirty="0">
              <a:solidFill>
                <a:srgbClr val="FF0000"/>
              </a:solidFill>
            </a:endParaRPr>
          </a:p>
        </p:txBody>
      </p:sp>
      <p:sp>
        <p:nvSpPr>
          <p:cNvPr id="6" name="文本框 5"/>
          <p:cNvSpPr txBox="1"/>
          <p:nvPr/>
        </p:nvSpPr>
        <p:spPr>
          <a:xfrm>
            <a:off x="1637478" y="5513340"/>
            <a:ext cx="8127546" cy="369332"/>
          </a:xfrm>
          <a:prstGeom prst="rect">
            <a:avLst/>
          </a:prstGeom>
          <a:noFill/>
        </p:spPr>
        <p:txBody>
          <a:bodyPr wrap="none" rtlCol="0">
            <a:spAutoFit/>
          </a:bodyPr>
          <a:lstStyle/>
          <a:p>
            <a:r>
              <a:rPr lang="zh-CN" altLang="en-US" dirty="0"/>
              <a:t>下载</a:t>
            </a:r>
            <a:r>
              <a:rPr lang="zh-CN" altLang="en-US" dirty="0" smtClean="0"/>
              <a:t>分发加速效果得分：</a:t>
            </a:r>
            <a:r>
              <a:rPr lang="en-US" altLang="zh-CN" dirty="0" smtClean="0"/>
              <a:t>85</a:t>
            </a:r>
            <a:r>
              <a:rPr lang="zh-CN" altLang="en-US" dirty="0" smtClean="0"/>
              <a:t>*</a:t>
            </a:r>
            <a:r>
              <a:rPr lang="en-US" altLang="zh-CN" dirty="0" smtClean="0"/>
              <a:t>50% + 110</a:t>
            </a:r>
            <a:r>
              <a:rPr lang="zh-CN" altLang="en-US" dirty="0" smtClean="0"/>
              <a:t>*</a:t>
            </a:r>
            <a:r>
              <a:rPr lang="en-US" altLang="zh-CN" dirty="0" smtClean="0"/>
              <a:t>50% = 97.5   </a:t>
            </a:r>
            <a:r>
              <a:rPr lang="zh-CN" altLang="en-US" dirty="0" smtClean="0"/>
              <a:t>折合成</a:t>
            </a:r>
            <a:r>
              <a:rPr lang="en-US" altLang="zh-CN" dirty="0" smtClean="0"/>
              <a:t>80</a:t>
            </a:r>
            <a:r>
              <a:rPr lang="zh-CN" altLang="en-US" dirty="0" smtClean="0"/>
              <a:t>分制：</a:t>
            </a:r>
            <a:r>
              <a:rPr lang="en-US" altLang="zh-CN" dirty="0" smtClean="0"/>
              <a:t>100</a:t>
            </a:r>
            <a:r>
              <a:rPr lang="zh-CN" altLang="en-US" dirty="0" smtClean="0"/>
              <a:t>*</a:t>
            </a:r>
            <a:r>
              <a:rPr lang="en-US" altLang="zh-CN" dirty="0" smtClean="0"/>
              <a:t>0.8 =78</a:t>
            </a:r>
            <a:endParaRPr lang="zh-CN" altLang="en-US" dirty="0">
              <a:solidFill>
                <a:srgbClr val="FF0000"/>
              </a:solidFill>
            </a:endParaRPr>
          </a:p>
        </p:txBody>
      </p:sp>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061460" y="756285"/>
            <a:ext cx="5669280" cy="922020"/>
          </a:xfrm>
          <a:prstGeom prst="rect">
            <a:avLst/>
          </a:prstGeom>
          <a:noFill/>
        </p:spPr>
        <p:txBody>
          <a:bodyPr wrap="none" rtlCol="0">
            <a:spAutoFit/>
          </a:bodyPr>
          <a:p>
            <a:r>
              <a:rPr lang="zh-CN" altLang="en-US" sz="5400">
                <a:solidFill>
                  <a:srgbClr val="FF0000"/>
                </a:solidFill>
              </a:rPr>
              <a:t>新数据需基调提供</a:t>
            </a:r>
            <a:endParaRPr lang="zh-CN" altLang="en-US" sz="5400">
              <a:solidFill>
                <a:srgbClr val="FF0000"/>
              </a:solidFill>
            </a:endParaRPr>
          </a:p>
        </p:txBody>
      </p:sp>
      <p:sp>
        <p:nvSpPr>
          <p:cNvPr id="3" name="文本框 2"/>
          <p:cNvSpPr txBox="1"/>
          <p:nvPr/>
        </p:nvSpPr>
        <p:spPr>
          <a:xfrm>
            <a:off x="5306060" y="2866390"/>
            <a:ext cx="2240280" cy="922020"/>
          </a:xfrm>
          <a:prstGeom prst="rect">
            <a:avLst/>
          </a:prstGeom>
          <a:noFill/>
        </p:spPr>
        <p:txBody>
          <a:bodyPr wrap="none" rtlCol="0">
            <a:spAutoFit/>
          </a:bodyPr>
          <a:p>
            <a:r>
              <a:rPr lang="zh-CN" altLang="en-US" sz="5400">
                <a:solidFill>
                  <a:srgbClr val="FF0000"/>
                </a:solidFill>
              </a:rPr>
              <a:t>旧数据</a:t>
            </a:r>
            <a:endParaRPr lang="zh-CN" altLang="en-US" sz="540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119336" y="620688"/>
            <a:ext cx="3240360" cy="504056"/>
          </a:xfrm>
        </p:spPr>
        <p:txBody>
          <a:bodyPr>
            <a:noAutofi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加速效果考核得分</a:t>
            </a:r>
            <a:br>
              <a:rPr lang="en-US" altLang="zh-CN" sz="2000" b="1" dirty="0" smtClean="0">
                <a:solidFill>
                  <a:schemeClr val="bg1"/>
                </a:solidFill>
                <a:latin typeface="微软雅黑" panose="020B0503020204020204" pitchFamily="34" charset="-122"/>
                <a:ea typeface="微软雅黑" panose="020B0503020204020204" pitchFamily="34" charset="-122"/>
              </a:rPr>
            </a:br>
            <a:r>
              <a:rPr lang="zh-CN" altLang="en-US" sz="2000" b="1" dirty="0" smtClean="0">
                <a:solidFill>
                  <a:schemeClr val="bg1"/>
                </a:solidFill>
                <a:latin typeface="微软雅黑" panose="020B0503020204020204" pitchFamily="34" charset="-122"/>
                <a:ea typeface="微软雅黑" panose="020B0503020204020204" pitchFamily="34" charset="-122"/>
              </a:rPr>
              <a:t>（总分</a:t>
            </a:r>
            <a:r>
              <a:rPr lang="en-US" altLang="zh-CN" sz="2000" b="1" dirty="0" smtClean="0">
                <a:solidFill>
                  <a:schemeClr val="bg1"/>
                </a:solidFill>
                <a:latin typeface="微软雅黑" panose="020B0503020204020204" pitchFamily="34" charset="-122"/>
                <a:ea typeface="微软雅黑" panose="020B0503020204020204" pitchFamily="34" charset="-122"/>
              </a:rPr>
              <a:t>80</a:t>
            </a:r>
            <a:r>
              <a:rPr lang="zh-CN" altLang="en-US" sz="2000" b="1" dirty="0" smtClean="0">
                <a:solidFill>
                  <a:schemeClr val="bg1"/>
                </a:solidFill>
                <a:latin typeface="微软雅黑" panose="020B0503020204020204" pitchFamily="34" charset="-122"/>
                <a:ea typeface="微软雅黑" panose="020B0503020204020204" pitchFamily="34" charset="-122"/>
              </a:rPr>
              <a:t>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08968" y="2852936"/>
            <a:ext cx="10297144" cy="478155"/>
          </a:xfrm>
          <a:prstGeom prst="rect">
            <a:avLst/>
          </a:prstGeom>
          <a:noFill/>
        </p:spPr>
        <p:txBody>
          <a:bodyPr wrap="square" rtlCol="0">
            <a:spAutoFit/>
          </a:bodyPr>
          <a:lstStyle/>
          <a:p>
            <a:pPr lvl="0" algn="ctr" defTabSz="1644650">
              <a:lnSpc>
                <a:spcPct val="90000"/>
              </a:lnSpc>
              <a:spcBef>
                <a:spcPct val="0"/>
              </a:spcBef>
              <a:spcAft>
                <a:spcPct val="35000"/>
              </a:spcAft>
            </a:pPr>
            <a:r>
              <a:rPr lang="zh-CN" altLang="en-US" sz="2800" dirty="0" smtClean="0">
                <a:sym typeface="Wingdings" panose="05000000000000000000" pitchFamily="2" charset="2"/>
              </a:rPr>
              <a:t>最终得分：</a:t>
            </a:r>
            <a:r>
              <a:rPr lang="en-US" altLang="zh-CN" sz="2800" dirty="0" smtClean="0">
                <a:sym typeface="Wingdings" panose="05000000000000000000" pitchFamily="2" charset="2"/>
              </a:rPr>
              <a:t> </a:t>
            </a:r>
            <a:r>
              <a:rPr lang="zh-CN" altLang="en-US" sz="1400" dirty="0" smtClean="0"/>
              <a:t>（页面加速）</a:t>
            </a:r>
            <a:r>
              <a:rPr lang="en-US" altLang="zh-CN" sz="2000" dirty="0" smtClean="0"/>
              <a:t>*50%+</a:t>
            </a:r>
            <a:r>
              <a:rPr lang="zh-CN" altLang="en-US" sz="1500" dirty="0" smtClean="0"/>
              <a:t>（下载加速）</a:t>
            </a:r>
            <a:r>
              <a:rPr lang="en-US" altLang="zh-CN" sz="2000" dirty="0"/>
              <a:t>*50%=</a:t>
            </a:r>
            <a:r>
              <a:rPr lang="zh-CN" altLang="en-US" sz="2800" dirty="0" smtClean="0"/>
              <a:t>（分）</a:t>
            </a:r>
            <a:endParaRPr lang="zh-CN" altLang="en-US" dirty="0"/>
          </a:p>
        </p:txBody>
      </p:sp>
      <p:sp>
        <p:nvSpPr>
          <p:cNvPr id="2" name="文本框 1"/>
          <p:cNvSpPr txBox="1"/>
          <p:nvPr/>
        </p:nvSpPr>
        <p:spPr>
          <a:xfrm>
            <a:off x="1415480" y="4437112"/>
            <a:ext cx="5187950" cy="521970"/>
          </a:xfrm>
          <a:prstGeom prst="rect">
            <a:avLst/>
          </a:prstGeom>
          <a:noFill/>
        </p:spPr>
        <p:txBody>
          <a:bodyPr wrap="none" rtlCol="0">
            <a:spAutoFit/>
          </a:bodyPr>
          <a:lstStyle/>
          <a:p>
            <a:r>
              <a:rPr lang="zh-CN" altLang="en-US" sz="2800" b="1" dirty="0" smtClean="0"/>
              <a:t>第一季度</a:t>
            </a:r>
            <a:r>
              <a:rPr lang="zh-CN" altLang="en-US" sz="2800" b="1" dirty="0"/>
              <a:t>加速效果最终得分</a:t>
            </a:r>
            <a:r>
              <a:rPr lang="zh-CN" altLang="en-US" sz="2800" b="1" dirty="0" smtClean="0"/>
              <a:t>：</a:t>
            </a:r>
            <a:r>
              <a:rPr lang="zh-CN" altLang="en-US" sz="2800" b="1" dirty="0" smtClean="0">
                <a:solidFill>
                  <a:srgbClr val="FF0000"/>
                </a:solidFill>
              </a:rPr>
              <a:t>分</a:t>
            </a:r>
            <a:endParaRPr lang="zh-CN" altLang="en-US" sz="2800" b="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9794</Words>
  <Application>WPS 演示</Application>
  <PresentationFormat>自定义</PresentationFormat>
  <Paragraphs>1003</Paragraphs>
  <Slides>29</Slides>
  <Notes>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3" baseType="lpstr">
      <vt:lpstr>Arial</vt:lpstr>
      <vt:lpstr>宋体</vt:lpstr>
      <vt:lpstr>Wingdings</vt:lpstr>
      <vt:lpstr>微软雅黑</vt:lpstr>
      <vt:lpstr>Segoe UI</vt:lpstr>
      <vt:lpstr>Segoe UI</vt:lpstr>
      <vt:lpstr>Arial</vt:lpstr>
      <vt:lpstr>Calibri</vt:lpstr>
      <vt:lpstr>Cambria</vt:lpstr>
      <vt:lpstr>Cambria</vt:lpstr>
      <vt:lpstr>Times New Roman</vt:lpstr>
      <vt:lpstr>Calibri</vt:lpstr>
      <vt:lpstr>Office 主题</vt:lpstr>
      <vt:lpstr>Equation.3</vt:lpstr>
      <vt:lpstr>PowerPoint 演示文稿</vt:lpstr>
      <vt:lpstr>目录 Content</vt:lpstr>
      <vt:lpstr>目录 Content</vt:lpstr>
      <vt:lpstr>考核内容</vt:lpstr>
      <vt:lpstr>目录 Content</vt:lpstr>
      <vt:lpstr>第三方监控结果</vt:lpstr>
      <vt:lpstr>加速考核规则</vt:lpstr>
      <vt:lpstr>加速效果考核得分</vt:lpstr>
      <vt:lpstr>加速效果考核得分 （总分80分）</vt:lpstr>
      <vt:lpstr>目录 Content</vt:lpstr>
      <vt:lpstr>PowerPoint 演示文稿</vt:lpstr>
      <vt:lpstr>PowerPoint 演示文稿</vt:lpstr>
      <vt:lpstr>PowerPoint 演示文稿</vt:lpstr>
      <vt:lpstr>目录 Content</vt:lpstr>
      <vt:lpstr>PowerPoint 演示文稿</vt:lpstr>
      <vt:lpstr>PowerPoint 演示文稿</vt:lpstr>
      <vt:lpstr>PowerPoint 演示文稿</vt:lpstr>
      <vt:lpstr>目录 Content</vt:lpstr>
      <vt:lpstr>最终考核得分</vt:lpstr>
      <vt:lpstr>目录 Content</vt:lpstr>
      <vt:lpstr>结算价格</vt:lpstr>
      <vt:lpstr>CDN价格表</vt:lpstr>
      <vt:lpstr>PowerPoint 演示文稿</vt:lpstr>
      <vt:lpstr>PowerPoint 演示文稿</vt:lpstr>
      <vt:lpstr>结款计算</vt:lpstr>
      <vt:lpstr>目录 Content</vt:lpstr>
      <vt:lpstr>2月18日到2月28日 CDN计费带宽图</vt:lpstr>
      <vt:lpstr>3月1日到3月31日 CDN计费带宽图</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任良川</dc:creator>
  <cp:lastModifiedBy>admin</cp:lastModifiedBy>
  <cp:revision>649</cp:revision>
  <dcterms:created xsi:type="dcterms:W3CDTF">2013-11-22T10:39:00Z</dcterms:created>
  <dcterms:modified xsi:type="dcterms:W3CDTF">2017-05-26T07:47:48Z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