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9"/>
  </p:handoutMasterIdLst>
  <p:sldIdLst>
    <p:sldId id="256" r:id="rId3"/>
    <p:sldId id="303" r:id="rId4"/>
    <p:sldId id="357" r:id="rId5"/>
    <p:sldId id="305" r:id="rId6"/>
    <p:sldId id="358" r:id="rId7"/>
    <p:sldId id="335" r:id="rId8"/>
    <p:sldId id="339" r:id="rId9"/>
    <p:sldId id="313" r:id="rId10"/>
    <p:sldId id="340" r:id="rId12"/>
    <p:sldId id="360" r:id="rId13"/>
    <p:sldId id="317" r:id="rId14"/>
    <p:sldId id="327" r:id="rId15"/>
    <p:sldId id="342" r:id="rId16"/>
    <p:sldId id="361" r:id="rId17"/>
    <p:sldId id="325" r:id="rId18"/>
    <p:sldId id="362" r:id="rId19"/>
    <p:sldId id="328" r:id="rId20"/>
    <p:sldId id="321" r:id="rId21"/>
    <p:sldId id="390" r:id="rId22"/>
    <p:sldId id="389" r:id="rId23"/>
    <p:sldId id="332" r:id="rId24"/>
    <p:sldId id="363" r:id="rId25"/>
    <p:sldId id="398" r:id="rId26"/>
    <p:sldId id="387" r:id="rId27"/>
    <p:sldId id="25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8EDC"/>
    <a:srgbClr val="728ED5"/>
    <a:srgbClr val="55B4F1"/>
    <a:srgbClr val="AAECFF"/>
    <a:srgbClr val="338DCD"/>
    <a:srgbClr val="4F81BD"/>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34" autoAdjust="0"/>
  </p:normalViewPr>
  <p:slideViewPr>
    <p:cSldViewPr>
      <p:cViewPr varScale="1">
        <p:scale>
          <a:sx n="82" d="100"/>
          <a:sy n="82" d="100"/>
        </p:scale>
        <p:origin x="-240" y="-90"/>
      </p:cViewPr>
      <p:guideLst>
        <p:guide orient="horz" pos="2122"/>
        <p:guide pos="3824"/>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55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CA916-0B99-4E85-8CBC-D984D267303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6D5968-BAFB-4C48-90AD-81E357570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A2DA-1BB7-48EE-9502-8F1F7DE30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1A71B-E796-4002-9C9C-9746A66F9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需要根据实际情况描写</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8" name="Rectangle 3"/>
          <p:cNvSpPr/>
          <p:nvPr/>
        </p:nvSpPr>
        <p:spPr bwMode="auto">
          <a:xfrm>
            <a:off x="454971" y="462961"/>
            <a:ext cx="2544685" cy="856391"/>
          </a:xfrm>
          <a:prstGeom prst="flowChartAlternateProcess">
            <a:avLst/>
          </a:pr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defTabSz="912495"/>
            <a:endParaRPr lang="en-US" sz="1465" kern="0" spc="-40" dirty="0">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 name="标题 1"/>
          <p:cNvSpPr>
            <a:spLocks noGrp="1"/>
          </p:cNvSpPr>
          <p:nvPr>
            <p:ph type="title" hasCustomPrompt="1"/>
          </p:nvPr>
        </p:nvSpPr>
        <p:spPr>
          <a:xfrm>
            <a:off x="609600" y="274637"/>
            <a:ext cx="10972800" cy="1143000"/>
          </a:xfrm>
          <a:prstGeom prst="rect">
            <a:avLst/>
          </a:prstGeom>
        </p:spPr>
        <p:txBody>
          <a:bodyPr/>
          <a:lstStyle/>
          <a:p>
            <a:r>
              <a:rPr lang="zh-CN" altLang="en-US" dirty="0" smtClean="0"/>
              <a:t>单击此处编辑标题样式</a:t>
            </a:r>
            <a:endParaRPr lang="zh-CN" altLang="en-US" dirty="0"/>
          </a:p>
        </p:txBody>
      </p:sp>
      <p:sp>
        <p:nvSpPr>
          <p:cNvPr id="3" name="内容占位符 2"/>
          <p:cNvSpPr>
            <a:spLocks noGrp="1"/>
          </p:cNvSpPr>
          <p:nvPr>
            <p:ph idx="1" hasCustomPrompt="1"/>
          </p:nvPr>
        </p:nvSpPr>
        <p:spPr>
          <a:xfrm>
            <a:off x="609600" y="1600201"/>
            <a:ext cx="10972800" cy="4525963"/>
          </a:xfrm>
          <a:prstGeom prst="rect">
            <a:avLst/>
          </a:prstGeom>
        </p:spPr>
        <p:txBody>
          <a:bodyPr/>
          <a:lstStyle/>
          <a:p>
            <a:pPr lvl="0"/>
            <a:r>
              <a:rPr lang="zh-CN" altLang="en-US" dirty="0" smtClean="0"/>
              <a:t>单击此处编辑文本样式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3"/>
          <p:cNvSpPr/>
          <p:nvPr/>
        </p:nvSpPr>
        <p:spPr bwMode="auto">
          <a:xfrm rot="16200000">
            <a:off x="-233504" y="696056"/>
            <a:ext cx="856800" cy="389789"/>
          </a:xfrm>
          <a:custGeom>
            <a:avLst/>
            <a:gdLst>
              <a:gd name="connsiteX0" fmla="*/ 0 w 856800"/>
              <a:gd name="connsiteY0" fmla="*/ 64965 h 389789"/>
              <a:gd name="connsiteX1" fmla="*/ 64965 w 856800"/>
              <a:gd name="connsiteY1" fmla="*/ 0 h 389789"/>
              <a:gd name="connsiteX2" fmla="*/ 791835 w 856800"/>
              <a:gd name="connsiteY2" fmla="*/ 0 h 389789"/>
              <a:gd name="connsiteX3" fmla="*/ 856800 w 856800"/>
              <a:gd name="connsiteY3" fmla="*/ 64965 h 389789"/>
              <a:gd name="connsiteX4" fmla="*/ 856800 w 856800"/>
              <a:gd name="connsiteY4" fmla="*/ 324824 h 389789"/>
              <a:gd name="connsiteX5" fmla="*/ 791835 w 856800"/>
              <a:gd name="connsiteY5" fmla="*/ 389789 h 389789"/>
              <a:gd name="connsiteX6" fmla="*/ 64965 w 856800"/>
              <a:gd name="connsiteY6" fmla="*/ 389789 h 389789"/>
              <a:gd name="connsiteX7" fmla="*/ 0 w 856800"/>
              <a:gd name="connsiteY7" fmla="*/ 324824 h 389789"/>
              <a:gd name="connsiteX8" fmla="*/ 0 w 856800"/>
              <a:gd name="connsiteY8" fmla="*/ 64965 h 389789"/>
              <a:gd name="connsiteX0-1" fmla="*/ 0 w 856800"/>
              <a:gd name="connsiteY0-2" fmla="*/ 64965 h 389789"/>
              <a:gd name="connsiteX1-3" fmla="*/ 64965 w 856800"/>
              <a:gd name="connsiteY1-4" fmla="*/ 0 h 389789"/>
              <a:gd name="connsiteX2-5" fmla="*/ 791835 w 856800"/>
              <a:gd name="connsiteY2-6" fmla="*/ 0 h 389789"/>
              <a:gd name="connsiteX3-7" fmla="*/ 856800 w 856800"/>
              <a:gd name="connsiteY3-8" fmla="*/ 64965 h 389789"/>
              <a:gd name="connsiteX4-9" fmla="*/ 856800 w 856800"/>
              <a:gd name="connsiteY4-10" fmla="*/ 324824 h 389789"/>
              <a:gd name="connsiteX5-11" fmla="*/ 791835 w 856800"/>
              <a:gd name="connsiteY5-12" fmla="*/ 389789 h 389789"/>
              <a:gd name="connsiteX6-13" fmla="*/ 458739 w 856800"/>
              <a:gd name="connsiteY6-14" fmla="*/ 26896 h 389789"/>
              <a:gd name="connsiteX7-15" fmla="*/ 64965 w 856800"/>
              <a:gd name="connsiteY7-16" fmla="*/ 389789 h 389789"/>
              <a:gd name="connsiteX8-17" fmla="*/ 0 w 856800"/>
              <a:gd name="connsiteY8-18" fmla="*/ 324824 h 389789"/>
              <a:gd name="connsiteX9" fmla="*/ 0 w 856800"/>
              <a:gd name="connsiteY9" fmla="*/ 64965 h 389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856800" h="389789">
                <a:moveTo>
                  <a:pt x="0" y="64965"/>
                </a:moveTo>
                <a:cubicBezTo>
                  <a:pt x="0" y="29086"/>
                  <a:pt x="29086" y="0"/>
                  <a:pt x="64965" y="0"/>
                </a:cubicBezTo>
                <a:lnTo>
                  <a:pt x="791835" y="0"/>
                </a:lnTo>
                <a:cubicBezTo>
                  <a:pt x="827714" y="0"/>
                  <a:pt x="856800" y="29086"/>
                  <a:pt x="856800" y="64965"/>
                </a:cubicBezTo>
                <a:lnTo>
                  <a:pt x="856800" y="324824"/>
                </a:lnTo>
                <a:cubicBezTo>
                  <a:pt x="856800" y="360703"/>
                  <a:pt x="827714" y="389789"/>
                  <a:pt x="791835" y="389789"/>
                </a:cubicBezTo>
                <a:cubicBezTo>
                  <a:pt x="676320" y="385365"/>
                  <a:pt x="574254" y="31320"/>
                  <a:pt x="458739" y="26896"/>
                </a:cubicBezTo>
                <a:cubicBezTo>
                  <a:pt x="331964" y="31320"/>
                  <a:pt x="191740" y="385365"/>
                  <a:pt x="64965" y="389789"/>
                </a:cubicBezTo>
                <a:cubicBezTo>
                  <a:pt x="29086" y="389789"/>
                  <a:pt x="0" y="360703"/>
                  <a:pt x="0" y="324824"/>
                </a:cubicBezTo>
                <a:lnTo>
                  <a:pt x="0" y="64965"/>
                </a:lnTo>
                <a:close/>
              </a:path>
            </a:pathLst>
          </a:cu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marL="0" marR="0" lvl="0" indent="0" defTabSz="912495" eaLnBrk="1" fontAlgn="auto" latinLnBrk="0" hangingPunct="1">
              <a:lnSpc>
                <a:spcPct val="100000"/>
              </a:lnSpc>
              <a:spcBef>
                <a:spcPts val="0"/>
              </a:spcBef>
              <a:spcAft>
                <a:spcPts val="0"/>
              </a:spcAft>
              <a:buClrTx/>
              <a:buSzTx/>
              <a:buFontTx/>
              <a:buNone/>
              <a:defRPr/>
            </a:pPr>
            <a:endParaRPr kumimoji="0" lang="en-US" sz="1465"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odp.mmarket.com/t.do?requestid=android_mm5.0_inde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5600" y="1988841"/>
            <a:ext cx="7632848" cy="953135"/>
          </a:xfrm>
          <a:prstGeom prst="rect">
            <a:avLst/>
          </a:prstGeom>
          <a:noFill/>
        </p:spPr>
        <p:txBody>
          <a:bodyPr wrap="square" rtlCol="0">
            <a:spAutoFit/>
          </a:bodyP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年第一季度</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CDN</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内容加速服务项目</a:t>
            </a:r>
            <a:endParaRPr lang="zh-CN" altLang="en-US" sz="28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考核验收工作汇报</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(2016</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年合同标准</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endParaRPr sz="2800" b="1" dirty="0" smtClean="0">
              <a:solidFill>
                <a:srgbClr val="0070C0"/>
              </a:solidFill>
              <a:latin typeface="微软雅黑" panose="020B0503020204020204" pitchFamily="34" charset="-122"/>
              <a:ea typeface="微软雅黑" panose="020B0503020204020204" pitchFamily="34" charset="-122"/>
            </a:endParaRPr>
          </a:p>
        </p:txBody>
      </p:sp>
      <p:sp>
        <p:nvSpPr>
          <p:cNvPr id="3" name="副标题 2"/>
          <p:cNvSpPr txBox="1"/>
          <p:nvPr/>
        </p:nvSpPr>
        <p:spPr>
          <a:xfrm>
            <a:off x="2969895" y="4520069"/>
            <a:ext cx="6400800" cy="1293043"/>
          </a:xfrm>
          <a:prstGeom prst="rect">
            <a:avLst/>
          </a:prstGeom>
        </p:spPr>
        <p:txBody>
          <a:bodyPr/>
          <a:lstStyle/>
          <a:p>
            <a:pPr marL="342900" indent="-342900" algn="ctr">
              <a:spcBef>
                <a:spcPct val="20000"/>
              </a:spcBef>
              <a:defRPr/>
            </a:pPr>
            <a:r>
              <a:rPr lang="zh-CN" altLang="en-US" sz="2400" b="1" dirty="0" smtClean="0">
                <a:solidFill>
                  <a:schemeClr val="tx2">
                    <a:lumMod val="60000"/>
                    <a:lumOff val="40000"/>
                  </a:schemeClr>
                </a:solidFill>
              </a:rPr>
              <a:t>上海帝联信息科技股份有限公司</a:t>
            </a:r>
            <a:endParaRPr lang="en-US" altLang="zh-CN" sz="2400" b="1" dirty="0">
              <a:solidFill>
                <a:schemeClr val="tx2">
                  <a:lumMod val="60000"/>
                  <a:lumOff val="40000"/>
                </a:schemeClr>
              </a:solidFill>
            </a:endParaRPr>
          </a:p>
        </p:txBody>
      </p:sp>
      <p:sp>
        <p:nvSpPr>
          <p:cNvPr id="2" name="文本框 1"/>
          <p:cNvSpPr txBox="1"/>
          <p:nvPr/>
        </p:nvSpPr>
        <p:spPr>
          <a:xfrm>
            <a:off x="5155565" y="4982210"/>
            <a:ext cx="2030095" cy="368300"/>
          </a:xfrm>
          <a:prstGeom prst="rect">
            <a:avLst/>
          </a:prstGeom>
          <a:noFill/>
          <a:ln>
            <a:solidFill>
              <a:schemeClr val="bg1"/>
            </a:solidFill>
          </a:ln>
        </p:spPr>
        <p:txBody>
          <a:bodyPr wrap="none" rtlCol="0">
            <a:spAutoFit/>
          </a:bodyPr>
          <a:p>
            <a:r>
              <a:rPr lang="en-US" altLang="zh-CN">
                <a:solidFill>
                  <a:srgbClr val="558EDC"/>
                </a:solidFill>
              </a:rPr>
              <a:t>2017.1.1~2017.2.17</a:t>
            </a:r>
            <a:endParaRPr lang="en-US" altLang="zh-CN">
              <a:solidFill>
                <a:srgbClr val="558ED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442032" y="1842790"/>
            <a:ext cx="8112481" cy="3812453"/>
            <a:chOff x="1034122" y="1906900"/>
            <a:chExt cx="10427498" cy="3992443"/>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71476" y="1906900"/>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8075364" y="393607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服务质量考核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83432" y="1412776"/>
          <a:ext cx="10585176" cy="5215560"/>
        </p:xfrm>
        <a:graphic>
          <a:graphicData uri="http://schemas.openxmlformats.org/drawingml/2006/table">
            <a:tbl>
              <a:tblPr firstRow="1" firstCol="1" bandRow="1">
                <a:tableStyleId>{5C22544A-7EE6-4342-B048-85BDC9FD1C3A}</a:tableStyleId>
              </a:tblPr>
              <a:tblGrid>
                <a:gridCol w="1421765"/>
                <a:gridCol w="9163411"/>
              </a:tblGrid>
              <a:tr h="249622">
                <a:tc>
                  <a:txBody>
                    <a:bodyPr/>
                    <a:lstStyle/>
                    <a:p>
                      <a:pPr algn="ctr">
                        <a:spcAft>
                          <a:spcPts val="0"/>
                        </a:spcAft>
                      </a:pPr>
                      <a:r>
                        <a:rPr lang="zh-CN" sz="1200" kern="0" dirty="0">
                          <a:effectLst/>
                        </a:rPr>
                        <a:t>服务响应</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下达采购定单至合作商</a:t>
                      </a:r>
                      <a:r>
                        <a:rPr lang="en-US" sz="1200" kern="0" dirty="0">
                          <a:effectLst/>
                        </a:rPr>
                        <a:t>15</a:t>
                      </a:r>
                      <a:r>
                        <a:rPr lang="zh-CN" sz="1200" kern="0" dirty="0">
                          <a:effectLst/>
                        </a:rPr>
                        <a:t>天内，完成服务部署、上线运行（不符合要求直接红牌退出）</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8">
                  <a:txBody>
                    <a:bodyPr/>
                    <a:lstStyle/>
                    <a:p>
                      <a:pPr algn="ctr">
                        <a:spcAft>
                          <a:spcPts val="0"/>
                        </a:spcAft>
                      </a:pPr>
                      <a:r>
                        <a:rPr lang="zh-CN" sz="1200" kern="0" dirty="0">
                          <a:effectLst/>
                        </a:rPr>
                        <a:t>支撑能力</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合作商应对自己平台内的故障处理，需提供故障申告及处理流程，提供在互联网公司业务中断或流量异常下降时的应急预案；</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合作商应向广东移动提供明确的故障受理联系方式，并提供</a:t>
                      </a:r>
                      <a:r>
                        <a:rPr lang="en-US" sz="1200" kern="0" dirty="0">
                          <a:effectLst/>
                        </a:rPr>
                        <a:t>7</a:t>
                      </a:r>
                      <a:r>
                        <a:rPr lang="zh-CN" sz="1200" kern="0" dirty="0">
                          <a:effectLst/>
                        </a:rPr>
                        <a:t>×</a:t>
                      </a:r>
                      <a:r>
                        <a:rPr lang="en-US" sz="1200" kern="0" dirty="0">
                          <a:effectLst/>
                        </a:rPr>
                        <a:t>24</a:t>
                      </a:r>
                      <a:r>
                        <a:rPr lang="zh-CN" sz="1200" kern="0" dirty="0">
                          <a:effectLst/>
                        </a:rPr>
                        <a:t>小时的网络监控服务、客户热线服务和技术支持服务；</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故障发生后的</a:t>
                      </a:r>
                      <a:r>
                        <a:rPr lang="en-US" sz="1200" kern="0" dirty="0">
                          <a:effectLst/>
                        </a:rPr>
                        <a:t>3</a:t>
                      </a:r>
                      <a:r>
                        <a:rPr lang="zh-CN" sz="1200" kern="0" dirty="0">
                          <a:effectLst/>
                        </a:rPr>
                        <a:t>个工作日内提供详细修复过程记录及故障分析报告；</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646639">
                <a:tc vMerge="1">
                  <a:tcPr/>
                </a:tc>
                <a:tc>
                  <a:txBody>
                    <a:bodyPr/>
                    <a:lstStyle/>
                    <a:p>
                      <a:pPr algn="just">
                        <a:spcAft>
                          <a:spcPts val="0"/>
                        </a:spcAft>
                      </a:pPr>
                      <a:r>
                        <a:rPr lang="zh-CN" sz="1200" kern="0" dirty="0">
                          <a:effectLst/>
                        </a:rPr>
                        <a:t>提供维护队伍组织架构及详细的人员名单和联系方式，提供上门服务，</a:t>
                      </a:r>
                      <a:r>
                        <a:rPr lang="zh-CN" sz="1200" kern="100" dirty="0">
                          <a:effectLst/>
                        </a:rPr>
                        <a:t>服务开通上线</a:t>
                      </a:r>
                      <a:r>
                        <a:rPr lang="en-US" sz="1200" kern="100" dirty="0">
                          <a:effectLst/>
                        </a:rPr>
                        <a:t>3</a:t>
                      </a:r>
                      <a:r>
                        <a:rPr lang="zh-CN" sz="1200" kern="100" dirty="0">
                          <a:effectLst/>
                        </a:rPr>
                        <a:t>个月内合作商提供技术人员驻点服务，至少配备</a:t>
                      </a:r>
                      <a:r>
                        <a:rPr lang="en-US" sz="1200" kern="100" dirty="0">
                          <a:effectLst/>
                        </a:rPr>
                        <a:t>1</a:t>
                      </a:r>
                      <a:r>
                        <a:rPr lang="zh-CN" sz="1200" kern="100" dirty="0">
                          <a:effectLst/>
                        </a:rPr>
                        <a:t>个工程师（驻点），一个项目经理（不驻点）。提供</a:t>
                      </a:r>
                      <a:r>
                        <a:rPr lang="en-US" sz="1200" kern="100" dirty="0">
                          <a:effectLst/>
                        </a:rPr>
                        <a:t>5*8</a:t>
                      </a:r>
                      <a:r>
                        <a:rPr lang="zh-CN" sz="1200" kern="100" dirty="0">
                          <a:effectLst/>
                        </a:rPr>
                        <a:t>现场支持服务，提供</a:t>
                      </a:r>
                      <a:r>
                        <a:rPr lang="en-US" sz="1200" kern="100" dirty="0">
                          <a:effectLst/>
                        </a:rPr>
                        <a:t>7*24 </a:t>
                      </a:r>
                      <a:r>
                        <a:rPr lang="zh-CN" sz="1200" kern="100" dirty="0">
                          <a:effectLst/>
                        </a:rPr>
                        <a:t>小时技术支持，办公设备由合作商提供，办公场地由互联网公司提供。</a:t>
                      </a:r>
                      <a:r>
                        <a:rPr lang="en-US" sz="1200" kern="0" dirty="0">
                          <a:effectLst/>
                        </a:rPr>
                        <a:t>(</a:t>
                      </a:r>
                      <a:r>
                        <a:rPr lang="zh-CN" sz="1200" kern="0" dirty="0">
                          <a:effectLst/>
                        </a:rPr>
                        <a:t>不符合要求扣</a:t>
                      </a:r>
                      <a:r>
                        <a:rPr lang="en-US" sz="1200" kern="0" dirty="0">
                          <a:effectLst/>
                        </a:rPr>
                        <a:t>5</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不能提供让业务相关方信服的故障报告，扣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不能按照要求提供周报、月报、考核材料，每满足一项扣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不能针对业务方的需求做二次开发，扣</a:t>
                      </a:r>
                      <a:r>
                        <a:rPr lang="en-US" sz="1200" kern="0" dirty="0">
                          <a:effectLst/>
                        </a:rPr>
                        <a:t>5</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合作商如需要进行</a:t>
                      </a:r>
                      <a:r>
                        <a:rPr lang="en-US" sz="1200" kern="0" dirty="0">
                          <a:effectLst/>
                        </a:rPr>
                        <a:t>CDN</a:t>
                      </a:r>
                      <a:r>
                        <a:rPr lang="zh-CN" sz="1200" kern="0" dirty="0">
                          <a:effectLst/>
                        </a:rPr>
                        <a:t>节点调整（影响到我方业务），必须提前</a:t>
                      </a:r>
                      <a:r>
                        <a:rPr lang="en-US" sz="1200" kern="0" dirty="0">
                          <a:effectLst/>
                        </a:rPr>
                        <a:t>5</a:t>
                      </a:r>
                      <a:r>
                        <a:rPr lang="zh-CN" sz="1200" kern="0" dirty="0">
                          <a:effectLst/>
                        </a:rPr>
                        <a:t>天通知我方，并经我方允许后方可进行；</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7">
                  <a:txBody>
                    <a:bodyPr/>
                    <a:lstStyle/>
                    <a:p>
                      <a:pPr algn="ctr">
                        <a:spcAft>
                          <a:spcPts val="0"/>
                        </a:spcAft>
                      </a:pPr>
                      <a:r>
                        <a:rPr lang="zh-CN" sz="1200" kern="0">
                          <a:effectLst/>
                        </a:rPr>
                        <a:t>驻场服务</a:t>
                      </a:r>
                      <a:endParaRPr lang="zh-CN" sz="1200" kern="10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人员责任心 驻点期间，工作人员不能擅自离开工作岗位或做跟工作无关的事情按照情节的严重性。　</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人员服从度 办事不认真，不严谨，弄虚作假 按照情节的严重性驻点人员不服从安排，不听从调遣。</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供应商相关人员不按甲方要求准时参加检查工作、重大故障现场处理、工作会议等。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人员配合度</a:t>
                      </a:r>
                      <a:r>
                        <a:rPr lang="en-US" sz="1200" kern="0" dirty="0">
                          <a:effectLst/>
                        </a:rPr>
                        <a:t>  </a:t>
                      </a:r>
                      <a:r>
                        <a:rPr lang="zh-CN" sz="1200" kern="0" dirty="0">
                          <a:effectLst/>
                        </a:rPr>
                        <a:t>驻点人员不积极配合沟通被投诉且该投诉为合理投诉。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人员稳定性 更换项目经理（</a:t>
                      </a:r>
                      <a:r>
                        <a:rPr lang="en-US" sz="1200" kern="0" dirty="0">
                          <a:effectLst/>
                        </a:rPr>
                        <a:t>A</a:t>
                      </a:r>
                      <a:r>
                        <a:rPr lang="zh-CN" sz="1200" kern="0" dirty="0">
                          <a:effectLst/>
                        </a:rPr>
                        <a:t>、</a:t>
                      </a:r>
                      <a:r>
                        <a:rPr lang="en-US" sz="1200" kern="0" dirty="0">
                          <a:effectLst/>
                        </a:rPr>
                        <a:t>B</a:t>
                      </a:r>
                      <a:r>
                        <a:rPr lang="zh-CN" sz="1200" kern="0" dirty="0">
                          <a:effectLst/>
                        </a:rPr>
                        <a:t>角）必须提前一个月向甲方申请并且得到甲方同意，原项目经理必须完成工作交接并得到甲方确认</a:t>
                      </a:r>
                      <a:r>
                        <a:rPr lang="en-US" sz="1200" kern="0" dirty="0">
                          <a:effectLst/>
                        </a:rPr>
                        <a:t>. (</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428716">
                <a:tc vMerge="1">
                  <a:tcPr/>
                </a:tc>
                <a:tc>
                  <a:txBody>
                    <a:bodyPr/>
                    <a:lstStyle/>
                    <a:p>
                      <a:pPr algn="just">
                        <a:spcAft>
                          <a:spcPts val="0"/>
                        </a:spcAft>
                      </a:pPr>
                      <a:r>
                        <a:rPr lang="zh-CN" sz="1200" kern="0" dirty="0">
                          <a:effectLst/>
                        </a:rPr>
                        <a:t>全年人员更换基本要求：技术员的变动比例不超过</a:t>
                      </a:r>
                      <a:r>
                        <a:rPr lang="en-US" sz="1200" kern="0" dirty="0">
                          <a:effectLst/>
                        </a:rPr>
                        <a:t>50%</a:t>
                      </a:r>
                      <a:r>
                        <a:rPr lang="zh-CN" sz="1200" kern="0" dirty="0">
                          <a:effectLst/>
                        </a:rPr>
                        <a:t>（三个月内只允许申请更换比例不超过</a:t>
                      </a:r>
                      <a:r>
                        <a:rPr lang="en-US" sz="1200" kern="0" dirty="0">
                          <a:effectLst/>
                        </a:rPr>
                        <a:t>15%</a:t>
                      </a:r>
                      <a:r>
                        <a:rPr lang="zh-CN" sz="1200" kern="0" dirty="0">
                          <a:effectLst/>
                        </a:rPr>
                        <a:t>）、核心人员不超过</a:t>
                      </a:r>
                      <a:r>
                        <a:rPr lang="en-US" sz="1200" kern="0" dirty="0">
                          <a:effectLst/>
                        </a:rPr>
                        <a:t>10%</a:t>
                      </a:r>
                      <a:r>
                        <a:rPr lang="zh-CN" sz="1200" kern="0" dirty="0">
                          <a:effectLst/>
                        </a:rPr>
                        <a:t>。</a:t>
                      </a:r>
                      <a:r>
                        <a:rPr lang="en-US" sz="1200" kern="0" dirty="0">
                          <a:effectLst/>
                        </a:rPr>
                        <a:t>(</a:t>
                      </a:r>
                      <a:r>
                        <a:rPr lang="zh-CN" sz="1200" kern="0" dirty="0">
                          <a:effectLst/>
                        </a:rPr>
                        <a:t>不符合要求扣</a:t>
                      </a:r>
                      <a:r>
                        <a:rPr lang="en-US" sz="1200" kern="0" dirty="0">
                          <a:effectLst/>
                        </a:rPr>
                        <a:t>2</a:t>
                      </a:r>
                      <a:r>
                        <a:rPr lang="zh-CN" sz="1200" kern="0" dirty="0">
                          <a:effectLst/>
                        </a:rPr>
                        <a:t>分，甲方主动提出更换要求时不作扣分）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人员数量 人员数量必须达到合同规定的基本要求。如因维护工作量增长，甲方有权要求的驻点合作单位相应增加人员以满足维护要求。</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服务情况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343472" y="1772816"/>
            <a:ext cx="9721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lvl="0" indent="-285750">
              <a:lnSpc>
                <a:spcPct val="150000"/>
              </a:lnSpc>
              <a:buFont typeface="Wingdings" panose="05000000000000000000" pitchFamily="2" charset="2"/>
              <a:buChar char="l"/>
            </a:pPr>
            <a:r>
              <a:rPr lang="zh-CN" altLang="en-US" dirty="0" smtClean="0">
                <a:latin typeface="+mn-ea"/>
              </a:rPr>
              <a:t>根据日常统计数据进行周报汇总</a:t>
            </a:r>
            <a:r>
              <a:rPr lang="zh-CN" altLang="zh-CN" dirty="0" smtClean="0">
                <a:latin typeface="+mn-ea"/>
              </a:rPr>
              <a:t>、</a:t>
            </a:r>
            <a:r>
              <a:rPr lang="zh-CN" altLang="en-US" dirty="0" smtClean="0">
                <a:latin typeface="+mn-ea"/>
              </a:rPr>
              <a:t>季度</a:t>
            </a:r>
            <a:r>
              <a:rPr lang="zh-CN" altLang="zh-CN" dirty="0" smtClean="0">
                <a:latin typeface="+mn-ea"/>
              </a:rPr>
              <a:t>汇总。</a:t>
            </a:r>
            <a:r>
              <a:rPr lang="zh-CN" altLang="en-US" dirty="0">
                <a:latin typeface="+mn-ea"/>
              </a:rPr>
              <a:t> </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日常根据基调日报周报和各个业务维护方监测数据进行可用性、下载速度和首屏时间图调优</a:t>
            </a:r>
            <a:endParaRPr lang="zh-CN" altLang="zh-CN" dirty="0">
              <a:latin typeface="+mn-ea"/>
            </a:endParaRPr>
          </a:p>
          <a:p>
            <a:pPr marL="285750" lvl="0" indent="-285750">
              <a:lnSpc>
                <a:spcPct val="150000"/>
              </a:lnSpc>
              <a:buFont typeface="Wingdings" panose="05000000000000000000" pitchFamily="2" charset="2"/>
              <a:buChar char="l"/>
            </a:pPr>
            <a:r>
              <a:rPr lang="zh-CN" altLang="en-US" dirty="0" smtClean="0">
                <a:latin typeface="+mn-ea"/>
              </a:rPr>
              <a:t>对</a:t>
            </a:r>
            <a:r>
              <a:rPr lang="zh-CN" altLang="zh-CN" dirty="0" smtClean="0">
                <a:latin typeface="+mn-ea"/>
              </a:rPr>
              <a:t>日常</a:t>
            </a:r>
            <a:r>
              <a:rPr lang="zh-CN" altLang="zh-CN" dirty="0">
                <a:latin typeface="+mn-ea"/>
              </a:rPr>
              <a:t>基调报警</a:t>
            </a:r>
            <a:r>
              <a:rPr lang="zh-CN" altLang="zh-CN" dirty="0" smtClean="0">
                <a:latin typeface="+mn-ea"/>
              </a:rPr>
              <a:t>邮件</a:t>
            </a:r>
            <a:r>
              <a:rPr lang="zh-CN" altLang="en-US" dirty="0" smtClean="0">
                <a:latin typeface="+mn-ea"/>
              </a:rPr>
              <a:t>排查报警来源，如发现由我司引起，紧急升级处理</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飞</a:t>
            </a:r>
            <a:r>
              <a:rPr lang="zh-CN" altLang="zh-CN" dirty="0">
                <a:latin typeface="+mn-ea"/>
              </a:rPr>
              <a:t>信客户端更新，周期性进行</a:t>
            </a:r>
            <a:r>
              <a:rPr lang="en-US" altLang="zh-CN" dirty="0">
                <a:latin typeface="+mn-ea"/>
              </a:rPr>
              <a:t>MD5</a:t>
            </a:r>
            <a:r>
              <a:rPr lang="zh-CN" altLang="zh-CN" dirty="0">
                <a:latin typeface="+mn-ea"/>
              </a:rPr>
              <a:t>值验证。</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a:latin typeface="+mn-ea"/>
              </a:rPr>
              <a:t>日常加速域名</a:t>
            </a:r>
            <a:r>
              <a:rPr lang="zh-CN" altLang="zh-CN" dirty="0" smtClean="0">
                <a:latin typeface="+mn-ea"/>
              </a:rPr>
              <a:t>新增</a:t>
            </a:r>
            <a:r>
              <a:rPr lang="zh-CN" altLang="en-US" dirty="0" smtClean="0">
                <a:latin typeface="+mn-ea"/>
              </a:rPr>
              <a:t>域名</a:t>
            </a:r>
            <a:r>
              <a:rPr lang="zh-CN" altLang="zh-CN" dirty="0" smtClean="0">
                <a:latin typeface="+mn-ea"/>
              </a:rPr>
              <a:t>配置、</a:t>
            </a:r>
            <a:r>
              <a:rPr lang="zh-CN" altLang="en-US" dirty="0" smtClean="0">
                <a:latin typeface="+mn-ea"/>
              </a:rPr>
              <a:t>域名策略</a:t>
            </a:r>
            <a:r>
              <a:rPr lang="zh-CN" altLang="zh-CN" dirty="0" smtClean="0">
                <a:latin typeface="+mn-ea"/>
              </a:rPr>
              <a:t>调整、</a:t>
            </a:r>
            <a:r>
              <a:rPr lang="zh-CN" altLang="en-US" dirty="0" smtClean="0">
                <a:latin typeface="+mn-ea"/>
              </a:rPr>
              <a:t>策略</a:t>
            </a:r>
            <a:r>
              <a:rPr lang="zh-CN" altLang="zh-CN" dirty="0" smtClean="0">
                <a:latin typeface="+mn-ea"/>
              </a:rPr>
              <a:t>优化</a:t>
            </a:r>
            <a:r>
              <a:rPr lang="zh-CN" altLang="en-US" dirty="0" smtClean="0">
                <a:latin typeface="+mn-ea"/>
              </a:rPr>
              <a:t>等</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日常</a:t>
            </a:r>
            <a:r>
              <a:rPr lang="en-US" altLang="zh-CN" dirty="0" err="1">
                <a:latin typeface="+mn-ea"/>
              </a:rPr>
              <a:t>cdn</a:t>
            </a:r>
            <a:r>
              <a:rPr lang="zh-CN" altLang="zh-CN" dirty="0">
                <a:latin typeface="+mn-ea"/>
              </a:rPr>
              <a:t>统计分析，及技术咨询</a:t>
            </a:r>
            <a:r>
              <a:rPr lang="zh-CN" altLang="zh-CN" dirty="0" smtClean="0">
                <a:latin typeface="+mn-ea"/>
              </a:rPr>
              <a:t>支持</a:t>
            </a:r>
            <a:r>
              <a:rPr lang="zh-CN" altLang="en-US" dirty="0" smtClean="0">
                <a:latin typeface="+mn-ea"/>
              </a:rPr>
              <a:t>。</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按照中移需求在需要时刻安排销售和专门技术人员驻点南方基地。</a:t>
            </a:r>
            <a:endParaRPr lang="en-US" altLang="zh-CN" dirty="0" smtClean="0">
              <a:latin typeface="+mn-ea"/>
            </a:endParaRPr>
          </a:p>
          <a:p>
            <a:pPr marL="285750" lvl="0" indent="-285750">
              <a:lnSpc>
                <a:spcPct val="150000"/>
              </a:lnSpc>
              <a:buFont typeface="Wingdings" panose="05000000000000000000" pitchFamily="2" charset="2"/>
              <a:buChar char="l"/>
            </a:pPr>
            <a:r>
              <a:rPr lang="zh-CN" altLang="zh-CN" kern="0" dirty="0"/>
              <a:t>故障发生后</a:t>
            </a:r>
            <a:r>
              <a:rPr lang="zh-CN" altLang="zh-CN" kern="0" dirty="0" smtClean="0"/>
              <a:t>的</a:t>
            </a:r>
            <a:r>
              <a:rPr lang="en-US" altLang="zh-CN" kern="0" dirty="0" smtClean="0"/>
              <a:t>1</a:t>
            </a:r>
            <a:r>
              <a:rPr lang="zh-CN" altLang="zh-CN" kern="0" dirty="0" smtClean="0"/>
              <a:t>个</a:t>
            </a:r>
            <a:r>
              <a:rPr lang="zh-CN" altLang="zh-CN" kern="0" dirty="0"/>
              <a:t>工作日内提供详细修复过程记录及故障分析</a:t>
            </a:r>
            <a:r>
              <a:rPr lang="zh-CN" altLang="zh-CN" kern="0" dirty="0" smtClean="0"/>
              <a:t>报告</a:t>
            </a:r>
            <a:r>
              <a:rPr lang="zh-CN" altLang="en-US" kern="0" dirty="0" smtClean="0"/>
              <a:t>。</a:t>
            </a:r>
            <a:endParaRPr lang="zh-CN" altLang="zh-CN"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smtClean="0">
                <a:latin typeface="微软雅黑" panose="020B0503020204020204" pitchFamily="34" charset="-122"/>
                <a:ea typeface="微软雅黑" panose="020B0503020204020204" pitchFamily="34" charset="-122"/>
              </a:rPr>
              <a:t>服务质量考核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888502" y="2498845"/>
            <a:ext cx="3619901"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服务质量部分</a:t>
            </a:r>
            <a:r>
              <a:rPr lang="zh-CN" altLang="en-US" dirty="0">
                <a:latin typeface="微软雅黑" panose="020B0503020204020204" pitchFamily="34" charset="-122"/>
                <a:ea typeface="微软雅黑" panose="020B0503020204020204" pitchFamily="34" charset="-122"/>
              </a:rPr>
              <a:t>考核最终得分</a:t>
            </a:r>
            <a:r>
              <a:rPr lang="zh-CN" altLang="en-US" dirty="0" smtClean="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548712" y="1934230"/>
            <a:ext cx="8112481" cy="3721013"/>
            <a:chOff x="1034122" y="2002657"/>
            <a:chExt cx="10427498"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71476"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8182044" y="393607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最终考核得分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文本框 3"/>
          <p:cNvSpPr txBox="1">
            <a:spLocks noChangeArrowheads="1"/>
          </p:cNvSpPr>
          <p:nvPr/>
        </p:nvSpPr>
        <p:spPr bwMode="auto">
          <a:xfrm>
            <a:off x="1060700" y="4947708"/>
            <a:ext cx="10009112" cy="1167692"/>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a:latin typeface="微软雅黑" panose="020B0503020204020204" pitchFamily="34" charset="-122"/>
                <a:ea typeface="微软雅黑" panose="020B0503020204020204" pitchFamily="34" charset="-122"/>
              </a:rPr>
              <a:t>说明：</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、若供应商只提供单一产品服务，该产品权重为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、若供应商只提供两类产品服务，按照如下原则进行权重划分：静态资源和文件下载分发按照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进行计分；</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、若供应商提供全产品服务，按照静态资源、文件下载分发权重为</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60700" y="1772816"/>
          <a:ext cx="10003852" cy="2517149"/>
        </p:xfrm>
        <a:graphic>
          <a:graphicData uri="http://schemas.openxmlformats.org/drawingml/2006/table">
            <a:tbl>
              <a:tblPr>
                <a:tableStyleId>{5C22544A-7EE6-4342-B048-85BDC9FD1C3A}</a:tableStyleId>
              </a:tblPr>
              <a:tblGrid>
                <a:gridCol w="1993800"/>
                <a:gridCol w="1387784"/>
                <a:gridCol w="1582000"/>
                <a:gridCol w="1993800"/>
                <a:gridCol w="1017813"/>
                <a:gridCol w="993414"/>
                <a:gridCol w="1035241"/>
              </a:tblGrid>
              <a:tr h="318839">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04115">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endParaRPr lang="en-US" altLang="zh-CN" sz="1400" b="0" i="0" u="none" strike="noStrike" dirty="0">
                        <a:solidFill>
                          <a:srgbClr val="000000"/>
                        </a:solidFill>
                        <a:effectLst/>
                        <a:latin typeface="Cambria" panose="02040503050406030204"/>
                      </a:endParaRPr>
                    </a:p>
                  </a:txBody>
                  <a:tcPr marL="9525" marR="9525" marT="9525" marB="0" anchor="ct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rowSpan="3">
                  <a:txBody>
                    <a:bodyPr/>
                    <a:lstStyle/>
                    <a:p>
                      <a:pPr algn="ctr" rtl="0" fontAlgn="ctr"/>
                      <a:r>
                        <a:rPr lang="zh-CN" altLang="en-US" sz="1400" u="none" strike="noStrike" dirty="0">
                          <a:effectLst/>
                        </a:rPr>
                        <a:t>文件下载分发</a:t>
                      </a:r>
                      <a:endParaRPr lang="zh-CN" altLang="en-US" sz="1400" b="0" i="0" u="none" strike="noStrike" dirty="0">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dirty="0">
                          <a:effectLst/>
                        </a:rPr>
                        <a:t>50%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a:effectLst/>
                        </a:rPr>
                        <a:t>服务质量考核（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29282" y="1927246"/>
            <a:ext cx="8112481" cy="3721012"/>
            <a:chOff x="1034122" y="2002658"/>
            <a:chExt cx="10427498" cy="3896685"/>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71476" y="2012632"/>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7660074" y="395512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结算价格</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1976984" y="2228334"/>
          <a:ext cx="1752600" cy="409575"/>
        </p:xfrm>
        <a:graphic>
          <a:graphicData uri="http://schemas.openxmlformats.org/presentationml/2006/ole">
            <mc:AlternateContent xmlns:mc="http://schemas.openxmlformats.org/markup-compatibility/2006">
              <mc:Choice xmlns:v="urn:schemas-microsoft-com:vml" Requires="v">
                <p:oleObj spid="_x0000_s16629" name="公式" r:id="rId1" imgW="1746250" imgH="402590" progId="Equation.3">
                  <p:embed/>
                </p:oleObj>
              </mc:Choice>
              <mc:Fallback>
                <p:oleObj name="公式" r:id="rId1" imgW="1746250" imgH="402590" progId="Equation.3">
                  <p:embed/>
                  <p:pic>
                    <p:nvPicPr>
                      <p:cNvPr id="0" name="图片 16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984" y="2228334"/>
                        <a:ext cx="1752600" cy="409575"/>
                      </a:xfrm>
                      <a:prstGeom prst="rect">
                        <a:avLst/>
                      </a:prstGeom>
                      <a:noFill/>
                    </p:spPr>
                  </p:pic>
                </p:oleObj>
              </mc:Fallback>
            </mc:AlternateContent>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6" y="3518823"/>
            <a:ext cx="8208912" cy="2851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631504" y="1556792"/>
            <a:ext cx="4145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000" b="0" i="0" u="none" strike="noStrike" cap="none" normalizeH="0" baseline="0" dirty="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按照全款线性考核来计算付款额度</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627436" y="2975631"/>
            <a:ext cx="13244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buFontTx/>
              <a:buChar char="•"/>
            </a:pPr>
            <a:r>
              <a:rPr lang="zh-CN" altLang="zh-CN" sz="2000" dirty="0">
                <a:latin typeface="Cambria" panose="02040503050406030204" pitchFamily="18" charset="0"/>
                <a:ea typeface="宋体" panose="02010600030101010101" pitchFamily="2" charset="-122"/>
                <a:cs typeface="Times New Roman" panose="02020603050405020304" pitchFamily="18" charset="0"/>
              </a:rPr>
              <a:t>计算</a:t>
            </a:r>
            <a:r>
              <a:rPr lang="zh-CN" altLang="zh-CN" sz="2000" dirty="0" smtClean="0">
                <a:latin typeface="Cambria" panose="02040503050406030204" pitchFamily="18" charset="0"/>
                <a:ea typeface="宋体" panose="02010600030101010101" pitchFamily="2" charset="-122"/>
                <a:cs typeface="Times New Roman" panose="02020603050405020304" pitchFamily="18" charset="0"/>
              </a:rPr>
              <a:t>说明</a:t>
            </a: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911424" y="5128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2933700" algn="l"/>
              </a:tabLst>
              <a:defRPr>
                <a:solidFill>
                  <a:schemeClr val="tx1"/>
                </a:solidFill>
                <a:latin typeface="Arial" panose="020B0604020202020204" pitchFamily="34" charset="0"/>
              </a:defRPr>
            </a:lvl1pPr>
            <a:lvl2pPr eaLnBrk="0" fontAlgn="base" hangingPunct="0">
              <a:spcBef>
                <a:spcPct val="0"/>
              </a:spcBef>
              <a:spcAft>
                <a:spcPct val="0"/>
              </a:spcAft>
              <a:tabLst>
                <a:tab pos="2933700" algn="l"/>
              </a:tabLst>
              <a:defRPr>
                <a:solidFill>
                  <a:schemeClr val="tx1"/>
                </a:solidFill>
                <a:latin typeface="Arial" panose="020B0604020202020204" pitchFamily="34" charset="0"/>
              </a:defRPr>
            </a:lvl2pPr>
            <a:lvl3pPr eaLnBrk="0" fontAlgn="base" hangingPunct="0">
              <a:spcBef>
                <a:spcPct val="0"/>
              </a:spcBef>
              <a:spcAft>
                <a:spcPct val="0"/>
              </a:spcAft>
              <a:tabLst>
                <a:tab pos="2933700" algn="l"/>
              </a:tabLst>
              <a:defRPr>
                <a:solidFill>
                  <a:schemeClr val="tx1"/>
                </a:solidFill>
                <a:latin typeface="Arial" panose="020B0604020202020204" pitchFamily="34" charset="0"/>
              </a:defRPr>
            </a:lvl3pPr>
            <a:lvl4pPr eaLnBrk="0" fontAlgn="base" hangingPunct="0">
              <a:spcBef>
                <a:spcPct val="0"/>
              </a:spcBef>
              <a:spcAft>
                <a:spcPct val="0"/>
              </a:spcAft>
              <a:tabLst>
                <a:tab pos="2933700" algn="l"/>
              </a:tabLst>
              <a:defRPr>
                <a:solidFill>
                  <a:schemeClr val="tx1"/>
                </a:solidFill>
                <a:latin typeface="Arial" panose="020B0604020202020204" pitchFamily="34" charset="0"/>
              </a:defRPr>
            </a:lvl4pPr>
            <a:lvl5pPr eaLnBrk="0" fontAlgn="base" hangingPunct="0">
              <a:spcBef>
                <a:spcPct val="0"/>
              </a:spcBef>
              <a:spcAft>
                <a:spcPct val="0"/>
              </a:spcAft>
              <a:tabLst>
                <a:tab pos="2933700" algn="l"/>
              </a:tabLst>
              <a:defRPr>
                <a:solidFill>
                  <a:schemeClr val="tx1"/>
                </a:solidFill>
                <a:latin typeface="Arial" panose="020B0604020202020204" pitchFamily="34" charset="0"/>
              </a:defRPr>
            </a:lvl5pPr>
            <a:lvl6pPr eaLnBrk="0" fontAlgn="base" hangingPunct="0">
              <a:spcBef>
                <a:spcPct val="0"/>
              </a:spcBef>
              <a:spcAft>
                <a:spcPct val="0"/>
              </a:spcAft>
              <a:tabLst>
                <a:tab pos="2933700" algn="l"/>
              </a:tabLst>
              <a:defRPr>
                <a:solidFill>
                  <a:schemeClr val="tx1"/>
                </a:solidFill>
                <a:latin typeface="Arial" panose="020B0604020202020204" pitchFamily="34" charset="0"/>
              </a:defRPr>
            </a:lvl6pPr>
            <a:lvl7pPr eaLnBrk="0" fontAlgn="base" hangingPunct="0">
              <a:spcBef>
                <a:spcPct val="0"/>
              </a:spcBef>
              <a:spcAft>
                <a:spcPct val="0"/>
              </a:spcAft>
              <a:tabLst>
                <a:tab pos="2933700" algn="l"/>
              </a:tabLst>
              <a:defRPr>
                <a:solidFill>
                  <a:schemeClr val="tx1"/>
                </a:solidFill>
                <a:latin typeface="Arial" panose="020B0604020202020204" pitchFamily="34" charset="0"/>
              </a:defRPr>
            </a:lvl7pPr>
            <a:lvl8pPr eaLnBrk="0" fontAlgn="base" hangingPunct="0">
              <a:spcBef>
                <a:spcPct val="0"/>
              </a:spcBef>
              <a:spcAft>
                <a:spcPct val="0"/>
              </a:spcAft>
              <a:tabLst>
                <a:tab pos="2933700" algn="l"/>
              </a:tabLst>
              <a:defRPr>
                <a:solidFill>
                  <a:schemeClr val="tx1"/>
                </a:solidFill>
                <a:latin typeface="Arial" panose="020B0604020202020204" pitchFamily="34" charset="0"/>
              </a:defRPr>
            </a:lvl8pPr>
            <a:lvl9pPr eaLnBrk="0" fontAlgn="base" hangingPunct="0">
              <a:spcBef>
                <a:spcPct val="0"/>
              </a:spcBef>
              <a:spcAft>
                <a:spcPct val="0"/>
              </a:spcAft>
              <a:tabLst>
                <a:tab pos="2933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33700" algn="l"/>
              </a:tabLst>
            </a:pPr>
            <a:r>
              <a:rPr kumimoji="0" lang="en-US" altLang="zh-CN" sz="1200" b="0"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2948" y="692696"/>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CDN</a:t>
            </a:r>
            <a:r>
              <a:rPr lang="zh-CN" altLang="en-US" sz="2800" b="1" dirty="0" smtClean="0">
                <a:solidFill>
                  <a:schemeClr val="bg1"/>
                </a:solidFill>
                <a:latin typeface="微软雅黑" panose="020B0503020204020204" pitchFamily="34" charset="-122"/>
                <a:ea typeface="微软雅黑" panose="020B0503020204020204" pitchFamily="34" charset="-122"/>
              </a:rPr>
              <a:t>价格表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132856"/>
          <a:ext cx="9937115" cy="3026410"/>
        </p:xfrm>
        <a:graphic>
          <a:graphicData uri="http://schemas.openxmlformats.org/drawingml/2006/table">
            <a:tbl>
              <a:tblPr firstRow="1" bandRow="1">
                <a:tableStyleId>{5C22544A-7EE6-4342-B048-85BDC9FD1C3A}</a:tableStyleId>
              </a:tblPr>
              <a:tblGrid>
                <a:gridCol w="1705577"/>
                <a:gridCol w="3240070"/>
                <a:gridCol w="1016616"/>
                <a:gridCol w="1987421"/>
                <a:gridCol w="1987421"/>
              </a:tblGrid>
              <a:tr h="5267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服务类型</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阶梯带宽区间</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税率</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含税单价（元</a:t>
                      </a:r>
                      <a:r>
                        <a:rPr kumimoji="0" lang="en-US" altLang="zh-CN"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/G/</a:t>
                      </a: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月）</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备注</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r>
              <a:tr h="560283">
                <a:tc rowSpan="2">
                  <a:txBody>
                    <a:bodyP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t>CDN</a:t>
                      </a:r>
                      <a:r>
                        <a:rPr lang="zh-CN" altLang="en-US" dirty="0" smtClean="0"/>
                        <a:t>服务</a:t>
                      </a:r>
                      <a:endParaRPr lang="zh-CN" altLang="en-US" dirty="0"/>
                    </a:p>
                  </a:txBody>
                  <a:tcPr/>
                </a:tc>
                <a:tc>
                  <a:txBody>
                    <a:bodyPr/>
                    <a:lstStyle/>
                    <a:p>
                      <a:endParaRPr lang="en-US" altLang="zh-CN" dirty="0" smtClean="0"/>
                    </a:p>
                    <a:p>
                      <a:r>
                        <a:rPr lang="en-US" altLang="zh-CN" dirty="0" smtClean="0"/>
                        <a:t>0G-10G</a:t>
                      </a:r>
                      <a:r>
                        <a:rPr lang="zh-CN" altLang="en-US" dirty="0" smtClean="0"/>
                        <a:t>（包含</a:t>
                      </a:r>
                      <a:r>
                        <a:rPr lang="en-US" altLang="zh-CN" dirty="0" smtClean="0"/>
                        <a:t>10G</a:t>
                      </a:r>
                      <a:r>
                        <a:rPr lang="zh-CN" altLang="en-US" dirty="0" smtClean="0"/>
                        <a:t>）</a:t>
                      </a:r>
                      <a:endParaRPr lang="zh-CN" altLang="en-US" dirty="0"/>
                    </a:p>
                  </a:txBody>
                  <a:tcPr/>
                </a:tc>
                <a:tc rowSpan="2">
                  <a:txBody>
                    <a:bodyPr/>
                    <a:lstStyle/>
                    <a:p>
                      <a:pPr algn="l"/>
                      <a:endParaRPr lang="en-US" altLang="zh-CN" dirty="0" smtClean="0"/>
                    </a:p>
                    <a:p>
                      <a:pPr algn="l"/>
                      <a:r>
                        <a:rPr lang="en-US" altLang="zh-CN" dirty="0" smtClean="0"/>
                        <a:t>    </a:t>
                      </a:r>
                      <a:endParaRPr lang="en-US" altLang="zh-CN" dirty="0" smtClean="0"/>
                    </a:p>
                    <a:p>
                      <a:pPr algn="l"/>
                      <a:endParaRPr lang="en-US" altLang="zh-CN" dirty="0" smtClean="0"/>
                    </a:p>
                    <a:p>
                      <a:pPr algn="ctr"/>
                      <a:r>
                        <a:rPr lang="en-US" altLang="zh-CN" dirty="0" smtClean="0"/>
                        <a:t>6%</a:t>
                      </a:r>
                      <a:endParaRPr lang="zh-CN" altLang="en-US" dirty="0"/>
                    </a:p>
                  </a:txBody>
                  <a:tcPr/>
                </a:tc>
                <a:tc>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b="0" i="0" kern="1200" dirty="0" smtClean="0">
                          <a:solidFill>
                            <a:schemeClr val="dk1"/>
                          </a:solidFill>
                          <a:effectLst/>
                          <a:latin typeface="+mn-lt"/>
                          <a:ea typeface="+mn-ea"/>
                          <a:cs typeface="+mn-cs"/>
                        </a:rPr>
                        <a:t>32682.98</a:t>
                      </a:r>
                      <a:endParaRPr lang="zh-CN" altLang="en-US" dirty="0"/>
                    </a:p>
                  </a:txBody>
                  <a:tcPr/>
                </a:tc>
                <a:tc rowSpan="2">
                  <a:txBody>
                    <a:bodyPr/>
                    <a:lstStyle/>
                    <a:p>
                      <a:r>
                        <a:rPr lang="zh-CN" altLang="en-US" sz="1600" dirty="0">
                          <a:solidFill>
                            <a:schemeClr val="tx1"/>
                          </a:solidFill>
                        </a:rPr>
                        <a:t>每月采购量（平均带宽）上限为</a:t>
                      </a:r>
                      <a:r>
                        <a:rPr lang="en-US" altLang="zh-CN" sz="1600" dirty="0">
                          <a:solidFill>
                            <a:schemeClr val="tx1"/>
                          </a:solidFill>
                        </a:rPr>
                        <a:t>10Gbps</a:t>
                      </a:r>
                      <a:r>
                        <a:rPr lang="zh-CN" altLang="en-US" sz="1600" dirty="0">
                          <a:solidFill>
                            <a:schemeClr val="tx1"/>
                          </a:solidFill>
                        </a:rPr>
                        <a:t>，超出</a:t>
                      </a:r>
                      <a:r>
                        <a:rPr lang="en-US" altLang="zh-CN" sz="1600" dirty="0">
                          <a:solidFill>
                            <a:schemeClr val="tx1"/>
                          </a:solidFill>
                        </a:rPr>
                        <a:t>10Gbps</a:t>
                      </a:r>
                      <a:r>
                        <a:rPr lang="zh-CN" altLang="en-US" sz="1600" dirty="0">
                          <a:solidFill>
                            <a:schemeClr val="tx1"/>
                          </a:solidFill>
                        </a:rPr>
                        <a:t>按照</a:t>
                      </a:r>
                      <a:r>
                        <a:rPr lang="en-US" altLang="zh-CN" sz="1600" dirty="0">
                          <a:solidFill>
                            <a:schemeClr val="tx1"/>
                          </a:solidFill>
                        </a:rPr>
                        <a:t>10Gbps</a:t>
                      </a:r>
                      <a:r>
                        <a:rPr lang="zh-CN" altLang="en-US" sz="1600" dirty="0">
                          <a:solidFill>
                            <a:schemeClr val="tx1"/>
                          </a:solidFill>
                        </a:rPr>
                        <a:t>结算 </a:t>
                      </a:r>
                      <a:r>
                        <a:rPr lang="en-US" altLang="zh-CN" sz="1600" dirty="0">
                          <a:solidFill>
                            <a:schemeClr val="tx1"/>
                          </a:solidFill>
                        </a:rPr>
                        <a:t>)</a:t>
                      </a:r>
                      <a:endParaRPr lang="zh-CN" altLang="en-US" dirty="0"/>
                    </a:p>
                  </a:txBody>
                  <a:tcPr/>
                </a:tc>
              </a:tr>
              <a:tr h="560283">
                <a:tc vMerge="1">
                  <a:tcPr/>
                </a:tc>
                <a:tc>
                  <a:txBody>
                    <a:bodyPr/>
                    <a:lstStyle/>
                    <a:p>
                      <a:pPr algn="l"/>
                      <a:endParaRPr lang="en-US" altLang="zh-CN" dirty="0" smtClean="0"/>
                    </a:p>
                    <a:p>
                      <a:pPr algn="l"/>
                      <a:r>
                        <a:rPr lang="en-US" altLang="zh-CN" dirty="0" smtClean="0"/>
                        <a:t>10G</a:t>
                      </a:r>
                      <a:r>
                        <a:rPr lang="zh-CN" altLang="en-US" dirty="0" smtClean="0"/>
                        <a:t>以上（不包含</a:t>
                      </a:r>
                      <a:r>
                        <a:rPr lang="en-US" altLang="zh-CN" dirty="0" smtClean="0"/>
                        <a:t>10G</a:t>
                      </a:r>
                      <a:r>
                        <a:rPr lang="zh-CN" altLang="en-US" dirty="0" smtClean="0"/>
                        <a:t>）</a:t>
                      </a:r>
                      <a:endParaRPr lang="zh-CN" altLang="en-US" dirty="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800" b="0" i="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i="0" kern="1200" dirty="0" smtClean="0">
                          <a:solidFill>
                            <a:schemeClr val="dk1"/>
                          </a:solidFill>
                          <a:effectLst/>
                          <a:latin typeface="+mn-lt"/>
                          <a:ea typeface="+mn-ea"/>
                          <a:cs typeface="+mn-cs"/>
                        </a:rPr>
                        <a:t>32682.98</a:t>
                      </a:r>
                      <a:endParaRPr lang="zh-CN" altLang="en-US" dirty="0" smtClean="0"/>
                    </a:p>
                  </a:txBody>
                  <a:tcPr/>
                </a:tc>
                <a:tc vMerge="1">
                  <a:tcPr/>
                </a:tc>
              </a:tr>
            </a:tbl>
          </a:graphicData>
        </a:graphic>
      </p:graphicFrame>
      <p:sp>
        <p:nvSpPr>
          <p:cNvPr id="6" name="TextBox 6"/>
          <p:cNvSpPr txBox="1">
            <a:spLocks noChangeArrowheads="1"/>
          </p:cNvSpPr>
          <p:nvPr/>
        </p:nvSpPr>
        <p:spPr bwMode="auto">
          <a:xfrm>
            <a:off x="482948" y="1556792"/>
            <a:ext cx="56083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dirty="0" smtClean="0"/>
              <a:t>2017</a:t>
            </a:r>
            <a:r>
              <a:rPr kumimoji="0" lang="zh-CN" altLang="en-US" sz="1800" dirty="0" smtClean="0"/>
              <a:t>年</a:t>
            </a:r>
            <a:r>
              <a:rPr kumimoji="0" lang="en-US" altLang="zh-CN" sz="1800" dirty="0"/>
              <a:t>CDN</a:t>
            </a:r>
            <a:r>
              <a:rPr kumimoji="0" lang="zh-CN" altLang="en-US" sz="1800" dirty="0">
                <a:latin typeface="微软雅黑" panose="020B0503020204020204" pitchFamily="34" charset="-122"/>
                <a:ea typeface="微软雅黑" panose="020B0503020204020204" pitchFamily="34" charset="-122"/>
              </a:rPr>
              <a:t>内容加速项目价格表（</a:t>
            </a:r>
            <a:r>
              <a:rPr kumimoji="0" lang="en-US" altLang="zh-CN" sz="1800" dirty="0">
                <a:latin typeface="微软雅黑" panose="020B0503020204020204" pitchFamily="34" charset="-122"/>
                <a:ea typeface="微软雅黑" panose="020B0503020204020204" pitchFamily="34" charset="-122"/>
              </a:rPr>
              <a:t>2016</a:t>
            </a:r>
            <a:r>
              <a:rPr kumimoji="0" lang="zh-CN" altLang="en-US" sz="1800" dirty="0">
                <a:latin typeface="微软雅黑" panose="020B0503020204020204" pitchFamily="34" charset="-122"/>
                <a:ea typeface="微软雅黑" panose="020B0503020204020204" pitchFamily="34" charset="-122"/>
              </a:rPr>
              <a:t>年合同标准）</a:t>
            </a:r>
            <a:endParaRPr kumimoji="0"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3,893,225</a:t>
            </a:r>
            <a:r>
              <a:rPr lang="en-US" altLang="zh-CN" sz="1600" dirty="0" smtClean="0"/>
              <a:t>+</a:t>
            </a:r>
            <a:r>
              <a:rPr lang="en-US" altLang="zh-CN" sz="1600" b="1" dirty="0" smtClean="0"/>
              <a:t>73,766</a:t>
            </a:r>
            <a:r>
              <a:rPr lang="en-US" altLang="zh-CN" sz="1600" dirty="0" smtClean="0"/>
              <a:t>=</a:t>
            </a:r>
            <a:r>
              <a:rPr lang="en-US" altLang="zh-CN" sz="1600" b="1" dirty="0"/>
              <a:t>3,966,991</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11.85</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10Gbps</a:t>
            </a:r>
            <a:r>
              <a:rPr lang="zh-CN" altLang="en-US" dirty="0">
                <a:solidFill>
                  <a:srgbClr val="FF0000"/>
                </a:solidFill>
              </a:rPr>
              <a:t>，超出</a:t>
            </a:r>
            <a:r>
              <a:rPr lang="en-US" altLang="zh-CN" dirty="0">
                <a:solidFill>
                  <a:srgbClr val="FF0000"/>
                </a:solidFill>
              </a:rPr>
              <a:t>10Gbps</a:t>
            </a:r>
            <a:r>
              <a:rPr lang="zh-CN" altLang="en-US" dirty="0">
                <a:solidFill>
                  <a:srgbClr val="FF0000"/>
                </a:solidFill>
              </a:rPr>
              <a:t>按照</a:t>
            </a:r>
            <a:r>
              <a:rPr lang="en-US" altLang="zh-CN" dirty="0" smtClean="0">
                <a:solidFill>
                  <a:srgbClr val="FF0000"/>
                </a:solidFill>
              </a:rPr>
              <a:t>10Gbps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8" name="图片 7"/>
          <p:cNvPicPr>
            <a:picLocks noChangeAspect="1"/>
          </p:cNvPicPr>
          <p:nvPr/>
        </p:nvPicPr>
        <p:blipFill>
          <a:blip r:embed="rId2"/>
          <a:stretch>
            <a:fillRect/>
          </a:stretch>
        </p:blipFill>
        <p:spPr>
          <a:xfrm>
            <a:off x="4339590" y="1551940"/>
            <a:ext cx="7581265" cy="38284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258517" y="1934231"/>
            <a:ext cx="8112481" cy="3721012"/>
            <a:chOff x="1034122" y="2002658"/>
            <a:chExt cx="10427498" cy="3896685"/>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71476" y="2012632"/>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7891849" y="393607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1</a:t>
            </a:r>
            <a:r>
              <a:rPr lang="zh-CN" altLang="en-US" dirty="0" smtClean="0">
                <a:solidFill>
                  <a:srgbClr val="FF0000"/>
                </a:solidFill>
                <a:sym typeface="+mn-ea"/>
              </a:rPr>
              <a:t>日到</a:t>
            </a:r>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17</a:t>
            </a:r>
            <a:r>
              <a:rPr lang="zh-CN" altLang="en-US" dirty="0" smtClean="0">
                <a:solidFill>
                  <a:srgbClr val="FF0000"/>
                </a:solidFill>
                <a:sym typeface="+mn-ea"/>
              </a:rPr>
              <a:t>日</a:t>
            </a:r>
            <a:r>
              <a:rPr lang="zh-CN" altLang="en-US" dirty="0" smtClean="0">
                <a:solidFill>
                  <a:srgbClr val="FF0000"/>
                </a:solidFill>
              </a:rPr>
              <a:t>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1,846,563</a:t>
            </a:r>
            <a:r>
              <a:rPr lang="en-US" altLang="zh-CN" sz="1600" dirty="0" smtClean="0"/>
              <a:t>+</a:t>
            </a:r>
            <a:r>
              <a:rPr lang="en-US" altLang="zh-CN" sz="1600" b="1" dirty="0" smtClean="0"/>
              <a:t>41,600</a:t>
            </a:r>
            <a:r>
              <a:rPr lang="en-US" altLang="zh-CN" sz="1600" dirty="0" smtClean="0"/>
              <a:t>=</a:t>
            </a:r>
            <a:r>
              <a:rPr lang="en-US" altLang="zh-CN" sz="1600" b="1" dirty="0"/>
              <a:t>1,888,163</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165" y="5125720"/>
            <a:ext cx="3309620" cy="645160"/>
          </a:xfrm>
          <a:prstGeom prst="rect">
            <a:avLst/>
          </a:prstGeom>
          <a:noFill/>
        </p:spPr>
        <p:txBody>
          <a:bodyPr wrap="square" rtlCol="0">
            <a:spAutoFit/>
          </a:bodyPr>
          <a:lstStyle/>
          <a:p>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1</a:t>
            </a:r>
            <a:r>
              <a:rPr lang="zh-CN" altLang="en-US" dirty="0" smtClean="0">
                <a:solidFill>
                  <a:srgbClr val="FF0000"/>
                </a:solidFill>
                <a:sym typeface="+mn-ea"/>
              </a:rPr>
              <a:t>日到</a:t>
            </a:r>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17</a:t>
            </a:r>
            <a:r>
              <a:rPr lang="zh-CN" altLang="en-US" dirty="0" smtClean="0">
                <a:solidFill>
                  <a:srgbClr val="FF0000"/>
                </a:solidFill>
                <a:sym typeface="+mn-ea"/>
              </a:rPr>
              <a:t>日</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10.28</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10Gbps</a:t>
            </a:r>
            <a:r>
              <a:rPr lang="zh-CN" altLang="en-US" dirty="0">
                <a:solidFill>
                  <a:srgbClr val="FF0000"/>
                </a:solidFill>
              </a:rPr>
              <a:t>，超出</a:t>
            </a:r>
            <a:r>
              <a:rPr lang="en-US" altLang="zh-CN" dirty="0">
                <a:solidFill>
                  <a:srgbClr val="FF0000"/>
                </a:solidFill>
              </a:rPr>
              <a:t>10Gbps</a:t>
            </a:r>
            <a:r>
              <a:rPr lang="zh-CN" altLang="en-US" dirty="0">
                <a:solidFill>
                  <a:srgbClr val="FF0000"/>
                </a:solidFill>
              </a:rPr>
              <a:t>按照</a:t>
            </a:r>
            <a:r>
              <a:rPr lang="en-US" altLang="zh-CN" dirty="0" smtClean="0">
                <a:solidFill>
                  <a:srgbClr val="FF0000"/>
                </a:solidFill>
              </a:rPr>
              <a:t>10Gbps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3996690" y="1551940"/>
            <a:ext cx="7381240" cy="40189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9714" y="4637566"/>
            <a:ext cx="11661897" cy="1167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789303" y="3394692"/>
            <a:ext cx="597027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a:t>
            </a:r>
            <a:r>
              <a:rPr lang="en-US" altLang="zh-CN" dirty="0" smtClean="0"/>
              <a:t>2</a:t>
            </a:r>
            <a:r>
              <a:rPr lang="zh-CN" altLang="en-US" dirty="0" smtClean="0"/>
              <a:t>月</a:t>
            </a:r>
            <a:r>
              <a:rPr lang="zh-CN" altLang="en-US" dirty="0"/>
              <a:t>）</a:t>
            </a:r>
            <a:r>
              <a:rPr lang="zh-CN" altLang="en-US" dirty="0" smtClean="0"/>
              <a:t>从</a:t>
            </a:r>
            <a:r>
              <a:rPr lang="en-US" altLang="zh-CN" dirty="0" smtClean="0"/>
              <a:t>2</a:t>
            </a:r>
            <a:r>
              <a:rPr lang="zh-CN" altLang="en-US" dirty="0" smtClean="0"/>
              <a:t>月</a:t>
            </a:r>
            <a:r>
              <a:rPr lang="en-US" altLang="zh-CN" dirty="0" smtClean="0"/>
              <a:t>1</a:t>
            </a:r>
            <a:r>
              <a:rPr lang="zh-CN" altLang="en-US" dirty="0" smtClean="0"/>
              <a:t>日</a:t>
            </a:r>
            <a:r>
              <a:rPr lang="zh-CN" altLang="en-US" dirty="0"/>
              <a:t>服务到</a:t>
            </a:r>
            <a:r>
              <a:rPr lang="en-US" altLang="zh-CN" dirty="0" smtClean="0">
                <a:sym typeface="+mn-ea"/>
              </a:rPr>
              <a:t>2</a:t>
            </a:r>
            <a:r>
              <a:rPr lang="zh-CN" altLang="en-US" dirty="0" smtClean="0">
                <a:sym typeface="+mn-ea"/>
              </a:rPr>
              <a:t>月</a:t>
            </a:r>
            <a:r>
              <a:rPr lang="en-US" altLang="zh-CN" dirty="0" smtClean="0">
                <a:sym typeface="+mn-ea"/>
              </a:rPr>
              <a:t>17</a:t>
            </a:r>
            <a:r>
              <a:rPr lang="zh-CN" altLang="en-US" dirty="0" smtClean="0">
                <a:sym typeface="+mn-ea"/>
              </a:rPr>
              <a:t>日</a:t>
            </a:r>
            <a:r>
              <a:rPr lang="zh-CN" altLang="en-US" dirty="0"/>
              <a:t>，服务</a:t>
            </a:r>
            <a:r>
              <a:rPr lang="zh-CN" altLang="en-US" dirty="0" smtClean="0"/>
              <a:t>天数</a:t>
            </a:r>
            <a:r>
              <a:rPr lang="en-US" altLang="zh-CN" dirty="0" smtClean="0"/>
              <a:t>17</a:t>
            </a:r>
            <a:r>
              <a:rPr lang="zh-CN" altLang="en-US" dirty="0" smtClean="0"/>
              <a:t>天</a:t>
            </a:r>
            <a:endParaRPr lang="zh-CN" altLang="en-US" dirty="0"/>
          </a:p>
        </p:txBody>
      </p:sp>
      <p:sp>
        <p:nvSpPr>
          <p:cNvPr id="18" name="文本框 17"/>
          <p:cNvSpPr txBox="1"/>
          <p:nvPr/>
        </p:nvSpPr>
        <p:spPr>
          <a:xfrm>
            <a:off x="530103" y="4755456"/>
            <a:ext cx="3989070" cy="368300"/>
          </a:xfrm>
          <a:prstGeom prst="rect">
            <a:avLst/>
          </a:prstGeom>
          <a:noFill/>
        </p:spPr>
        <p:txBody>
          <a:bodyPr wrap="none" rtlCol="0">
            <a:spAutoFit/>
          </a:bodyPr>
          <a:lstStyle/>
          <a:p>
            <a:r>
              <a:rPr lang="en-US" altLang="zh-CN" dirty="0" smtClean="0"/>
              <a:t>2017</a:t>
            </a:r>
            <a:r>
              <a:rPr lang="zh-CN" altLang="en-US" dirty="0" smtClean="0"/>
              <a:t>年第一季度</a:t>
            </a:r>
            <a:r>
              <a:rPr lang="zh-CN" altLang="en-US" dirty="0"/>
              <a:t>全</a:t>
            </a:r>
            <a:r>
              <a:rPr lang="zh-CN" altLang="en-US" dirty="0" smtClean="0"/>
              <a:t>款</a:t>
            </a:r>
            <a:r>
              <a:rPr lang="en-US" altLang="zh-CN" dirty="0" smtClean="0"/>
              <a:t>(2016</a:t>
            </a:r>
            <a:r>
              <a:rPr lang="zh-CN" altLang="en-US" dirty="0" smtClean="0"/>
              <a:t>年合同标准</a:t>
            </a:r>
            <a:r>
              <a:rPr lang="en-US" altLang="zh-CN" dirty="0" smtClean="0"/>
              <a:t>)</a:t>
            </a:r>
            <a:endParaRPr lang="en-US" altLang="zh-CN" dirty="0" smtClean="0"/>
          </a:p>
        </p:txBody>
      </p:sp>
      <p:sp>
        <p:nvSpPr>
          <p:cNvPr id="19" name="文本框 18"/>
          <p:cNvSpPr txBox="1"/>
          <p:nvPr/>
        </p:nvSpPr>
        <p:spPr>
          <a:xfrm>
            <a:off x="530103" y="5435972"/>
            <a:ext cx="4217670" cy="645160"/>
          </a:xfrm>
          <a:prstGeom prst="rect">
            <a:avLst/>
          </a:prstGeom>
          <a:noFill/>
        </p:spPr>
        <p:txBody>
          <a:bodyPr wrap="none" rtlCol="0">
            <a:spAutoFit/>
          </a:bodyPr>
          <a:lstStyle/>
          <a:p>
            <a:pPr algn="l"/>
            <a:r>
              <a:rPr lang="en-US" altLang="zh-CN" dirty="0" smtClean="0"/>
              <a:t>2017</a:t>
            </a:r>
            <a:r>
              <a:rPr lang="zh-CN" altLang="en-US" dirty="0" smtClean="0"/>
              <a:t>年第一季度应付款</a:t>
            </a:r>
            <a:r>
              <a:rPr lang="en-US" altLang="zh-CN" dirty="0" smtClean="0">
                <a:sym typeface="+mn-ea"/>
              </a:rPr>
              <a:t>(2016</a:t>
            </a:r>
            <a:r>
              <a:rPr lang="zh-CN" altLang="en-US" dirty="0" smtClean="0">
                <a:sym typeface="+mn-ea"/>
              </a:rPr>
              <a:t>年合同标准</a:t>
            </a:r>
            <a:r>
              <a:rPr lang="en-US" altLang="zh-CN" dirty="0" smtClean="0">
                <a:sym typeface="+mn-ea"/>
              </a:rPr>
              <a:t>)</a:t>
            </a:r>
            <a:endParaRPr lang="en-US" altLang="zh-CN" dirty="0" smtClean="0"/>
          </a:p>
          <a:p>
            <a:endParaRPr lang="zh-CN" altLang="en-US" dirty="0"/>
          </a:p>
        </p:txBody>
      </p:sp>
      <p:sp>
        <p:nvSpPr>
          <p:cNvPr id="20" name="标题 1"/>
          <p:cNvSpPr>
            <a:spLocks noGrp="1"/>
          </p:cNvSpPr>
          <p:nvPr>
            <p:ph type="title"/>
          </p:nvPr>
        </p:nvSpPr>
        <p:spPr>
          <a:xfrm>
            <a:off x="476565" y="639984"/>
            <a:ext cx="2376264"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结款计算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同侧圆角矩形 4"/>
          <p:cNvSpPr/>
          <p:nvPr/>
        </p:nvSpPr>
        <p:spPr>
          <a:xfrm>
            <a:off x="309714" y="4147398"/>
            <a:ext cx="6552728" cy="6098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0" lvl="1" algn="l" defTabSz="711200">
              <a:lnSpc>
                <a:spcPct val="90000"/>
              </a:lnSpc>
              <a:spcBef>
                <a:spcPct val="0"/>
              </a:spcBef>
              <a:spcAft>
                <a:spcPct val="15000"/>
              </a:spcAft>
            </a:pPr>
            <a:endParaRPr lang="zh-CN" altLang="en-US" sz="1600" kern="1200" dirty="0">
              <a:solidFill>
                <a:srgbClr val="FF0000"/>
              </a:solidFill>
            </a:endParaRPr>
          </a:p>
        </p:txBody>
      </p:sp>
      <p:sp>
        <p:nvSpPr>
          <p:cNvPr id="16" name="文本框 13"/>
          <p:cNvSpPr txBox="1"/>
          <p:nvPr/>
        </p:nvSpPr>
        <p:spPr>
          <a:xfrm>
            <a:off x="789146" y="1984782"/>
            <a:ext cx="4937760" cy="368300"/>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2017</a:t>
            </a:r>
            <a:r>
              <a:rPr lang="zh-CN" altLang="en-US" dirty="0" smtClean="0"/>
              <a:t>年（</a:t>
            </a:r>
            <a:r>
              <a:rPr lang="en-US" altLang="zh-CN" dirty="0" smtClean="0"/>
              <a:t>1</a:t>
            </a:r>
            <a:r>
              <a:rPr lang="zh-CN" altLang="en-US" dirty="0" smtClean="0"/>
              <a:t>月</a:t>
            </a:r>
            <a:r>
              <a:rPr lang="zh-CN" altLang="en-US" dirty="0"/>
              <a:t>）</a:t>
            </a:r>
            <a:r>
              <a:rPr lang="zh-CN" altLang="en-US" dirty="0" smtClean="0"/>
              <a:t>从</a:t>
            </a:r>
            <a:r>
              <a:rPr lang="en-US" altLang="zh-CN" dirty="0" smtClean="0"/>
              <a:t>1</a:t>
            </a:r>
            <a:r>
              <a:rPr lang="zh-CN" altLang="en-US" dirty="0" smtClean="0"/>
              <a:t>月</a:t>
            </a:r>
            <a:r>
              <a:rPr lang="en-US" altLang="zh-CN" dirty="0" smtClean="0"/>
              <a:t>1</a:t>
            </a:r>
            <a:r>
              <a:rPr lang="zh-CN" altLang="en-US" dirty="0" smtClean="0"/>
              <a:t>日</a:t>
            </a:r>
            <a:r>
              <a:rPr lang="zh-CN" altLang="en-US" dirty="0"/>
              <a:t>服务，服务</a:t>
            </a:r>
            <a:r>
              <a:rPr lang="zh-CN" altLang="en-US" dirty="0" smtClean="0"/>
              <a:t>天数</a:t>
            </a:r>
            <a:r>
              <a:rPr lang="en-US" altLang="zh-CN" dirty="0" smtClean="0"/>
              <a:t>31</a:t>
            </a:r>
            <a:r>
              <a:rPr lang="zh-CN" altLang="en-US" dirty="0" smtClean="0"/>
              <a:t>天</a:t>
            </a:r>
            <a:endParaRPr lang="zh-CN" altLang="en-US" dirty="0"/>
          </a:p>
        </p:txBody>
      </p:sp>
      <p:sp>
        <p:nvSpPr>
          <p:cNvPr id="8" name="文本框 7"/>
          <p:cNvSpPr txBox="1"/>
          <p:nvPr/>
        </p:nvSpPr>
        <p:spPr>
          <a:xfrm>
            <a:off x="4519295" y="4756785"/>
            <a:ext cx="5384800" cy="368300"/>
          </a:xfrm>
          <a:prstGeom prst="rect">
            <a:avLst/>
          </a:prstGeom>
          <a:noFill/>
        </p:spPr>
        <p:txBody>
          <a:bodyPr wrap="none" rtlCol="0">
            <a:spAutoFit/>
          </a:bodyPr>
          <a:p>
            <a:pPr algn="l"/>
            <a:r>
              <a:rPr lang="en-US" altLang="zh-CN"/>
              <a:t>m= M1 + M2 = </a:t>
            </a:r>
            <a:r>
              <a:rPr lang="en-US" altLang="zh-CN">
                <a:sym typeface="+mn-ea"/>
              </a:rPr>
              <a:t>326829.80 + 198432.38 = 525262.18 (</a:t>
            </a:r>
            <a:r>
              <a:rPr lang="zh-CN" altLang="en-US">
                <a:sym typeface="+mn-ea"/>
              </a:rPr>
              <a:t>元</a:t>
            </a:r>
            <a:r>
              <a:rPr lang="en-US" altLang="zh-CN">
                <a:sym typeface="+mn-ea"/>
              </a:rPr>
              <a:t>)</a:t>
            </a:r>
            <a:endParaRPr lang="en-US" altLang="zh-CN">
              <a:sym typeface="+mn-ea"/>
            </a:endParaRPr>
          </a:p>
        </p:txBody>
      </p:sp>
      <p:sp>
        <p:nvSpPr>
          <p:cNvPr id="10" name="文本框 9"/>
          <p:cNvSpPr txBox="1"/>
          <p:nvPr/>
        </p:nvSpPr>
        <p:spPr>
          <a:xfrm>
            <a:off x="4747895" y="5436870"/>
            <a:ext cx="4189730" cy="368300"/>
          </a:xfrm>
          <a:prstGeom prst="rect">
            <a:avLst/>
          </a:prstGeom>
          <a:noFill/>
        </p:spPr>
        <p:txBody>
          <a:bodyPr wrap="none" rtlCol="0">
            <a:spAutoFit/>
          </a:bodyPr>
          <a:p>
            <a:pPr algn="l"/>
            <a:r>
              <a:rPr lang="en-US" altLang="zh-CN">
                <a:sym typeface="+mn-ea"/>
              </a:rPr>
              <a:t>M=525262.18 *  </a:t>
            </a:r>
            <a:r>
              <a:rPr lang="zh-CN" altLang="en-US">
                <a:sym typeface="+mn-ea"/>
              </a:rPr>
              <a:t>考核得分</a:t>
            </a:r>
            <a:r>
              <a:rPr lang="en-US" altLang="zh-CN">
                <a:sym typeface="+mn-ea"/>
              </a:rPr>
              <a:t>/ 100 =         (</a:t>
            </a:r>
            <a:r>
              <a:rPr lang="zh-CN" altLang="en-US">
                <a:sym typeface="+mn-ea"/>
              </a:rPr>
              <a:t>元</a:t>
            </a:r>
            <a:r>
              <a:rPr lang="en-US" altLang="zh-CN">
                <a:sym typeface="+mn-ea"/>
              </a:rPr>
              <a:t>) </a:t>
            </a:r>
            <a:endParaRPr lang="zh-CN" altLang="en-US"/>
          </a:p>
        </p:txBody>
      </p:sp>
      <p:pic>
        <p:nvPicPr>
          <p:cNvPr id="9" name="图片 8"/>
          <p:cNvPicPr>
            <a:picLocks noChangeAspect="1"/>
          </p:cNvPicPr>
          <p:nvPr/>
        </p:nvPicPr>
        <p:blipFill>
          <a:blip r:embed="rId1"/>
          <a:stretch>
            <a:fillRect/>
          </a:stretch>
        </p:blipFill>
        <p:spPr>
          <a:xfrm>
            <a:off x="1300480" y="2499360"/>
            <a:ext cx="4932680" cy="558800"/>
          </a:xfrm>
          <a:prstGeom prst="rect">
            <a:avLst/>
          </a:prstGeom>
        </p:spPr>
      </p:pic>
      <p:pic>
        <p:nvPicPr>
          <p:cNvPr id="12" name="图片 11"/>
          <p:cNvPicPr>
            <a:picLocks noChangeAspect="1"/>
          </p:cNvPicPr>
          <p:nvPr/>
        </p:nvPicPr>
        <p:blipFill>
          <a:blip r:embed="rId2"/>
          <a:stretch>
            <a:fillRect/>
          </a:stretch>
        </p:blipFill>
        <p:spPr>
          <a:xfrm>
            <a:off x="1300480" y="3905885"/>
            <a:ext cx="5157470" cy="4679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39442" y="1934230"/>
            <a:ext cx="8112481" cy="3721013"/>
            <a:chOff x="1034122" y="2002657"/>
            <a:chExt cx="10427498"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71476"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7672774" y="393607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69925" y="1444625"/>
          <a:ext cx="10585450" cy="5146675"/>
        </p:xfrm>
        <a:graphic>
          <a:graphicData uri="http://schemas.openxmlformats.org/drawingml/2006/table">
            <a:tbl>
              <a:tblPr>
                <a:tableStyleId>{5C22544A-7EE6-4342-B048-85BDC9FD1C3A}</a:tableStyleId>
              </a:tblPr>
              <a:tblGrid>
                <a:gridCol w="535940"/>
                <a:gridCol w="737235"/>
                <a:gridCol w="4622165"/>
                <a:gridCol w="603250"/>
                <a:gridCol w="535305"/>
                <a:gridCol w="469265"/>
                <a:gridCol w="602615"/>
                <a:gridCol w="737235"/>
                <a:gridCol w="737235"/>
                <a:gridCol w="1005205"/>
              </a:tblGrid>
              <a:tr h="441960">
                <a:tc gridSpan="10">
                  <a:txBody>
                    <a:bodyPr/>
                    <a:lstStyle/>
                    <a:p>
                      <a:pPr algn="ctr" fontAlgn="b"/>
                      <a:r>
                        <a:rPr sz="1200" b="1" u="none" strike="noStrike" dirty="0">
                          <a:effectLst/>
                          <a:latin typeface="+mn-ea"/>
                          <a:ea typeface="+mn-ea"/>
                        </a:rPr>
                        <a:t>2016年度CDN内容加速服务项目</a:t>
                      </a:r>
                      <a:endParaRPr sz="1200" b="1" u="none" strike="noStrike" dirty="0">
                        <a:effectLst/>
                        <a:latin typeface="+mn-ea"/>
                        <a:ea typeface="+mn-ea"/>
                      </a:endParaRPr>
                    </a:p>
                    <a:p>
                      <a:pPr algn="ctr" fontAlgn="b"/>
                      <a:r>
                        <a:rPr sz="1200" b="1" u="none" strike="noStrike" dirty="0">
                          <a:effectLst/>
                          <a:latin typeface="+mn-ea"/>
                          <a:ea typeface="+mn-ea"/>
                        </a:rPr>
                        <a:t>2017年第1季度工作量清单</a:t>
                      </a:r>
                      <a:endParaRPr sz="1200" b="1" u="none" strike="noStrike" dirty="0">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218440">
                <a:tc gridSpan="10">
                  <a:txBody>
                    <a:bodyPr/>
                    <a:lstStyle/>
                    <a:p>
                      <a:pPr algn="l" fontAlgn="b"/>
                      <a:r>
                        <a:rPr sz="1100" u="none" strike="noStrike" dirty="0">
                          <a:effectLst/>
                          <a:latin typeface="+mn-ea"/>
                          <a:ea typeface="+mn-ea"/>
                        </a:rPr>
                        <a:t>工总量统计期间范围：2017年01月01日至2017年01月31日</a:t>
                      </a:r>
                      <a:endParaRPr sz="1100" u="none" strike="noStrike" dirty="0">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100901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加速带宽最高值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Mb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加速带宽平均值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Mb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加速流量值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GB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加速总流量值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月计费带宽</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月计费带宽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40360">
                <a:tc rowSpan="5">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dirty="0">
                          <a:effectLst/>
                          <a:latin typeface="+mn-ea"/>
                          <a:ea typeface="+mn-ea"/>
                        </a:rPr>
                        <a:t>images.139cm.com、image0.139cm.com、res.zone139.com、fun.mail.10086.cn</a:t>
                      </a:r>
                      <a:endParaRPr lang="en-US" sz="105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405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95.878</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30620.599</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3966991.665</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11.85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429385">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b="0" i="0" u="none" strike="noStrike" dirty="0">
                          <a:solidFill>
                            <a:srgbClr val="000000"/>
                          </a:solidFill>
                          <a:effectLst/>
                          <a:latin typeface="+mn-ea"/>
                          <a:ea typeface="+mn-ea"/>
                        </a:rPr>
                        <a:t>i-imgh.fetionpic.com 、manor.fetionpic.com 、redbag.rcscdn.fetionpic.com i-js.fetionpic.com 、minisite.fetionpic.com 、pa.rcscdn.fetionpic.com imgh.fetionpic.com 、show.fetionpic.com 、circle.rcscdn.fetionpic.com imgl.fetionpic.com 、showshare.fetionpic.com 、downloadM.fetion-portal.com imgs.fetionpic.com 、space.fetionpic.com 、download.fetion-portal.com i-res.fetionpic.com emshop.rcscdn.fetionpic.com liveupdate.fetion-portal.com dlrcs.fetion-portal.com portrait.rcscdn.fetionpic.com、 download2.fetion-portal.com download.fetiononline.com 、LiveupdateRCS.fetion-portal.com</a:t>
                      </a:r>
                      <a:endParaRPr lang="en-US" sz="1050" b="0" i="0" u="none" strike="noStrike" dirty="0">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99.752</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34442.593</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73990">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a:effectLst/>
                          <a:latin typeface="+mn-ea"/>
                          <a:ea typeface="+mn-ea"/>
                        </a:rPr>
                        <a:t>*.wxcs.cn、ac.wxcs.cn、*.wap.wxcs.cn</a:t>
                      </a:r>
                      <a:endParaRPr lang="en-US" sz="1050" b="0" i="0" u="none" strike="noStrike">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3.227</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1078.319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83540">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caiyun.feixin.10086.cn、huodong.caiyun.feixin.10086.cn、mrp.weibo.10086.cn、caiyun.dnion.com</a:t>
                      </a:r>
                      <a:endParaRPr lang="en-US" sz="1050" b="0" i="0" u="none" strike="noStrike">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98</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6.064</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2027.379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149985">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a1.mmarket.com、zjw.mmarket.com、apk.mmarket.com、apkopen.mmarket.com、apk1.mmarket.com、cdnpcapk.mmarket.com、app.mmarket.com、download.i139.cn、rs.base.mmarket.com、devfile.mmarket.com、devatt.mmarket.com、up.ap.mmarket.com、res1.mmarket.com、vbimg.mmarket.com、odp.mmarket.com、up.mmarket.com、i1.mm-img.mmarket.com、odpnj.mmarket.com、apps.cmdc.cc、hfres.mmarket.com、hf.mm.10086.cn</a:t>
                      </a:r>
                      <a:endParaRPr lang="en-US" sz="1050" b="0" i="0" u="none" strike="noStrike">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25000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11649.621</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3898822.775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2月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99770" y="1469390"/>
          <a:ext cx="10585450" cy="4541520"/>
        </p:xfrm>
        <a:graphic>
          <a:graphicData uri="http://schemas.openxmlformats.org/drawingml/2006/table">
            <a:tbl>
              <a:tblPr>
                <a:tableStyleId>{5C22544A-7EE6-4342-B048-85BDC9FD1C3A}</a:tableStyleId>
              </a:tblPr>
              <a:tblGrid>
                <a:gridCol w="535940"/>
                <a:gridCol w="782955"/>
                <a:gridCol w="4576445"/>
                <a:gridCol w="603250"/>
                <a:gridCol w="563880"/>
                <a:gridCol w="440690"/>
                <a:gridCol w="602615"/>
                <a:gridCol w="737235"/>
                <a:gridCol w="737235"/>
                <a:gridCol w="1005205"/>
              </a:tblGrid>
              <a:tr h="0">
                <a:tc gridSpan="10">
                  <a:txBody>
                    <a:bodyPr/>
                    <a:lstStyle/>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201</a:t>
                      </a: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年度</a:t>
                      </a: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内容加速服务项目</a:t>
                      </a: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2017</a:t>
                      </a: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年第</a:t>
                      </a: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rPr>
                        <a:t>季度工作量清单</a:t>
                      </a: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hMerge="1">
                  <a:tcPr/>
                </a:tc>
                <a:tc hMerge="1">
                  <a:tcPr/>
                </a:tc>
                <a:tc hMerge="1">
                  <a:tcPr/>
                </a:tc>
                <a:tc hMerge="1">
                  <a:tcPr/>
                </a:tc>
                <a:tc hMerge="1">
                  <a:tcPr/>
                </a:tc>
                <a:tc hMerge="1">
                  <a:tcPr/>
                </a:tc>
                <a:tc hMerge="1">
                  <a:tcPr/>
                </a:tc>
                <a:tc hMerge="1">
                  <a:tcPr/>
                </a:tc>
                <a:tc hMerge="1">
                  <a:tcPr/>
                </a:tc>
              </a:tr>
              <a:tr h="164465">
                <a:tc gridSpan="10">
                  <a:txBody>
                    <a:bodyPr/>
                    <a:lstStyle/>
                    <a:p>
                      <a:pPr indent="0">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工总量统计期间范围：</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2017</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年</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02</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01</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日至</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2017</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年</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02</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17</a:t>
                      </a: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日</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hMerge="1">
                  <a:tcPr/>
                </a:tc>
                <a:tc hMerge="1">
                  <a:tcPr/>
                </a:tc>
                <a:tc hMerge="1">
                  <a:tcPr/>
                </a:tc>
                <a:tc hMerge="1">
                  <a:tcPr/>
                </a:tc>
                <a:tc hMerge="1">
                  <a:tcPr/>
                </a:tc>
                <a:tc hMerge="1">
                  <a:tcPr/>
                </a:tc>
                <a:tc hMerge="1">
                  <a:tcPr/>
                </a:tc>
                <a:tc hMerge="1">
                  <a:tcPr/>
                </a:tc>
                <a:tc hMerge="1">
                  <a:tcPr/>
                </a:tc>
              </a:tr>
              <a:tr h="174625">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时间</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业务类型</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加速域名</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加速带宽最高值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加速带宽平均值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加速总流量值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月计费带宽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备注</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500380">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139</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邮箱</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images.139cm.com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image0.139cm.com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res.zone139.com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fun.mail.10086.cn</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320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97.579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17553.052</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1888163.653</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10.28</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 </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当月服务天数是</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天，根据日志访问统计出来的流量总量是</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S</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，单位是字节（</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），那么计算出来的平均带宽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B=Sx8/(Nx24x60x60</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的单位是</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Gbps</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endParaRPr lang="zh-CN" altLang="en-US"/>
                    </a:p>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 </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每月采购量（平均带宽）上限为</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10Gbps</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，超出</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10Gbps</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按照</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10Gbps</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结算</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r>
              <a:tr h="304800">
                <a:tc vMerge="1">
                  <a:tcP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飞信业务</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liveupdate.fetion-portal.com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downloadm.fetion-portal.com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liveupdatercs.fetionportal.com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download2.fetion-portal.com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dlrcs.fetion-portal.com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imgh.fetionpic.com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imgs.fetionpic.com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i-js.fetionpic.com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i-imgp2.fetionpic.com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i-imgh4.fetionpic.com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space.fetionpic.com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show.fetionpic.com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i-imgp4.fetionpic.com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showshare.fetionpic.com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manor.fetionpic.com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i-imgh2.fetionpic.com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i-imgp.fetionpic.com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i-imgh.fetionpic.com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i-res.fetionpic.com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minisite.fetionpic.com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i-imgh3.fetionpic.com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i-imgp3.fetionpic.com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imgl.fetionpic.com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redbag.rcscdn.fetionpic.com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emshop.rcscdn.fetionpic.com </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portrait.rcscdn.fetionpic.com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circle.rcscdn.fetionpic.com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pa.rcscdn.fetionpic.com</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1300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89.257</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17691.459</a:t>
                      </a:r>
                      <a:endPar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97485">
                <a:tc vMerge="1">
                  <a:tcP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和生活</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*.wxcs.cn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ac.wxcs.cn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*.wap.wxcs.cn</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8.4</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3.487</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632.525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07975">
                <a:tc vMerge="1">
                  <a:tcPr/>
                </a:tc>
                <a:tc>
                  <a:txBody>
                    <a:bodyPr/>
                    <a:lstStyle/>
                    <a:p>
                      <a:pPr indent="0" algn="ctr">
                        <a:buNone/>
                      </a:pP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彩云</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caiyun.feixin.10086.cn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huodong.caiyun.feixin.10086.cn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mrp.weibo.10086.cn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caiyun.dnion.com</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61</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4.296</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784.442</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74650">
                <a:tc vMerge="1">
                  <a:tcP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业务</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a1.mmarket.com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zjw.mmarket.com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apk.mmarket.com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apkopen.mmarket.com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apk1.mmarket.com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cdnpcapk.mmarket.com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app.mmarket.com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rs.base.mmarket.com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devfile.mmarket.com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devatt.mmarket.com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up.ap.mmarket.com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res1.mmarket.com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vbimg.mmarket.com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odp.mmarket.com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up.mmarket.com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i1.mm-img.mmarket.com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odpnj.mmarket.com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apps.cmdc.cc</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up.ap.mm-img.mmarket.com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u5.mm-img.mmarket.com</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hfres.mmarket.com</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21500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10088.946</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1851502.175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1988840"/>
            <a:ext cx="4608512" cy="923330"/>
          </a:xfrm>
          <a:prstGeom prst="rect">
            <a:avLst/>
          </a:prstGeom>
          <a:noFill/>
        </p:spPr>
        <p:txBody>
          <a:bodyPr wrap="square" rtlCol="0">
            <a:spAutoFit/>
          </a:bodyPr>
          <a:lstStyle/>
          <a:p>
            <a:r>
              <a:rPr lang="zh-CN" altLang="en-US" sz="5400" b="1" dirty="0">
                <a:solidFill>
                  <a:srgbClr val="0070C0"/>
                </a:solidFill>
                <a:latin typeface="微软雅黑" panose="020B0503020204020204" pitchFamily="34" charset="-122"/>
                <a:ea typeface="微软雅黑" panose="020B0503020204020204" pitchFamily="34" charset="-122"/>
              </a:rPr>
              <a:t>请领导指示</a:t>
            </a:r>
            <a:endParaRPr lang="zh-CN" altLang="en-US" sz="5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40712" y="1934230"/>
            <a:ext cx="8109941" cy="3721013"/>
            <a:chOff x="1034122" y="2002657"/>
            <a:chExt cx="10424233"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268211"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7671504" y="3936071"/>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考核内容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2855640" y="4365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3"/>
          <p:cNvSpPr txBox="1">
            <a:spLocks noChangeArrowheads="1"/>
          </p:cNvSpPr>
          <p:nvPr/>
        </p:nvSpPr>
        <p:spPr bwMode="auto">
          <a:xfrm>
            <a:off x="821026" y="4822304"/>
            <a:ext cx="10361822" cy="1200329"/>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smtClean="0">
                <a:latin typeface="微软雅黑" panose="020B0503020204020204" pitchFamily="34" charset="-122"/>
                <a:ea typeface="微软雅黑" panose="020B0503020204020204" pitchFamily="34" charset="-122"/>
              </a:rPr>
              <a:t>说明：</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1</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2</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商只提供两类产品服务，按照如下原则进行权重划分</a:t>
            </a:r>
            <a:r>
              <a:rPr kumimoji="0" lang="zh-CN" altLang="en-US" sz="1200" dirty="0" smtClean="0">
                <a:latin typeface="微软雅黑" panose="020B0503020204020204" pitchFamily="34" charset="-122"/>
                <a:ea typeface="微软雅黑" panose="020B0503020204020204" pitchFamily="34" charset="-122"/>
              </a:rPr>
              <a:t>：静态</a:t>
            </a:r>
            <a:r>
              <a:rPr kumimoji="0" lang="zh-CN" altLang="en-US" sz="1200" dirty="0">
                <a:latin typeface="微软雅黑" panose="020B0503020204020204" pitchFamily="34" charset="-122"/>
                <a:ea typeface="微软雅黑" panose="020B0503020204020204" pitchFamily="34" charset="-122"/>
              </a:rPr>
              <a:t>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a:t>
            </a:r>
            <a:r>
              <a:rPr kumimoji="0" lang="zh-CN" altLang="en-US" sz="1200" dirty="0" smtClean="0">
                <a:latin typeface="微软雅黑" panose="020B0503020204020204" pitchFamily="34" charset="-122"/>
                <a:ea typeface="微软雅黑" panose="020B0503020204020204" pitchFamily="34" charset="-122"/>
              </a:rPr>
              <a:t>计分；</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3</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商提供全产品服务，按照静态资源、文件下载</a:t>
            </a:r>
            <a:r>
              <a:rPr kumimoji="0" lang="zh-CN" altLang="en-US" sz="1200" dirty="0" smtClean="0">
                <a:latin typeface="微软雅黑" panose="020B0503020204020204" pitchFamily="34" charset="-122"/>
                <a:ea typeface="微软雅黑" panose="020B0503020204020204" pitchFamily="34" charset="-122"/>
              </a:rPr>
              <a:t>分发权重为</a:t>
            </a:r>
            <a:r>
              <a:rPr kumimoji="0" lang="en-US" altLang="zh-CN" sz="1200" dirty="0" smtClean="0">
                <a:latin typeface="微软雅黑" panose="020B0503020204020204" pitchFamily="34" charset="-122"/>
                <a:ea typeface="微软雅黑" panose="020B0503020204020204" pitchFamily="34" charset="-122"/>
              </a:rPr>
              <a:t>5:5</a:t>
            </a:r>
            <a:r>
              <a:rPr kumimoji="0" lang="zh-CN" altLang="en-US" sz="1200" dirty="0" smtClean="0">
                <a:latin typeface="微软雅黑" panose="020B0503020204020204" pitchFamily="34" charset="-122"/>
                <a:ea typeface="微软雅黑" panose="020B0503020204020204" pitchFamily="34" charset="-122"/>
              </a:rPr>
              <a:t>进行</a:t>
            </a:r>
            <a:r>
              <a:rPr kumimoji="0" lang="zh-CN" altLang="en-US" sz="1200" dirty="0">
                <a:latin typeface="微软雅黑" panose="020B0503020204020204" pitchFamily="34" charset="-122"/>
                <a:ea typeface="微软雅黑" panose="020B0503020204020204" pitchFamily="34" charset="-122"/>
              </a:rPr>
              <a:t>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821026" y="1989123"/>
          <a:ext cx="10225134" cy="2661165"/>
        </p:xfrm>
        <a:graphic>
          <a:graphicData uri="http://schemas.openxmlformats.org/drawingml/2006/table">
            <a:tbl>
              <a:tblPr>
                <a:tableStyleId>{5C22544A-7EE6-4342-B048-85BDC9FD1C3A}</a:tableStyleId>
              </a:tblPr>
              <a:tblGrid>
                <a:gridCol w="2037902"/>
                <a:gridCol w="1418481"/>
                <a:gridCol w="1080120"/>
                <a:gridCol w="2160240"/>
                <a:gridCol w="792088"/>
                <a:gridCol w="1152128"/>
                <a:gridCol w="1584175"/>
              </a:tblGrid>
              <a:tr h="337081">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38679">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r>
                        <a:rPr lang="zh-CN" altLang="zh-CN" sz="1400" kern="1200" dirty="0" smtClean="0">
                          <a:solidFill>
                            <a:schemeClr val="dk1"/>
                          </a:solidFill>
                          <a:effectLst/>
                          <a:latin typeface="+mn-lt"/>
                          <a:ea typeface="+mn-ea"/>
                          <a:cs typeface="+mn-cs"/>
                        </a:rPr>
                        <a:t>产品得分</a:t>
                      </a:r>
                      <a:r>
                        <a:rPr lang="en-US" altLang="zh-CN" sz="1400" kern="1200" dirty="0" smtClean="0">
                          <a:solidFill>
                            <a:schemeClr val="dk1"/>
                          </a:solidFill>
                          <a:effectLst/>
                          <a:latin typeface="+mn-lt"/>
                          <a:ea typeface="+mn-ea"/>
                          <a:cs typeface="+mn-cs"/>
                        </a:rPr>
                        <a:t>*</a:t>
                      </a:r>
                      <a:r>
                        <a:rPr lang="zh-CN" altLang="zh-CN" sz="1400" kern="1200" dirty="0" smtClean="0">
                          <a:solidFill>
                            <a:schemeClr val="dk1"/>
                          </a:solidFill>
                          <a:effectLst/>
                          <a:latin typeface="+mn-lt"/>
                          <a:ea typeface="+mn-ea"/>
                          <a:cs typeface="+mn-cs"/>
                        </a:rPr>
                        <a:t>权重之和</a:t>
                      </a:r>
                      <a:endParaRPr lang="en-US" altLang="zh-CN" sz="1100" b="0" i="0" u="none" strike="noStrike" dirty="0">
                        <a:solidFill>
                          <a:srgbClr val="000000"/>
                        </a:solidFill>
                        <a:effectLst/>
                        <a:latin typeface="Cambria" panose="02040503050406030204"/>
                      </a:endParaRPr>
                    </a:p>
                  </a:txBody>
                  <a:tcPr marL="9525" marR="9525" marT="9525" marB="0" anchor="ct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rowSpan="3">
                  <a:txBody>
                    <a:bodyPr/>
                    <a:lstStyle/>
                    <a:p>
                      <a:pPr algn="ctr" rtl="0" fontAlgn="ctr"/>
                      <a:r>
                        <a:rPr lang="zh-CN" altLang="en-US" sz="1400" u="none" strike="noStrike">
                          <a:effectLst/>
                        </a:rPr>
                        <a:t>文件下载分发</a:t>
                      </a:r>
                      <a:endParaRPr lang="zh-CN" altLang="en-US" sz="1400" b="0" i="0" u="none" strike="noStrike">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a:effectLst/>
                        </a:rPr>
                        <a:t>50%</a:t>
                      </a:r>
                      <a:endParaRPr lang="en-US" altLang="zh-CN" sz="1400" b="0" i="0" u="none" strike="noStrike">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vMerge="1">
                  <a:tcP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075002" y="1934230"/>
            <a:ext cx="8540471" cy="3721013"/>
            <a:chOff x="1034122" y="2002657"/>
            <a:chExt cx="10977621"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8821599"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813378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8696" y="620688"/>
            <a:ext cx="3744416"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第三方监控结果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1036320" y="1374775"/>
          <a:ext cx="10377805" cy="869315"/>
        </p:xfrm>
        <a:graphic>
          <a:graphicData uri="http://schemas.openxmlformats.org/drawingml/2006/table">
            <a:tbl>
              <a:tblPr firstRow="1" bandRow="1">
                <a:tableStyleId>{5C22544A-7EE6-4342-B048-85BDC9FD1C3A}</a:tableStyleId>
              </a:tblPr>
              <a:tblGrid>
                <a:gridCol w="1442720"/>
                <a:gridCol w="788670"/>
                <a:gridCol w="1325880"/>
                <a:gridCol w="1733550"/>
                <a:gridCol w="631825"/>
                <a:gridCol w="1718945"/>
                <a:gridCol w="1597025"/>
                <a:gridCol w="1139190"/>
              </a:tblGrid>
              <a:tr h="217170">
                <a:tc gridSpan="8">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2017</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17</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日考核评分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1524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15240"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217805">
                <a:tc>
                  <a:txBody>
                    <a:bodyPr/>
                    <a:p>
                      <a:pPr indent="0" algn="ctr">
                        <a:buNone/>
                      </a:pP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可用性</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标准评分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下载速率（</a:t>
                      </a: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KB/s</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sym typeface="+mn-ea"/>
                        </a:rPr>
                        <a:t>标准评分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首屏时间（</a:t>
                      </a: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s</a:t>
                      </a: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标准评分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质量得分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7170">
                <a:tc>
                  <a:txBody>
                    <a:bodyPr/>
                    <a:p>
                      <a:pPr indent="0"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页面监测得分</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99.504</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1.5615</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100</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17170">
                <a:tc>
                  <a:txBody>
                    <a:bodyPr/>
                    <a:p>
                      <a:pPr indent="0" algn="ctr">
                        <a:buNone/>
                      </a:pPr>
                      <a:r>
                        <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rPr>
                        <a:t>下载分发得分</a:t>
                      </a:r>
                      <a:endParaRPr lang="zh-CN" altLang="en-US" sz="1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1524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98.493</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3568.398</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加分</a:t>
                      </a: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105</a:t>
                      </a:r>
                      <a:endParaRPr lang="en-US" altLang="zh-CN" sz="10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1524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graphicFrame>
        <p:nvGraphicFramePr>
          <p:cNvPr id="6" name="表格 5"/>
          <p:cNvGraphicFramePr/>
          <p:nvPr/>
        </p:nvGraphicFramePr>
        <p:xfrm>
          <a:off x="1036320" y="2457450"/>
          <a:ext cx="10377170" cy="4082415"/>
        </p:xfrm>
        <a:graphic>
          <a:graphicData uri="http://schemas.openxmlformats.org/drawingml/2006/table">
            <a:tbl>
              <a:tblPr firstRow="1" bandRow="1">
                <a:tableStyleId>{5C22544A-7EE6-4342-B048-85BDC9FD1C3A}</a:tableStyleId>
              </a:tblPr>
              <a:tblGrid>
                <a:gridCol w="821690"/>
                <a:gridCol w="856615"/>
                <a:gridCol w="1261745"/>
                <a:gridCol w="1801495"/>
                <a:gridCol w="1125220"/>
                <a:gridCol w="688975"/>
                <a:gridCol w="927735"/>
                <a:gridCol w="749935"/>
                <a:gridCol w="810895"/>
                <a:gridCol w="704850"/>
                <a:gridCol w="628015"/>
              </a:tblGrid>
              <a:tr h="182880">
                <a:tc rowSpan="8">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mm</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gridSpan="10">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2017</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17</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日均值</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36576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任务类型</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任务名称</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监测地址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可用性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下载速率（</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KB/s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首屏时间（</a:t>
                      </a: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s</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评分标准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点次</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845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全页面</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odp</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域名动态访问监控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u="sng">
                          <a:solidFill>
                            <a:srgbClr val="0000FF"/>
                          </a:solidFill>
                          <a:latin typeface="宋体" panose="02010600030101010101" pitchFamily="2" charset="-122"/>
                          <a:ea typeface="宋体" panose="02010600030101010101" pitchFamily="2" charset="-122"/>
                          <a:cs typeface="宋体" panose="02010600030101010101" pitchFamily="2" charset="-122"/>
                          <a:hlinkClick r:id="rId1"/>
                        </a:rPr>
                        <a:t>http://odp.mmarket.com/t.do?requestid=android_mm5.0_index</a:t>
                      </a:r>
                      <a:endParaRPr lang="en-US" altLang="zh-CN" sz="1200" b="1" u="sng">
                        <a:solidFill>
                          <a:srgbClr val="0000FF"/>
                        </a:solidFill>
                        <a:latin typeface="宋体" panose="02010600030101010101" pitchFamily="2" charset="-122"/>
                        <a:ea typeface="宋体" panose="02010600030101010101" pitchFamily="2" charset="-122"/>
                        <a:cs typeface="宋体" panose="02010600030101010101" pitchFamily="2" charset="-122"/>
                        <a:hlinkClick r:id="rId1"/>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99.591</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0.964</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150977.0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7086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odpnj</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域名动态访问监控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http://odpnj.mmarket.com/t.do?requestid=android_mm5.0_index</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98.91</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1.436</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91519.0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288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99.25</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73152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文件下载分发</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apkopen</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域名下载</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http://apkopen.mmarket.com/rs/prepublish_open/tingyuntestcdn/MM_online_hd.apk</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98.0819533</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3457.861698</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89750.0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7023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APK</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域名监控</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http://apk.mmarket.com/mmapk/22201603251443521/MM_online_hd.apk</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98.7</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3678.934</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299532</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288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u="sng">
                        <a:solidFill>
                          <a:srgbClr val="0563C1"/>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98.391</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3568.398</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加分</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27990">
                <a:tc rowSpan="2">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139</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邮箱</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全页面</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139</a:t>
                      </a: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邮箱</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rPr>
                        <a:t>http://images.139cm.com/m2012/html/skin.html</a:t>
                      </a:r>
                      <a:endParaRPr lang="en-US" altLang="zh-CN" sz="12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99.758</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1.923</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91632.0</a:t>
                      </a:r>
                      <a:endParaRPr lang="en-US" altLang="zh-CN" sz="1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288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lgn="ctr">
                        <a:buNone/>
                      </a:pPr>
                      <a:r>
                        <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平均分</a:t>
                      </a:r>
                      <a:endParaRPr lang="zh-CN" altLang="en-US" sz="1200" b="1">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u="sng">
                        <a:solidFill>
                          <a:srgbClr val="0563C1"/>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99.758</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1.923</a:t>
                      </a:r>
                      <a:endParaRPr lang="en-US" altLang="zh-CN"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优秀</a:t>
                      </a: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endParaRPr lang="zh-CN" altLang="en-US" sz="1200" b="1">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328" y="620688"/>
            <a:ext cx="3240360"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加速考核规则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2114" y="1408311"/>
            <a:ext cx="8820270" cy="923330"/>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zh-CN" altLang="zh-CN" kern="100" dirty="0">
                <a:latin typeface="Cambria" panose="02040503050406030204" pitchFamily="18" charset="0"/>
                <a:cs typeface="Times New Roman" panose="02020603050405020304" pitchFamily="18" charset="0"/>
              </a:rPr>
              <a:t>加速效果得分需满足达标以上，其中计算公式为：</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静态资源分发质量得分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延时得分×</a:t>
            </a:r>
            <a:r>
              <a:rPr lang="en-US" altLang="zh-CN" kern="100" dirty="0">
                <a:latin typeface="Cambria" panose="02040503050406030204" pitchFamily="18" charset="0"/>
                <a:cs typeface="Times New Roman" panose="02020603050405020304" pitchFamily="18" charset="0"/>
              </a:rPr>
              <a:t>50%</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下载分发质量得分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下载速度得分×</a:t>
            </a:r>
            <a:r>
              <a:rPr lang="en-US" altLang="zh-CN" kern="100" dirty="0">
                <a:latin typeface="Cambria" panose="02040503050406030204" pitchFamily="18" charset="0"/>
                <a:cs typeface="Times New Roman" panose="02020603050405020304" pitchFamily="18" charset="0"/>
              </a:rPr>
              <a:t>50% </a:t>
            </a:r>
            <a:endParaRPr lang="zh-CN" altLang="zh-CN" kern="100" dirty="0">
              <a:latin typeface="Cambria" panose="02040503050406030204" pitchFamily="18" charset="0"/>
              <a:cs typeface="Times New Roman" panose="02020603050405020304" pitchFamily="18" charset="0"/>
            </a:endParaRPr>
          </a:p>
        </p:txBody>
      </p:sp>
      <p:sp>
        <p:nvSpPr>
          <p:cNvPr id="9" name="文本框 8"/>
          <p:cNvSpPr txBox="1"/>
          <p:nvPr/>
        </p:nvSpPr>
        <p:spPr>
          <a:xfrm>
            <a:off x="729534" y="2615208"/>
            <a:ext cx="9494907"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得分方式</a:t>
            </a:r>
            <a:r>
              <a:rPr lang="zh-CN" altLang="en-US" dirty="0"/>
              <a:t>：得分方式：加分（</a:t>
            </a:r>
            <a:r>
              <a:rPr lang="en-US" altLang="zh-CN" dirty="0"/>
              <a:t>110</a:t>
            </a:r>
            <a:r>
              <a:rPr lang="zh-CN" altLang="en-US" dirty="0"/>
              <a:t>）、</a:t>
            </a:r>
            <a:r>
              <a:rPr lang="zh-CN" altLang="zh-CN" dirty="0"/>
              <a:t>优（</a:t>
            </a:r>
            <a:r>
              <a:rPr lang="en-US" altLang="zh-CN" dirty="0"/>
              <a:t>100</a:t>
            </a:r>
            <a:r>
              <a:rPr lang="zh-CN" altLang="zh-CN" dirty="0"/>
              <a:t>）、良（</a:t>
            </a:r>
            <a:r>
              <a:rPr lang="en-US" altLang="zh-CN" dirty="0"/>
              <a:t>85</a:t>
            </a:r>
            <a:r>
              <a:rPr lang="zh-CN" altLang="zh-CN" dirty="0"/>
              <a:t>）、达标（</a:t>
            </a:r>
            <a:r>
              <a:rPr lang="en-US" altLang="zh-CN" dirty="0"/>
              <a:t>70</a:t>
            </a:r>
            <a:r>
              <a:rPr lang="zh-CN" altLang="zh-CN" dirty="0"/>
              <a:t>）、不达标（</a:t>
            </a:r>
            <a:r>
              <a:rPr lang="en-US" altLang="zh-CN" dirty="0"/>
              <a:t>50</a:t>
            </a:r>
            <a:r>
              <a:rPr lang="zh-CN" altLang="zh-CN" dirty="0"/>
              <a:t>）</a:t>
            </a:r>
            <a:endParaRPr lang="zh-CN" altLang="zh-CN" dirty="0"/>
          </a:p>
          <a:p>
            <a:endParaRPr lang="zh-CN" altLang="en-US" dirty="0"/>
          </a:p>
        </p:txBody>
      </p:sp>
      <p:sp>
        <p:nvSpPr>
          <p:cNvPr id="10" name="矩形 9"/>
          <p:cNvSpPr/>
          <p:nvPr/>
        </p:nvSpPr>
        <p:spPr>
          <a:xfrm>
            <a:off x="782070" y="3368025"/>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t>得分标准：</a:t>
            </a:r>
            <a:endParaRPr lang="zh-CN" altLang="en-US" dirty="0"/>
          </a:p>
        </p:txBody>
      </p:sp>
      <p:graphicFrame>
        <p:nvGraphicFramePr>
          <p:cNvPr id="7" name="表格 6"/>
          <p:cNvGraphicFramePr>
            <a:graphicFrameLocks noGrp="1"/>
          </p:cNvGraphicFramePr>
          <p:nvPr/>
        </p:nvGraphicFramePr>
        <p:xfrm>
          <a:off x="767408" y="3861048"/>
          <a:ext cx="10441161" cy="1872207"/>
        </p:xfrm>
        <a:graphic>
          <a:graphicData uri="http://schemas.openxmlformats.org/drawingml/2006/table">
            <a:tbl>
              <a:tblPr firstCol="1" bandRow="1">
                <a:tableStyleId>{5C22544A-7EE6-4342-B048-85BDC9FD1C3A}</a:tableStyleId>
              </a:tblPr>
              <a:tblGrid>
                <a:gridCol w="728618"/>
                <a:gridCol w="728619"/>
                <a:gridCol w="728618"/>
                <a:gridCol w="728618"/>
                <a:gridCol w="728619"/>
                <a:gridCol w="728618"/>
                <a:gridCol w="728618"/>
                <a:gridCol w="764995"/>
                <a:gridCol w="728619"/>
                <a:gridCol w="728618"/>
                <a:gridCol w="728618"/>
                <a:gridCol w="831695"/>
                <a:gridCol w="779144"/>
                <a:gridCol w="779144"/>
              </a:tblGrid>
              <a:tr h="617855">
                <a:tc gridSpan="3">
                  <a:txBody>
                    <a:bodyPr/>
                    <a:lstStyle/>
                    <a:p>
                      <a:pPr algn="ctr">
                        <a:spcAft>
                          <a:spcPts val="0"/>
                        </a:spcAft>
                      </a:pPr>
                      <a:r>
                        <a:rPr lang="zh-CN" sz="1800" kern="100" dirty="0">
                          <a:effectLst/>
                        </a:rPr>
                        <a:t>上传速率（</a:t>
                      </a:r>
                      <a:r>
                        <a:rPr lang="en-US" sz="1800" kern="100" dirty="0">
                          <a:effectLst/>
                        </a:rPr>
                        <a:t>KB/s</a:t>
                      </a:r>
                      <a:r>
                        <a:rPr lang="zh-CN" sz="1800" kern="100" dirty="0">
                          <a:effectLst/>
                        </a:rPr>
                        <a:t>）</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tc>
                <a:tc hMerge="1">
                  <a:tcPr/>
                </a:tc>
                <a:tc hMerge="1">
                  <a:tcPr/>
                </a:tc>
                <a:tc gridSpan="5">
                  <a:txBody>
                    <a:bodyPr/>
                    <a:lstStyle/>
                    <a:p>
                      <a:pPr algn="ctr">
                        <a:spcAft>
                          <a:spcPts val="0"/>
                        </a:spcAft>
                      </a:pPr>
                      <a:r>
                        <a:rPr lang="zh-CN" sz="1800" b="1" kern="100" dirty="0">
                          <a:solidFill>
                            <a:schemeClr val="lt1"/>
                          </a:solidFill>
                          <a:effectLst/>
                          <a:latin typeface="+mn-lt"/>
                          <a:ea typeface="+mn-ea"/>
                          <a:cs typeface="+mn-cs"/>
                        </a:rPr>
                        <a:t>下载速率（</a:t>
                      </a:r>
                      <a:r>
                        <a:rPr lang="en-US" sz="1800" b="1" kern="100" dirty="0">
                          <a:solidFill>
                            <a:schemeClr val="lt1"/>
                          </a:solidFill>
                          <a:effectLst/>
                          <a:latin typeface="+mn-lt"/>
                          <a:ea typeface="+mn-ea"/>
                          <a:cs typeface="+mn-cs"/>
                        </a:rPr>
                        <a:t>KB/s</a:t>
                      </a:r>
                      <a:r>
                        <a:rPr lang="zh-CN"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marL="68580" marR="68580" marT="0" marB="0" anchor="ctr"/>
                </a:tc>
                <a:tc hMerge="1">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延时标准</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秒</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可用性标准</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r>
              <a:tr h="618120">
                <a:tc>
                  <a:txBody>
                    <a:bodyPr/>
                    <a:lstStyle/>
                    <a:p>
                      <a:pPr algn="ctr">
                        <a:spcAft>
                          <a:spcPts val="0"/>
                        </a:spcAft>
                      </a:pPr>
                      <a:r>
                        <a:rPr lang="zh-CN" sz="1800" b="0" kern="100" dirty="0">
                          <a:solidFill>
                            <a:schemeClr val="dk1"/>
                          </a:solidFill>
                          <a:effectLst/>
                          <a:latin typeface="+mn-lt"/>
                          <a:ea typeface="+mn-ea"/>
                          <a:cs typeface="+mn-cs"/>
                        </a:rPr>
                        <a:t>优秀</a:t>
                      </a:r>
                      <a:endParaRPr lang="zh-CN" sz="1800" b="0" kern="100" dirty="0">
                        <a:solidFill>
                          <a:schemeClr val="dk1"/>
                        </a:solidFill>
                        <a:effectLst/>
                        <a:latin typeface="+mn-lt"/>
                        <a:ea typeface="+mn-ea"/>
                        <a:cs typeface="+mn-cs"/>
                      </a:endParaRPr>
                    </a:p>
                  </a:txBody>
                  <a:tcPr marL="68580" marR="68580" marT="0" marB="0" anchor="b">
                    <a:solidFill>
                      <a:srgbClr val="E9EDF4"/>
                    </a:solidFill>
                  </a:tcPr>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altLang="en-US" sz="1800" kern="100" dirty="0" smtClean="0">
                          <a:effectLst/>
                          <a:latin typeface="Cambria" panose="02040503050406030204" pitchFamily="18" charset="0"/>
                          <a:ea typeface="宋体" panose="02010600030101010101" pitchFamily="2" charset="-122"/>
                          <a:cs typeface="Times New Roman" panose="02020603050405020304" pitchFamily="18" charset="0"/>
                        </a:rPr>
                        <a:t>加分</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p>
                      <a:pPr algn="ctr">
                        <a:spcAft>
                          <a:spcPts val="0"/>
                        </a:spcAft>
                        <a:buNone/>
                      </a:pPr>
                      <a:r>
                        <a:rPr lang="zh-CN" altLang="en-US" sz="1800" kern="100">
                          <a:effectLst/>
                          <a:latin typeface="Cambria" panose="02040503050406030204" pitchFamily="18" charset="0"/>
                          <a:ea typeface="宋体" panose="02010600030101010101" pitchFamily="2" charset="-122"/>
                          <a:cs typeface="Times New Roman" panose="02020603050405020304" pitchFamily="18" charset="0"/>
                        </a:rPr>
                        <a:t>中等</a:t>
                      </a:r>
                      <a:endParaRPr lang="zh-CN" altLang="en-US"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优秀</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r h="635967">
                <a:tc>
                  <a:txBody>
                    <a:bodyPr/>
                    <a:lstStyle/>
                    <a:p>
                      <a:pPr algn="ctr">
                        <a:spcAft>
                          <a:spcPts val="0"/>
                        </a:spcAft>
                      </a:pPr>
                      <a:r>
                        <a:rPr lang="en-US" sz="1800" b="0" kern="100" dirty="0">
                          <a:solidFill>
                            <a:schemeClr val="dk1"/>
                          </a:solidFill>
                          <a:effectLst/>
                          <a:latin typeface="+mn-lt"/>
                          <a:ea typeface="+mn-ea"/>
                          <a:cs typeface="+mn-cs"/>
                        </a:rPr>
                        <a:t>50</a:t>
                      </a:r>
                      <a:endParaRPr lang="zh-CN" sz="1800" b="0" kern="100" dirty="0">
                        <a:solidFill>
                          <a:schemeClr val="dk1"/>
                        </a:solidFill>
                        <a:effectLst/>
                        <a:latin typeface="+mn-lt"/>
                        <a:ea typeface="+mn-ea"/>
                        <a:cs typeface="+mn-cs"/>
                      </a:endParaRPr>
                    </a:p>
                  </a:txBody>
                  <a:tcPr marL="68580" marR="68580" marT="0" marB="0" anchor="b">
                    <a:solidFill>
                      <a:srgbClr val="D0D8E8"/>
                    </a:solidFill>
                  </a:tcPr>
                </a:tc>
                <a:tc>
                  <a:txBody>
                    <a:bodyPr/>
                    <a:lstStyle/>
                    <a:p>
                      <a:pPr algn="ctr">
                        <a:spcAft>
                          <a:spcPts val="0"/>
                        </a:spcAft>
                      </a:pPr>
                      <a:r>
                        <a:rPr lang="en-US" sz="1800" kern="100" dirty="0">
                          <a:effectLst/>
                        </a:rPr>
                        <a:t>40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rPr>
                        <a:t>30</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Cambria" panose="02040503050406030204" pitchFamily="18" charset="0"/>
                          <a:ea typeface="宋体" panose="02010600030101010101" pitchFamily="2" charset="-122"/>
                          <a:cs typeface="Times New Roman" panose="02020603050405020304" pitchFamily="18" charset="0"/>
                        </a:rPr>
                        <a:t>2500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a:effectLst/>
                          <a:latin typeface="Cambria" panose="02040503050406030204" pitchFamily="18" charset="0"/>
                          <a:ea typeface="宋体" panose="02010600030101010101" pitchFamily="2" charset="-122"/>
                          <a:cs typeface="Times New Roman" panose="02020603050405020304" pitchFamily="18" charset="0"/>
                        </a:rPr>
                        <a:t>2000</a:t>
                      </a:r>
                      <a:endParaRPr lang="en-US" alt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smtClean="0">
                          <a:effectLst/>
                        </a:rPr>
                        <a:t>1</a:t>
                      </a:r>
                      <a:r>
                        <a:rPr lang="en-US" altLang="zh-CN" sz="1800" kern="100" dirty="0" smtClean="0">
                          <a:effectLst/>
                        </a:rPr>
                        <a:t>8</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p>
                      <a:pPr algn="ctr">
                        <a:spcAft>
                          <a:spcPts val="0"/>
                        </a:spcAft>
                      </a:pPr>
                      <a:r>
                        <a:rPr lang="en-US" altLang="zh-CN" sz="1800" kern="100" dirty="0" smtClean="0">
                          <a:effectLst/>
                        </a:rPr>
                        <a:t>15</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12</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2.1</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2.7</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3</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98%</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95%</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2060848"/>
          <a:ext cx="10657182" cy="2533442"/>
        </p:xfrm>
        <a:graphic>
          <a:graphicData uri="http://schemas.openxmlformats.org/drawingml/2006/table">
            <a:tbl>
              <a:tblPr firstRow="1" bandRow="1">
                <a:tableStyleId>{5C22544A-7EE6-4342-B048-85BDC9FD1C3A}</a:tableStyleId>
              </a:tblPr>
              <a:tblGrid>
                <a:gridCol w="2088232"/>
                <a:gridCol w="1008112"/>
                <a:gridCol w="1387023"/>
                <a:gridCol w="1469956"/>
                <a:gridCol w="1396459"/>
                <a:gridCol w="1616952"/>
                <a:gridCol w="1690448"/>
              </a:tblGrid>
              <a:tr h="449176">
                <a:tc>
                  <a:txBody>
                    <a:bodyPr/>
                    <a:lstStyle/>
                    <a:p>
                      <a:r>
                        <a:rPr lang="zh-CN" altLang="en-US" dirty="0" smtClean="0"/>
                        <a:t>业务类型</a:t>
                      </a:r>
                      <a:endParaRPr lang="zh-CN" altLang="en-US" dirty="0"/>
                    </a:p>
                  </a:txBody>
                  <a:tcPr/>
                </a:tc>
                <a:tc>
                  <a:txBody>
                    <a:bodyPr/>
                    <a:lstStyle/>
                    <a:p>
                      <a:r>
                        <a:rPr lang="zh-CN" altLang="en-US" dirty="0" smtClean="0"/>
                        <a:t>可用性</a:t>
                      </a:r>
                      <a:endParaRPr lang="zh-CN" altLang="en-US" dirty="0"/>
                    </a:p>
                  </a:txBody>
                  <a:tcPr/>
                </a:tc>
                <a:tc>
                  <a:txBody>
                    <a:bodyPr/>
                    <a:lstStyle/>
                    <a:p>
                      <a:r>
                        <a:rPr lang="zh-CN" altLang="en-US" dirty="0" smtClean="0"/>
                        <a:t>可用性级别</a:t>
                      </a:r>
                      <a:endParaRPr lang="zh-CN" altLang="en-US" dirty="0"/>
                    </a:p>
                  </a:txBody>
                  <a:tcPr/>
                </a:tc>
                <a:tc>
                  <a:txBody>
                    <a:bodyPr/>
                    <a:lstStyle/>
                    <a:p>
                      <a:r>
                        <a:rPr lang="zh-CN" altLang="en-US" dirty="0" smtClean="0"/>
                        <a:t>可用性得分</a:t>
                      </a:r>
                      <a:endParaRPr lang="zh-CN" altLang="en-US" dirty="0"/>
                    </a:p>
                  </a:txBody>
                  <a:tcPr/>
                </a:tc>
                <a:tc>
                  <a:txBody>
                    <a:bodyPr/>
                    <a:lstStyle/>
                    <a:p>
                      <a:r>
                        <a:rPr lang="zh-CN" altLang="en-US" dirty="0" smtClean="0"/>
                        <a:t>首屏时间</a:t>
                      </a:r>
                      <a:endParaRPr lang="zh-CN" altLang="en-US" dirty="0"/>
                    </a:p>
                  </a:txBody>
                  <a:tcPr/>
                </a:tc>
                <a:tc>
                  <a:txBody>
                    <a:bodyPr/>
                    <a:lstStyle/>
                    <a:p>
                      <a:r>
                        <a:rPr lang="zh-CN" altLang="en-US" dirty="0" smtClean="0"/>
                        <a:t>延迟级别</a:t>
                      </a:r>
                      <a:endParaRPr lang="zh-CN" altLang="en-US" dirty="0"/>
                    </a:p>
                  </a:txBody>
                  <a:tcPr/>
                </a:tc>
                <a:tc>
                  <a:txBody>
                    <a:bodyPr/>
                    <a:lstStyle/>
                    <a:p>
                      <a:r>
                        <a:rPr lang="zh-CN" altLang="en-US" dirty="0" smtClean="0"/>
                        <a:t>延时得分</a:t>
                      </a:r>
                      <a:endParaRPr lang="zh-CN" altLang="en-US" dirty="0"/>
                    </a:p>
                  </a:txBody>
                  <a:tcPr/>
                </a:tc>
              </a:tr>
              <a:tr h="860130">
                <a:tc>
                  <a:txBody>
                    <a:bodyPr/>
                    <a:lstStyle/>
                    <a:p>
                      <a:pPr>
                        <a:lnSpc>
                          <a:spcPct val="200000"/>
                        </a:lnSpc>
                      </a:pPr>
                      <a:r>
                        <a:rPr lang="zh-CN" altLang="en-US" sz="1800" dirty="0" smtClean="0"/>
                        <a:t>页面分发</a:t>
                      </a:r>
                      <a:endParaRPr lang="zh-CN" altLang="en-US" sz="1800" dirty="0" smtClean="0"/>
                    </a:p>
                  </a:txBody>
                  <a:tcPr anchor="ctr" anchorCtr="0"/>
                </a:tc>
                <a:tc>
                  <a:txBody>
                    <a:bodyPr/>
                    <a:lstStyle/>
                    <a:p>
                      <a:pPr algn="ctr" fontAlgn="b"/>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99.504</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1.5615</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r>
              <a:tr h="488347">
                <a:tc>
                  <a:txBody>
                    <a:bodyPr/>
                    <a:lstStyle/>
                    <a:p>
                      <a:pPr marL="0" algn="l" defTabSz="914400" rtl="0" eaLnBrk="1" latinLnBrk="0" hangingPunct="1"/>
                      <a:r>
                        <a:rPr lang="zh-CN" altLang="en-US" sz="1800" b="1" kern="1200" dirty="0" smtClean="0">
                          <a:solidFill>
                            <a:schemeClr val="lt1"/>
                          </a:solidFill>
                          <a:latin typeface="+mn-lt"/>
                          <a:ea typeface="+mn-ea"/>
                          <a:cs typeface="+mn-cs"/>
                        </a:rPr>
                        <a:t>业务类型</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可用性级别</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可用性得分</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下载速度级别</a:t>
                      </a:r>
                      <a:endParaRPr lang="zh-CN" altLang="en-US" sz="1800" b="1" kern="1200" dirty="0" smtClean="0">
                        <a:solidFill>
                          <a:schemeClr val="lt1"/>
                        </a:solidFill>
                        <a:latin typeface="+mn-lt"/>
                        <a:ea typeface="+mn-ea"/>
                        <a:cs typeface="+mn-cs"/>
                      </a:endParaRPr>
                    </a:p>
                  </a:txBody>
                  <a:tcPr anchor="ctr" anchorCtr="0">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下载速度得分</a:t>
                      </a:r>
                      <a:endParaRPr lang="zh-CN" altLang="en-US" sz="1800" b="1" kern="1200" dirty="0" smtClean="0">
                        <a:solidFill>
                          <a:schemeClr val="lt1"/>
                        </a:solidFill>
                        <a:latin typeface="+mn-lt"/>
                        <a:ea typeface="+mn-ea"/>
                        <a:cs typeface="+mn-cs"/>
                      </a:endParaRPr>
                    </a:p>
                  </a:txBody>
                  <a:tcPr anchor="ctr" anchorCtr="0">
                    <a:solidFill>
                      <a:srgbClr val="4F81BD"/>
                    </a:solidFill>
                  </a:tcPr>
                </a:tc>
              </a:tr>
              <a:tr h="735789">
                <a:tc>
                  <a:txBody>
                    <a:bodyPr/>
                    <a:lstStyle/>
                    <a:p>
                      <a:pPr>
                        <a:lnSpc>
                          <a:spcPct val="200000"/>
                        </a:lnSpc>
                      </a:pPr>
                      <a:r>
                        <a:rPr lang="zh-CN" altLang="en-US" sz="1800" dirty="0" smtClean="0"/>
                        <a:t>下载分发</a:t>
                      </a:r>
                      <a:endParaRPr lang="zh-CN" altLang="en-US" sz="1800" dirty="0" smtClean="0"/>
                    </a:p>
                  </a:txBody>
                  <a:tcPr anchor="ctr" anchorCtr="0"/>
                </a:tc>
                <a:tc>
                  <a:txBody>
                    <a:bodyPr/>
                    <a:lstStyle/>
                    <a:p>
                      <a:pPr marL="0" algn="ctr" defTabSz="914400" rtl="0" eaLnBrk="1" fontAlgn="b" latinLnBrk="0" hangingPunct="1"/>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98.493</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ctr" anchorCtr="0"/>
                </a:tc>
                <a:tc>
                  <a:txBody>
                    <a:bodyPr/>
                    <a:lstStyle/>
                    <a:p>
                      <a:pPr marL="0" algn="ctr" defTabSz="914400" rtl="0" eaLnBrk="1" fontAlgn="b" latinLnBrk="0" hangingPunct="1"/>
                      <a:r>
                        <a:rPr lang="zh-CN" altLang="en-US" sz="1800" dirty="0">
                          <a:solidFill>
                            <a:srgbClr val="000000"/>
                          </a:solidFill>
                          <a:effectLst/>
                          <a:latin typeface="宋体" panose="02010600030101010101" pitchFamily="2" charset="-122"/>
                          <a:ea typeface="宋体" panose="02010600030101010101" pitchFamily="2" charset="-122"/>
                          <a:sym typeface="+mn-ea"/>
                        </a:rPr>
                        <a:t>优秀</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sym typeface="+mn-ea"/>
                      </a:endParaRPr>
                    </a:p>
                  </a:txBody>
                  <a:tcPr anchor="ctr" anchorCtr="0"/>
                </a:tc>
                <a:tc>
                  <a:txBody>
                    <a:bodyPr/>
                    <a:lstStyle/>
                    <a:p>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100</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3568.398</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pPr algn="ctr"/>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加分</a:t>
                      </a:r>
                      <a:endPar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c>
                  <a:txBody>
                    <a:bodyPr/>
                    <a:lstStyle/>
                    <a:p>
                      <a:r>
                        <a:rPr lang="zh-CN" altLang="en-US" sz="1800" b="0" i="0" u="none" strike="noStrike" kern="1200" dirty="0">
                          <a:solidFill>
                            <a:srgbClr val="000000"/>
                          </a:solidFill>
                          <a:effectLst/>
                          <a:latin typeface="宋体" panose="02010600030101010101" pitchFamily="2" charset="-122"/>
                          <a:ea typeface="宋体" panose="02010600030101010101" pitchFamily="2" charset="-122"/>
                          <a:cs typeface="+mn-cs"/>
                        </a:rPr>
                        <a:t>1</a:t>
                      </a:r>
                      <a:r>
                        <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rPr>
                        <a:t>10</a:t>
                      </a:r>
                      <a:endParaRPr lang="en-US" altLang="zh-CN" sz="18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nchor="ctr" anchorCtr="0"/>
                </a:tc>
              </a:tr>
            </a:tbl>
          </a:graphicData>
        </a:graphic>
      </p:graphicFrame>
      <p:sp>
        <p:nvSpPr>
          <p:cNvPr id="5" name="文本框 4"/>
          <p:cNvSpPr txBox="1"/>
          <p:nvPr/>
        </p:nvSpPr>
        <p:spPr>
          <a:xfrm>
            <a:off x="1617516" y="4879296"/>
            <a:ext cx="8462958" cy="369332"/>
          </a:xfrm>
          <a:prstGeom prst="rect">
            <a:avLst/>
          </a:prstGeom>
          <a:noFill/>
        </p:spPr>
        <p:txBody>
          <a:bodyPr wrap="none" rtlCol="0">
            <a:spAutoFit/>
          </a:bodyPr>
          <a:lstStyle/>
          <a:p>
            <a:r>
              <a:rPr lang="zh-CN" altLang="en-US" dirty="0" smtClean="0"/>
              <a:t>页面分发加速效果得分：</a:t>
            </a:r>
            <a:r>
              <a:rPr lang="en-US" altLang="zh-CN" dirty="0" smtClean="0"/>
              <a:t>100</a:t>
            </a:r>
            <a:r>
              <a:rPr lang="zh-CN" altLang="en-US" dirty="0" smtClean="0"/>
              <a:t>*</a:t>
            </a:r>
            <a:r>
              <a:rPr lang="en-US" altLang="zh-CN" dirty="0" smtClean="0"/>
              <a:t>50% + 100</a:t>
            </a:r>
            <a:r>
              <a:rPr lang="zh-CN" altLang="en-US" dirty="0" smtClean="0"/>
              <a:t>*</a:t>
            </a:r>
            <a:r>
              <a:rPr lang="en-US" altLang="zh-CN" dirty="0" smtClean="0"/>
              <a:t>50% = 100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zh-CN" altLang="en-US" dirty="0">
              <a:solidFill>
                <a:srgbClr val="FF0000"/>
              </a:solidFill>
            </a:endParaRPr>
          </a:p>
        </p:txBody>
      </p:sp>
      <p:sp>
        <p:nvSpPr>
          <p:cNvPr id="6" name="文本框 5"/>
          <p:cNvSpPr txBox="1"/>
          <p:nvPr/>
        </p:nvSpPr>
        <p:spPr>
          <a:xfrm>
            <a:off x="1637478" y="5513340"/>
            <a:ext cx="8037830" cy="368300"/>
          </a:xfrm>
          <a:prstGeom prst="rect">
            <a:avLst/>
          </a:prstGeom>
          <a:noFill/>
        </p:spPr>
        <p:txBody>
          <a:bodyPr wrap="none" rtlCol="0">
            <a:spAutoFit/>
          </a:bodyPr>
          <a:lstStyle/>
          <a:p>
            <a:r>
              <a:rPr lang="zh-CN" altLang="en-US" dirty="0"/>
              <a:t>下载</a:t>
            </a:r>
            <a:r>
              <a:rPr lang="zh-CN" altLang="en-US" dirty="0" smtClean="0"/>
              <a:t>分发加速效果得分：</a:t>
            </a:r>
            <a:r>
              <a:rPr lang="en-US" altLang="zh-CN" dirty="0" smtClean="0"/>
              <a:t>100</a:t>
            </a:r>
            <a:r>
              <a:rPr lang="zh-CN" altLang="en-US" dirty="0" smtClean="0"/>
              <a:t>*</a:t>
            </a:r>
            <a:r>
              <a:rPr lang="en-US" altLang="zh-CN" dirty="0" smtClean="0"/>
              <a:t>50% + 110</a:t>
            </a:r>
            <a:r>
              <a:rPr lang="zh-CN" altLang="en-US" dirty="0" smtClean="0"/>
              <a:t>*</a:t>
            </a:r>
            <a:r>
              <a:rPr lang="en-US" altLang="zh-CN" dirty="0" smtClean="0"/>
              <a:t>50% = 105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en-US" dirty="0">
              <a:solidFill>
                <a:srgbClr val="FF0000"/>
              </a:solidFill>
            </a:endParaRPr>
          </a:p>
        </p:txBody>
      </p:sp>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br>
              <a:rPr lang="en-US" altLang="zh-CN" sz="2000" b="1" dirty="0" smtClean="0">
                <a:solidFill>
                  <a:schemeClr val="bg1"/>
                </a:solidFill>
                <a:latin typeface="微软雅黑" panose="020B0503020204020204" pitchFamily="34" charset="-122"/>
                <a:ea typeface="微软雅黑" panose="020B0503020204020204" pitchFamily="34" charset="-122"/>
              </a:rPr>
            </a:br>
            <a:r>
              <a:rPr lang="zh-CN" altLang="en-US" sz="2000" b="1" dirty="0" smtClean="0">
                <a:solidFill>
                  <a:schemeClr val="bg1"/>
                </a:solidFill>
                <a:latin typeface="微软雅黑" panose="020B0503020204020204" pitchFamily="34" charset="-122"/>
                <a:ea typeface="微软雅黑" panose="020B0503020204020204" pitchFamily="34" charset="-122"/>
              </a:rPr>
              <a:t>（总分</a:t>
            </a:r>
            <a:r>
              <a:rPr lang="en-US" altLang="zh-CN" sz="2000" b="1" dirty="0" smtClean="0">
                <a:solidFill>
                  <a:schemeClr val="bg1"/>
                </a:solidFill>
                <a:latin typeface="微软雅黑" panose="020B0503020204020204" pitchFamily="34" charset="-122"/>
                <a:ea typeface="微软雅黑" panose="020B0503020204020204" pitchFamily="34" charset="-122"/>
              </a:rPr>
              <a:t>80</a:t>
            </a:r>
            <a:r>
              <a:rPr lang="zh-CN" altLang="en-US" sz="2000" b="1" dirty="0" smtClean="0">
                <a:solidFill>
                  <a:schemeClr val="bg1"/>
                </a:solidFill>
                <a:latin typeface="微软雅黑" panose="020B0503020204020204" pitchFamily="34" charset="-122"/>
                <a:ea typeface="微软雅黑" panose="020B0503020204020204" pitchFamily="34" charset="-122"/>
              </a:rPr>
              <a:t>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19128" y="2852936"/>
            <a:ext cx="10297144" cy="478155"/>
          </a:xfrm>
          <a:prstGeom prst="rect">
            <a:avLst/>
          </a:prstGeom>
          <a:noFill/>
        </p:spPr>
        <p:txBody>
          <a:bodyPr wrap="square" rtlCol="0">
            <a:spAutoFit/>
          </a:bodyPr>
          <a:lstStyle/>
          <a:p>
            <a:pPr lvl="0" algn="ctr" defTabSz="1644650">
              <a:lnSpc>
                <a:spcPct val="90000"/>
              </a:lnSpc>
              <a:spcBef>
                <a:spcPct val="0"/>
              </a:spcBef>
              <a:spcAft>
                <a:spcPct val="35000"/>
              </a:spcAft>
            </a:pPr>
            <a:r>
              <a:rPr lang="zh-CN" altLang="en-US" sz="2800" dirty="0" smtClean="0">
                <a:latin typeface="+mn-ea"/>
                <a:sym typeface="Wingdings" panose="05000000000000000000" pitchFamily="2" charset="2"/>
              </a:rPr>
              <a:t>最终得分：</a:t>
            </a:r>
            <a:r>
              <a:rPr lang="en-US" altLang="zh-CN" sz="2800" dirty="0" smtClean="0">
                <a:latin typeface="+mn-ea"/>
                <a:sym typeface="Wingdings" panose="05000000000000000000" pitchFamily="2" charset="2"/>
              </a:rPr>
              <a:t> </a:t>
            </a:r>
            <a:r>
              <a:rPr lang="en-US" altLang="zh-CN" sz="2800" dirty="0" smtClean="0">
                <a:latin typeface="+mn-ea"/>
              </a:rPr>
              <a:t>80*50%+80</a:t>
            </a:r>
            <a:r>
              <a:rPr lang="en-US" altLang="zh-CN" sz="2800" dirty="0">
                <a:latin typeface="+mn-ea"/>
              </a:rPr>
              <a:t>*50%=</a:t>
            </a:r>
            <a:r>
              <a:rPr lang="en-US" altLang="zh-CN" sz="2800" dirty="0" smtClean="0">
                <a:latin typeface="+mn-ea"/>
              </a:rPr>
              <a:t>80</a:t>
            </a:r>
            <a:endParaRPr lang="en-US" altLang="zh-CN" sz="2800" dirty="0">
              <a:latin typeface="+mn-ea"/>
            </a:endParaRPr>
          </a:p>
        </p:txBody>
      </p:sp>
      <p:sp>
        <p:nvSpPr>
          <p:cNvPr id="2" name="文本框 1"/>
          <p:cNvSpPr txBox="1"/>
          <p:nvPr/>
        </p:nvSpPr>
        <p:spPr>
          <a:xfrm>
            <a:off x="1385000" y="4559032"/>
            <a:ext cx="5197475" cy="953135"/>
          </a:xfrm>
          <a:prstGeom prst="rect">
            <a:avLst/>
          </a:prstGeom>
          <a:noFill/>
        </p:spPr>
        <p:txBody>
          <a:bodyPr wrap="none" rtlCol="0">
            <a:spAutoFit/>
          </a:bodyPr>
          <a:lstStyle/>
          <a:p>
            <a:pPr algn="l"/>
            <a:r>
              <a:rPr lang="en-US" altLang="zh-CN" sz="2800" b="1" dirty="0" smtClean="0">
                <a:latin typeface="+mn-ea"/>
                <a:sym typeface="+mn-ea"/>
              </a:rPr>
              <a:t>2017</a:t>
            </a:r>
            <a:r>
              <a:rPr lang="zh-CN" altLang="en-US" sz="2800" b="1" dirty="0" smtClean="0">
                <a:latin typeface="+mn-ea"/>
                <a:sym typeface="+mn-ea"/>
              </a:rPr>
              <a:t>年第一季度</a:t>
            </a:r>
            <a:r>
              <a:rPr lang="en-US" altLang="zh-CN" sz="2800" b="1" dirty="0" smtClean="0">
                <a:latin typeface="+mn-ea"/>
                <a:sym typeface="+mn-ea"/>
              </a:rPr>
              <a:t>(2016</a:t>
            </a:r>
            <a:r>
              <a:rPr lang="zh-CN" altLang="en-US" sz="2800" b="1" dirty="0" smtClean="0">
                <a:latin typeface="+mn-ea"/>
                <a:sym typeface="+mn-ea"/>
              </a:rPr>
              <a:t>合同标准</a:t>
            </a:r>
            <a:r>
              <a:rPr lang="en-US" altLang="zh-CN" sz="2800" b="1" dirty="0" smtClean="0">
                <a:latin typeface="+mn-ea"/>
                <a:sym typeface="+mn-ea"/>
              </a:rPr>
              <a:t>)</a:t>
            </a:r>
            <a:endParaRPr lang="en-US" altLang="zh-CN" sz="2800" b="1" dirty="0" smtClean="0">
              <a:latin typeface="+mn-ea"/>
              <a:sym typeface="+mn-ea"/>
            </a:endParaRPr>
          </a:p>
          <a:p>
            <a:pPr algn="l"/>
            <a:r>
              <a:rPr lang="zh-CN" altLang="en-US" sz="2800" b="1" dirty="0">
                <a:latin typeface="+mn-ea"/>
              </a:rPr>
              <a:t>加速效果最终得分</a:t>
            </a:r>
            <a:r>
              <a:rPr lang="zh-CN" altLang="en-US" sz="2800" b="1" dirty="0" smtClean="0">
                <a:latin typeface="+mn-ea"/>
              </a:rPr>
              <a:t>：</a:t>
            </a:r>
            <a:r>
              <a:rPr lang="en-US" altLang="zh-CN" sz="2800" b="1" dirty="0" smtClean="0">
                <a:latin typeface="+mn-ea"/>
              </a:rPr>
              <a:t>80</a:t>
            </a:r>
            <a:r>
              <a:rPr lang="zh-CN" altLang="en-US" sz="2800" b="1" dirty="0" smtClean="0">
                <a:solidFill>
                  <a:srgbClr val="FF0000"/>
                </a:solidFill>
                <a:latin typeface="+mn-ea"/>
              </a:rPr>
              <a:t>分</a:t>
            </a:r>
            <a:endParaRPr lang="zh-CN" altLang="en-US" sz="2800" b="1" dirty="0">
              <a:solidFill>
                <a:srgbClr val="FF0000"/>
              </a:solidFill>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10269</Words>
  <Application>WPS 演示</Application>
  <PresentationFormat>自定义</PresentationFormat>
  <Paragraphs>1193</Paragraphs>
  <Slides>25</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9" baseType="lpstr">
      <vt:lpstr>Arial</vt:lpstr>
      <vt:lpstr>宋体</vt:lpstr>
      <vt:lpstr>Wingdings</vt:lpstr>
      <vt:lpstr>微软雅黑</vt:lpstr>
      <vt:lpstr>Segoe UI</vt:lpstr>
      <vt:lpstr>Segoe UI</vt:lpstr>
      <vt:lpstr>Arial</vt:lpstr>
      <vt:lpstr>Calibri</vt:lpstr>
      <vt:lpstr>Cambria</vt:lpstr>
      <vt:lpstr>Times New Roman</vt:lpstr>
      <vt:lpstr>Cambria</vt:lpstr>
      <vt:lpstr>Arial Unicode MS</vt:lpstr>
      <vt:lpstr>Office 主题</vt:lpstr>
      <vt:lpstr>Equation.3</vt:lpstr>
      <vt:lpstr>PowerPoint 演示文稿</vt:lpstr>
      <vt:lpstr>目录 Content</vt:lpstr>
      <vt:lpstr>目录 Content</vt:lpstr>
      <vt:lpstr>考核内容</vt:lpstr>
      <vt:lpstr>目录 Content</vt:lpstr>
      <vt:lpstr>第三方监控结果</vt:lpstr>
      <vt:lpstr>加速考核规则</vt:lpstr>
      <vt:lpstr>加速效果考核得分</vt:lpstr>
      <vt:lpstr>加速效果考核得分 （总分80分）</vt:lpstr>
      <vt:lpstr>目录 Content</vt:lpstr>
      <vt:lpstr>PowerPoint 演示文稿</vt:lpstr>
      <vt:lpstr>PowerPoint 演示文稿</vt:lpstr>
      <vt:lpstr>PowerPoint 演示文稿</vt:lpstr>
      <vt:lpstr>目录 Content</vt:lpstr>
      <vt:lpstr>最终考核得分</vt:lpstr>
      <vt:lpstr>目录 Content</vt:lpstr>
      <vt:lpstr>结算价格</vt:lpstr>
      <vt:lpstr>CDN价格表</vt:lpstr>
      <vt:lpstr>PowerPoint 演示文稿</vt:lpstr>
      <vt:lpstr>PowerPoint 演示文稿</vt:lpstr>
      <vt:lpstr>结款计算</vt:lpstr>
      <vt:lpstr>目录 Content</vt:lpstr>
      <vt:lpstr>2017年1月</vt:lpstr>
      <vt:lpstr>2017年2月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cp:lastModifiedBy>
  <cp:revision>704</cp:revision>
  <dcterms:created xsi:type="dcterms:W3CDTF">2013-11-22T10:39:00Z</dcterms:created>
  <dcterms:modified xsi:type="dcterms:W3CDTF">2017-06-27T06:00:45Z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