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34"/>
  </p:handoutMasterIdLst>
  <p:sldIdLst>
    <p:sldId id="256" r:id="rId3"/>
    <p:sldId id="303" r:id="rId4"/>
    <p:sldId id="357" r:id="rId5"/>
    <p:sldId id="305" r:id="rId6"/>
    <p:sldId id="358" r:id="rId7"/>
    <p:sldId id="335" r:id="rId8"/>
    <p:sldId id="339" r:id="rId9"/>
    <p:sldId id="313" r:id="rId10"/>
    <p:sldId id="340" r:id="rId12"/>
    <p:sldId id="359" r:id="rId13"/>
    <p:sldId id="315" r:id="rId14"/>
    <p:sldId id="397" r:id="rId15"/>
    <p:sldId id="356" r:id="rId16"/>
    <p:sldId id="341" r:id="rId17"/>
    <p:sldId id="360" r:id="rId18"/>
    <p:sldId id="317" r:id="rId19"/>
    <p:sldId id="327" r:id="rId20"/>
    <p:sldId id="342" r:id="rId21"/>
    <p:sldId id="361" r:id="rId22"/>
    <p:sldId id="325" r:id="rId23"/>
    <p:sldId id="362" r:id="rId24"/>
    <p:sldId id="328" r:id="rId25"/>
    <p:sldId id="321" r:id="rId26"/>
    <p:sldId id="390" r:id="rId27"/>
    <p:sldId id="389" r:id="rId28"/>
    <p:sldId id="332" r:id="rId29"/>
    <p:sldId id="363" r:id="rId30"/>
    <p:sldId id="364" r:id="rId31"/>
    <p:sldId id="387" r:id="rId32"/>
    <p:sldId id="25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gh" initials="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8ED5"/>
    <a:srgbClr val="0088E0"/>
    <a:srgbClr val="338DCD"/>
    <a:srgbClr val="4F81BD"/>
    <a:srgbClr val="D0D8E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234" autoAdjust="0"/>
  </p:normalViewPr>
  <p:slideViewPr>
    <p:cSldViewPr>
      <p:cViewPr varScale="1">
        <p:scale>
          <a:sx n="82" d="100"/>
          <a:sy n="82" d="100"/>
        </p:scale>
        <p:origin x="-240" y="-90"/>
      </p:cViewPr>
      <p:guideLst>
        <p:guide orient="horz" pos="2156"/>
        <p:guide pos="3824"/>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2556"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0CA916-0B99-4E85-8CBC-D984D267303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6D5968-BAFB-4C48-90AD-81E35757093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8A2DA-1BB7-48EE-9502-8F1F7DE306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21A71B-E796-4002-9C9C-9746A66F99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可用性  延迟</a:t>
            </a:r>
            <a:endParaRPr lang="en-US" altLang="zh-CN" dirty="0" smtClean="0"/>
          </a:p>
          <a:p>
            <a:r>
              <a:rPr lang="zh-CN" altLang="en-US" dirty="0" smtClean="0"/>
              <a:t>可用性  下载速度  都是由南方基地给我们的</a:t>
            </a:r>
            <a:r>
              <a:rPr lang="zh-CN" altLang="en-US" baseline="0" dirty="0" smtClean="0"/>
              <a:t> 然后进行结算</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可用性  延迟</a:t>
            </a:r>
            <a:endParaRPr lang="en-US" altLang="zh-CN" dirty="0" smtClean="0"/>
          </a:p>
          <a:p>
            <a:r>
              <a:rPr lang="zh-CN" altLang="en-US" dirty="0" smtClean="0"/>
              <a:t>可用性  下载速度  都是由南方基地给我们的</a:t>
            </a:r>
            <a:r>
              <a:rPr lang="zh-CN" altLang="en-US" baseline="0" dirty="0" smtClean="0"/>
              <a:t> 然后进行结算</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故障考核列表 由运维提供</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需要根据实际情况描写</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12192000" cy="6858000"/>
          </a:xfrm>
          <a:prstGeom prst="rect">
            <a:avLst/>
          </a:prstGeom>
        </p:spPr>
      </p:pic>
      <p:sp>
        <p:nvSpPr>
          <p:cNvPr id="8" name="TextBox 7"/>
          <p:cNvSpPr txBox="1"/>
          <p:nvPr userDrawn="1"/>
        </p:nvSpPr>
        <p:spPr>
          <a:xfrm>
            <a:off x="11664619" y="6608386"/>
            <a:ext cx="527381"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showMasterSp="0">
  <p:cSld name="1_标题和内容">
    <p:spTree>
      <p:nvGrpSpPr>
        <p:cNvPr id="1" name=""/>
        <p:cNvGrpSpPr/>
        <p:nvPr/>
      </p:nvGrpSpPr>
      <p:grpSpPr>
        <a:xfrm>
          <a:off x="0" y="0"/>
          <a:ext cx="0" cy="0"/>
          <a:chOff x="0" y="0"/>
          <a:chExt cx="0" cy="0"/>
        </a:xfrm>
      </p:grpSpPr>
      <p:sp>
        <p:nvSpPr>
          <p:cNvPr id="8" name="Rectangle 3"/>
          <p:cNvSpPr/>
          <p:nvPr/>
        </p:nvSpPr>
        <p:spPr bwMode="auto">
          <a:xfrm>
            <a:off x="454971" y="462961"/>
            <a:ext cx="2544685" cy="856391"/>
          </a:xfrm>
          <a:prstGeom prst="flowChartAlternateProcess">
            <a:avLst/>
          </a:prstGeom>
          <a:solidFill>
            <a:srgbClr val="0070C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76079" tIns="38033" rIns="38033" bIns="76079" numCol="1" spcCol="0" rtlCol="0" fromWordArt="0" anchor="t" anchorCtr="0" forceAA="0" compatLnSpc="1">
            <a:noAutofit/>
          </a:bodyPr>
          <a:lstStyle/>
          <a:p>
            <a:pPr defTabSz="912495"/>
            <a:endParaRPr lang="en-US" sz="1465" kern="0" spc="-40" dirty="0">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 name="标题 1"/>
          <p:cNvSpPr>
            <a:spLocks noGrp="1"/>
          </p:cNvSpPr>
          <p:nvPr>
            <p:ph type="title" hasCustomPrompt="1"/>
          </p:nvPr>
        </p:nvSpPr>
        <p:spPr>
          <a:xfrm>
            <a:off x="609600" y="274637"/>
            <a:ext cx="10972800" cy="1143000"/>
          </a:xfrm>
          <a:prstGeom prst="rect">
            <a:avLst/>
          </a:prstGeom>
        </p:spPr>
        <p:txBody>
          <a:bodyPr/>
          <a:lstStyle/>
          <a:p>
            <a:r>
              <a:rPr lang="zh-CN" altLang="en-US" dirty="0" smtClean="0"/>
              <a:t>单击此处编辑标题样式</a:t>
            </a:r>
            <a:endParaRPr lang="zh-CN" altLang="en-US" dirty="0"/>
          </a:p>
        </p:txBody>
      </p:sp>
      <p:sp>
        <p:nvSpPr>
          <p:cNvPr id="3" name="内容占位符 2"/>
          <p:cNvSpPr>
            <a:spLocks noGrp="1"/>
          </p:cNvSpPr>
          <p:nvPr>
            <p:ph idx="1" hasCustomPrompt="1"/>
          </p:nvPr>
        </p:nvSpPr>
        <p:spPr>
          <a:xfrm>
            <a:off x="609600" y="1600201"/>
            <a:ext cx="10972800" cy="4525963"/>
          </a:xfrm>
          <a:prstGeom prst="rect">
            <a:avLst/>
          </a:prstGeom>
        </p:spPr>
        <p:txBody>
          <a:bodyPr/>
          <a:lstStyle/>
          <a:p>
            <a:pPr lvl="0"/>
            <a:r>
              <a:rPr lang="zh-CN" altLang="en-US" dirty="0" smtClean="0"/>
              <a:t>单击此处编辑文本样式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Rectangle 3"/>
          <p:cNvSpPr/>
          <p:nvPr/>
        </p:nvSpPr>
        <p:spPr bwMode="auto">
          <a:xfrm rot="16200000">
            <a:off x="-233504" y="696056"/>
            <a:ext cx="856800" cy="389789"/>
          </a:xfrm>
          <a:custGeom>
            <a:avLst/>
            <a:gdLst>
              <a:gd name="connsiteX0" fmla="*/ 0 w 856800"/>
              <a:gd name="connsiteY0" fmla="*/ 64965 h 389789"/>
              <a:gd name="connsiteX1" fmla="*/ 64965 w 856800"/>
              <a:gd name="connsiteY1" fmla="*/ 0 h 389789"/>
              <a:gd name="connsiteX2" fmla="*/ 791835 w 856800"/>
              <a:gd name="connsiteY2" fmla="*/ 0 h 389789"/>
              <a:gd name="connsiteX3" fmla="*/ 856800 w 856800"/>
              <a:gd name="connsiteY3" fmla="*/ 64965 h 389789"/>
              <a:gd name="connsiteX4" fmla="*/ 856800 w 856800"/>
              <a:gd name="connsiteY4" fmla="*/ 324824 h 389789"/>
              <a:gd name="connsiteX5" fmla="*/ 791835 w 856800"/>
              <a:gd name="connsiteY5" fmla="*/ 389789 h 389789"/>
              <a:gd name="connsiteX6" fmla="*/ 64965 w 856800"/>
              <a:gd name="connsiteY6" fmla="*/ 389789 h 389789"/>
              <a:gd name="connsiteX7" fmla="*/ 0 w 856800"/>
              <a:gd name="connsiteY7" fmla="*/ 324824 h 389789"/>
              <a:gd name="connsiteX8" fmla="*/ 0 w 856800"/>
              <a:gd name="connsiteY8" fmla="*/ 64965 h 389789"/>
              <a:gd name="connsiteX0-1" fmla="*/ 0 w 856800"/>
              <a:gd name="connsiteY0-2" fmla="*/ 64965 h 389789"/>
              <a:gd name="connsiteX1-3" fmla="*/ 64965 w 856800"/>
              <a:gd name="connsiteY1-4" fmla="*/ 0 h 389789"/>
              <a:gd name="connsiteX2-5" fmla="*/ 791835 w 856800"/>
              <a:gd name="connsiteY2-6" fmla="*/ 0 h 389789"/>
              <a:gd name="connsiteX3-7" fmla="*/ 856800 w 856800"/>
              <a:gd name="connsiteY3-8" fmla="*/ 64965 h 389789"/>
              <a:gd name="connsiteX4-9" fmla="*/ 856800 w 856800"/>
              <a:gd name="connsiteY4-10" fmla="*/ 324824 h 389789"/>
              <a:gd name="connsiteX5-11" fmla="*/ 791835 w 856800"/>
              <a:gd name="connsiteY5-12" fmla="*/ 389789 h 389789"/>
              <a:gd name="connsiteX6-13" fmla="*/ 458739 w 856800"/>
              <a:gd name="connsiteY6-14" fmla="*/ 26896 h 389789"/>
              <a:gd name="connsiteX7-15" fmla="*/ 64965 w 856800"/>
              <a:gd name="connsiteY7-16" fmla="*/ 389789 h 389789"/>
              <a:gd name="connsiteX8-17" fmla="*/ 0 w 856800"/>
              <a:gd name="connsiteY8-18" fmla="*/ 324824 h 389789"/>
              <a:gd name="connsiteX9" fmla="*/ 0 w 856800"/>
              <a:gd name="connsiteY9" fmla="*/ 64965 h 3897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 y="connsiteY9"/>
              </a:cxn>
            </a:cxnLst>
            <a:rect l="l" t="t" r="r" b="b"/>
            <a:pathLst>
              <a:path w="856800" h="389789">
                <a:moveTo>
                  <a:pt x="0" y="64965"/>
                </a:moveTo>
                <a:cubicBezTo>
                  <a:pt x="0" y="29086"/>
                  <a:pt x="29086" y="0"/>
                  <a:pt x="64965" y="0"/>
                </a:cubicBezTo>
                <a:lnTo>
                  <a:pt x="791835" y="0"/>
                </a:lnTo>
                <a:cubicBezTo>
                  <a:pt x="827714" y="0"/>
                  <a:pt x="856800" y="29086"/>
                  <a:pt x="856800" y="64965"/>
                </a:cubicBezTo>
                <a:lnTo>
                  <a:pt x="856800" y="324824"/>
                </a:lnTo>
                <a:cubicBezTo>
                  <a:pt x="856800" y="360703"/>
                  <a:pt x="827714" y="389789"/>
                  <a:pt x="791835" y="389789"/>
                </a:cubicBezTo>
                <a:cubicBezTo>
                  <a:pt x="676320" y="385365"/>
                  <a:pt x="574254" y="31320"/>
                  <a:pt x="458739" y="26896"/>
                </a:cubicBezTo>
                <a:cubicBezTo>
                  <a:pt x="331964" y="31320"/>
                  <a:pt x="191740" y="385365"/>
                  <a:pt x="64965" y="389789"/>
                </a:cubicBezTo>
                <a:cubicBezTo>
                  <a:pt x="29086" y="389789"/>
                  <a:pt x="0" y="360703"/>
                  <a:pt x="0" y="324824"/>
                </a:cubicBezTo>
                <a:lnTo>
                  <a:pt x="0" y="64965"/>
                </a:lnTo>
                <a:close/>
              </a:path>
            </a:pathLst>
          </a:custGeom>
          <a:solidFill>
            <a:srgbClr val="0070C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76079" tIns="38033" rIns="38033" bIns="76079" numCol="1" spcCol="0" rtlCol="0" fromWordArt="0" anchor="t" anchorCtr="0" forceAA="0" compatLnSpc="1">
            <a:noAutofit/>
          </a:bodyPr>
          <a:lstStyle/>
          <a:p>
            <a:pPr marL="0" marR="0" lvl="0" indent="0" defTabSz="912495" eaLnBrk="1" fontAlgn="auto" latinLnBrk="0" hangingPunct="1">
              <a:lnSpc>
                <a:spcPct val="100000"/>
              </a:lnSpc>
              <a:spcBef>
                <a:spcPts val="0"/>
              </a:spcBef>
              <a:spcAft>
                <a:spcPts val="0"/>
              </a:spcAft>
              <a:buClrTx/>
              <a:buSzTx/>
              <a:buFontTx/>
              <a:buNone/>
              <a:defRPr/>
            </a:pPr>
            <a:endParaRPr kumimoji="0" lang="en-US" sz="1465" b="0" i="0" u="none" strike="noStrike" kern="0" cap="none" spc="-4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odp.mmarket.com/t.do?requestid=android_mm5.0_inde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5600" y="1988841"/>
            <a:ext cx="7632848" cy="953135"/>
          </a:xfrm>
          <a:prstGeom prst="rect">
            <a:avLst/>
          </a:prstGeom>
          <a:noFill/>
        </p:spPr>
        <p:txBody>
          <a:bodyPr wrap="square" rtlCol="0">
            <a:spAutoFit/>
          </a:bodyP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2017</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年第一季度</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CDN</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内容加速服务项目</a:t>
            </a:r>
            <a:endParaRPr lang="zh-CN" altLang="en-US" sz="2800" b="1" dirty="0" smtClean="0">
              <a:solidFill>
                <a:srgbClr val="0070C0"/>
              </a:solidFill>
              <a:latin typeface="微软雅黑" panose="020B0503020204020204" pitchFamily="34" charset="-122"/>
              <a:ea typeface="微软雅黑" panose="020B0503020204020204" pitchFamily="34" charset="-122"/>
            </a:endParaRPr>
          </a:p>
          <a:p>
            <a:pPr algn="ct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考核验收工作汇报</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(2017</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年合同标准</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a:t>
            </a:r>
            <a:endParaRPr lang="en-US" altLang="zh-CN" sz="2800" b="1" dirty="0" smtClean="0">
              <a:solidFill>
                <a:srgbClr val="0070C0"/>
              </a:solidFill>
              <a:latin typeface="微软雅黑" panose="020B0503020204020204" pitchFamily="34" charset="-122"/>
              <a:ea typeface="微软雅黑" panose="020B0503020204020204" pitchFamily="34" charset="-122"/>
            </a:endParaRPr>
          </a:p>
        </p:txBody>
      </p:sp>
      <p:sp>
        <p:nvSpPr>
          <p:cNvPr id="3" name="副标题 2"/>
          <p:cNvSpPr txBox="1"/>
          <p:nvPr/>
        </p:nvSpPr>
        <p:spPr>
          <a:xfrm>
            <a:off x="2895600" y="4500384"/>
            <a:ext cx="6400800" cy="1293043"/>
          </a:xfrm>
          <a:prstGeom prst="rect">
            <a:avLst/>
          </a:prstGeom>
        </p:spPr>
        <p:txBody>
          <a:bodyPr/>
          <a:lstStyle/>
          <a:p>
            <a:pPr marL="342900" indent="-342900" algn="ctr">
              <a:spcBef>
                <a:spcPct val="20000"/>
              </a:spcBef>
              <a:defRPr/>
            </a:pPr>
            <a:r>
              <a:rPr lang="zh-CN" altLang="en-US" sz="2400" b="1" dirty="0" smtClean="0">
                <a:solidFill>
                  <a:schemeClr val="tx2">
                    <a:lumMod val="60000"/>
                    <a:lumOff val="40000"/>
                  </a:schemeClr>
                </a:solidFill>
              </a:rPr>
              <a:t>上海帝联信息科技股份有限公司</a:t>
            </a:r>
            <a:endParaRPr lang="en-US" altLang="zh-CN" sz="2400" b="1" dirty="0">
              <a:solidFill>
                <a:schemeClr val="tx2">
                  <a:lumMod val="60000"/>
                  <a:lumOff val="40000"/>
                </a:schemeClr>
              </a:solidFill>
            </a:endParaRPr>
          </a:p>
        </p:txBody>
      </p:sp>
      <p:sp>
        <p:nvSpPr>
          <p:cNvPr id="2" name="文本框 1"/>
          <p:cNvSpPr txBox="1"/>
          <p:nvPr/>
        </p:nvSpPr>
        <p:spPr>
          <a:xfrm>
            <a:off x="4925060" y="4962525"/>
            <a:ext cx="2145665" cy="368300"/>
          </a:xfrm>
          <a:prstGeom prst="rect">
            <a:avLst/>
          </a:prstGeom>
          <a:noFill/>
        </p:spPr>
        <p:txBody>
          <a:bodyPr wrap="none" rtlCol="0">
            <a:spAutoFit/>
          </a:bodyPr>
          <a:p>
            <a:r>
              <a:rPr lang="en-US" altLang="zh-CN">
                <a:solidFill>
                  <a:srgbClr val="728ED5"/>
                </a:solidFill>
              </a:rPr>
              <a:t>2017.2.18~2017.3.31</a:t>
            </a:r>
            <a:endParaRPr lang="en-US" altLang="zh-CN">
              <a:solidFill>
                <a:srgbClr val="728ED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338DCD"/>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chemeClr val="bg1"/>
                </a:solidFill>
                <a:latin typeface="微软雅黑" panose="020B0503020204020204" pitchFamily="34" charset="-122"/>
                <a:ea typeface="微软雅黑" panose="020B0503020204020204" pitchFamily="34" charset="-122"/>
              </a:rPr>
              <a:t>故障</a:t>
            </a:r>
            <a:r>
              <a:rPr lang="zh-CN" altLang="en-US" sz="2800" b="1" dirty="0" smtClean="0">
                <a:solidFill>
                  <a:schemeClr val="bg1"/>
                </a:solidFill>
                <a:latin typeface="微软雅黑" panose="020B0503020204020204" pitchFamily="34" charset="-122"/>
                <a:ea typeface="微软雅黑" panose="020B0503020204020204" pitchFamily="34" charset="-122"/>
              </a:rPr>
              <a:t>投诉考核</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1415480" y="1844824"/>
          <a:ext cx="9469052" cy="2213109"/>
        </p:xfrm>
        <a:graphic>
          <a:graphicData uri="http://schemas.openxmlformats.org/drawingml/2006/table">
            <a:tbl>
              <a:tblPr firstRow="1" bandRow="1">
                <a:tableStyleId>{5C22544A-7EE6-4342-B048-85BDC9FD1C3A}</a:tableStyleId>
              </a:tblPr>
              <a:tblGrid>
                <a:gridCol w="1296144"/>
                <a:gridCol w="2304256"/>
                <a:gridCol w="2736304"/>
                <a:gridCol w="2016224"/>
                <a:gridCol w="1116124"/>
              </a:tblGrid>
              <a:tr h="737703">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时间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故障描述</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故障影响范围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故障持续时间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级别</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r>
              <a:tr h="737703">
                <a:tc>
                  <a:txBody>
                    <a:bodyPr/>
                    <a:lstStyle/>
                    <a:p>
                      <a:pPr algn="ctr" fontAlgn="ctr"/>
                      <a:r>
                        <a:rPr lang="en-US" altLang="zh-CN" sz="1800" b="1" i="0" u="none" strike="noStrike" dirty="0">
                          <a:solidFill>
                            <a:schemeClr val="tx1"/>
                          </a:solidFill>
                          <a:effectLst/>
                          <a:latin typeface="微软雅黑" panose="020B0503020204020204" pitchFamily="34" charset="-122"/>
                          <a:ea typeface="微软雅黑" panose="020B0503020204020204" pitchFamily="34" charset="-122"/>
                        </a:rPr>
                        <a:t>3</a:t>
                      </a:r>
                      <a:r>
                        <a:rPr lang="zh-CN" altLang="en-US" sz="1800" b="1" i="0" u="none" strike="noStrike" dirty="0">
                          <a:solidFill>
                            <a:schemeClr val="tx1"/>
                          </a:solidFill>
                          <a:effectLst/>
                          <a:latin typeface="微软雅黑" panose="020B0503020204020204" pitchFamily="34" charset="-122"/>
                          <a:ea typeface="微软雅黑" panose="020B0503020204020204" pitchFamily="34" charset="-122"/>
                        </a:rPr>
                        <a:t>月</a:t>
                      </a:r>
                      <a:r>
                        <a:rPr lang="en-US" altLang="zh-CN" sz="1800" b="1" i="0" u="none" strike="noStrike" dirty="0">
                          <a:solidFill>
                            <a:schemeClr val="tx1"/>
                          </a:solidFill>
                          <a:effectLst/>
                          <a:latin typeface="微软雅黑" panose="020B0503020204020204" pitchFamily="34" charset="-122"/>
                          <a:ea typeface="微软雅黑" panose="020B0503020204020204" pitchFamily="34" charset="-122"/>
                        </a:rPr>
                        <a:t>15</a:t>
                      </a:r>
                      <a:r>
                        <a:rPr lang="zh-CN" altLang="en-US" sz="1800" b="1" i="0" u="none" strike="noStrike" dirty="0">
                          <a:solidFill>
                            <a:schemeClr val="tx1"/>
                          </a:solidFill>
                          <a:effectLst/>
                          <a:latin typeface="微软雅黑" panose="020B0503020204020204" pitchFamily="34" charset="-122"/>
                          <a:ea typeface="微软雅黑" panose="020B0503020204020204" pitchFamily="34" charset="-122"/>
                        </a:rPr>
                        <a:t>日</a:t>
                      </a:r>
                      <a:endParaRPr lang="zh-CN" altLang="en-US" sz="1800" b="1"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apk.mmarket.com</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回源请求数增加</a:t>
                      </a:r>
                      <a:endParaRPr lang="zh-CN" altLang="en-US"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a:solidFill>
                            <a:schemeClr val="tx1"/>
                          </a:solidFill>
                          <a:effectLst/>
                          <a:latin typeface="微软雅黑" panose="020B0503020204020204" pitchFamily="34" charset="-122"/>
                          <a:ea typeface="微软雅黑" panose="020B0503020204020204" pitchFamily="34" charset="-122"/>
                        </a:rPr>
                        <a:t>源站</a:t>
                      </a:r>
                      <a:endParaRPr lang="zh-CN" altLang="en-US" sz="1800" b="1"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800" b="0" i="0" kern="1200" dirty="0">
                          <a:solidFill>
                            <a:schemeClr val="dk1"/>
                          </a:solidFill>
                          <a:effectLst/>
                          <a:latin typeface="+mn-lt"/>
                          <a:ea typeface="+mn-ea"/>
                          <a:cs typeface="+mn-cs"/>
                        </a:rPr>
                        <a:t>10min</a:t>
                      </a:r>
                      <a:endParaRPr lang="en-US" altLang="zh-CN" sz="1800" b="0" i="0" kern="1200" dirty="0">
                        <a:solidFill>
                          <a:schemeClr val="dk1"/>
                        </a:solidFill>
                        <a:effectLst/>
                        <a:latin typeface="+mn-lt"/>
                        <a:ea typeface="+mn-ea"/>
                        <a:cs typeface="+mn-cs"/>
                      </a:endParaRPr>
                    </a:p>
                  </a:txBody>
                  <a:tcPr marL="9525" marR="9525" marT="9525" marB="0" anchor="ctr"/>
                </a:tc>
                <a:tc>
                  <a:txBody>
                    <a:bodyPr/>
                    <a:lstStyle/>
                    <a:p>
                      <a:pPr algn="ctr" fontAlgn="ctr"/>
                      <a:endParaRPr lang="en-US" altLang="zh-CN" sz="1800" b="0" i="0" kern="1200" dirty="0">
                        <a:solidFill>
                          <a:schemeClr val="dk1"/>
                        </a:solidFill>
                        <a:effectLst/>
                        <a:latin typeface="+mn-lt"/>
                        <a:ea typeface="+mn-ea"/>
                        <a:cs typeface="+mn-cs"/>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chemeClr val="bg1"/>
                </a:solidFill>
                <a:latin typeface="微软雅黑" panose="020B0503020204020204" pitchFamily="34" charset="-122"/>
                <a:ea typeface="微软雅黑" panose="020B0503020204020204" pitchFamily="34" charset="-122"/>
              </a:rPr>
              <a:t>故障</a:t>
            </a:r>
            <a:r>
              <a:rPr lang="zh-CN" altLang="en-US" sz="2800" b="1" dirty="0" smtClean="0">
                <a:solidFill>
                  <a:schemeClr val="bg1"/>
                </a:solidFill>
                <a:latin typeface="微软雅黑" panose="020B0503020204020204" pitchFamily="34" charset="-122"/>
                <a:ea typeface="微软雅黑" panose="020B0503020204020204" pitchFamily="34" charset="-122"/>
              </a:rPr>
              <a:t>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343472" y="1772816"/>
            <a:ext cx="9975088" cy="1938020"/>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smtClean="0">
                <a:latin typeface="+mn-ea"/>
              </a:rPr>
              <a:t>故障时间：10</a:t>
            </a:r>
            <a:r>
              <a:rPr lang="en-US" altLang="zh-CN" sz="1600" dirty="0" smtClean="0">
                <a:latin typeface="+mn-ea"/>
              </a:rPr>
              <a:t>min</a:t>
            </a:r>
            <a:endParaRPr lang="en-US" altLang="zh-CN" sz="1600" dirty="0" smtClean="0">
              <a:latin typeface="+mn-ea"/>
            </a:endParaRPr>
          </a:p>
          <a:p>
            <a:pPr marL="285750" indent="-285750">
              <a:lnSpc>
                <a:spcPct val="150000"/>
              </a:lnSpc>
              <a:buFont typeface="Wingdings" panose="05000000000000000000" pitchFamily="2" charset="2"/>
              <a:buChar char="l"/>
            </a:pPr>
            <a:r>
              <a:rPr lang="zh-CN" altLang="en-US" sz="1600" dirty="0" smtClean="0">
                <a:latin typeface="+mn-ea"/>
              </a:rPr>
              <a:t>问题原因：回源数增加，导致源站响应慢</a:t>
            </a:r>
            <a:endParaRPr lang="zh-CN" altLang="en-US" sz="1600" dirty="0" smtClean="0">
              <a:latin typeface="+mn-ea"/>
            </a:endParaRPr>
          </a:p>
          <a:p>
            <a:pPr>
              <a:lnSpc>
                <a:spcPct val="150000"/>
              </a:lnSpc>
            </a:pPr>
            <a:endParaRPr lang="en-US" altLang="zh-CN" sz="1600" dirty="0" smtClean="0">
              <a:latin typeface="+mn-ea"/>
            </a:endParaRPr>
          </a:p>
          <a:p>
            <a:r>
              <a:rPr lang="zh-CN" altLang="en-US" sz="1600" dirty="0" smtClean="0">
                <a:latin typeface="+mn-ea"/>
              </a:rPr>
              <a:t>解决过程：</a:t>
            </a:r>
            <a:endParaRPr lang="en-US" altLang="zh-CN" sz="1600" dirty="0" smtClean="0">
              <a:latin typeface="+mn-ea"/>
            </a:endParaRPr>
          </a:p>
          <a:p>
            <a:r>
              <a:rPr lang="en-US" altLang="zh-CN" sz="1600" dirty="0" smtClean="0">
                <a:latin typeface="+mn-ea"/>
              </a:rPr>
              <a:t>1、切换到备用源站</a:t>
            </a:r>
            <a:endParaRPr lang="en-US" altLang="zh-CN" sz="1600" dirty="0" smtClean="0">
              <a:latin typeface="+mn-ea"/>
            </a:endParaRPr>
          </a:p>
          <a:p>
            <a:r>
              <a:rPr lang="en-US" altLang="zh-CN" sz="1600" dirty="0" smtClean="0">
                <a:latin typeface="+mn-ea"/>
              </a:rPr>
              <a:t>2、将多点回源变为固定IP回源</a:t>
            </a:r>
            <a:endParaRPr lang="en-US" altLang="zh-CN" sz="1600" dirty="0" smtClean="0">
              <a:latin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890486" y="4149080"/>
            <a:ext cx="5653786" cy="1699404"/>
          </a:xfrm>
          <a:prstGeom prst="rect">
            <a:avLst/>
          </a:prstGeom>
        </p:spPr>
      </p:pic>
      <p:sp>
        <p:nvSpPr>
          <p:cNvPr id="5" name="文本框 4"/>
          <p:cNvSpPr txBox="1"/>
          <p:nvPr/>
        </p:nvSpPr>
        <p:spPr>
          <a:xfrm>
            <a:off x="551384" y="620688"/>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cs typeface="+mj-cs"/>
              </a:rPr>
              <a:t>故障考核标准</a:t>
            </a:r>
            <a:endParaRPr lang="zh-CN" altLang="en-US" sz="2800" b="1" dirty="0">
              <a:solidFill>
                <a:schemeClr val="bg1"/>
              </a:solidFill>
              <a:latin typeface="微软雅黑" panose="020B0503020204020204" pitchFamily="34" charset="-122"/>
              <a:ea typeface="微软雅黑" panose="020B0503020204020204" pitchFamily="34" charset="-122"/>
              <a:cs typeface="+mj-cs"/>
            </a:endParaRPr>
          </a:p>
        </p:txBody>
      </p:sp>
      <p:pic>
        <p:nvPicPr>
          <p:cNvPr id="6" name="图片 5"/>
          <p:cNvPicPr>
            <a:picLocks noChangeAspect="1"/>
          </p:cNvPicPr>
          <p:nvPr/>
        </p:nvPicPr>
        <p:blipFill>
          <a:blip r:embed="rId2"/>
          <a:stretch>
            <a:fillRect/>
          </a:stretch>
        </p:blipFill>
        <p:spPr>
          <a:xfrm>
            <a:off x="2890486" y="1560034"/>
            <a:ext cx="5653786" cy="201845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392" y="548680"/>
            <a:ext cx="2304256" cy="646331"/>
          </a:xfrm>
          <a:prstGeom prst="rect">
            <a:avLst/>
          </a:prstGeom>
          <a:noFill/>
        </p:spPr>
        <p:txBody>
          <a:bodyPr wrap="square" rtlCol="0">
            <a:spAutoFit/>
          </a:bodyPr>
          <a:lstStyle/>
          <a:p>
            <a:pPr lvl="0"/>
            <a:r>
              <a:rPr lang="zh-CN" altLang="en-US" b="1" dirty="0">
                <a:latin typeface="微软雅黑" panose="020B0503020204020204" pitchFamily="34" charset="-122"/>
                <a:ea typeface="微软雅黑" panose="020B0503020204020204" pitchFamily="34" charset="-122"/>
              </a:rPr>
              <a:t>故障投诉考核</a:t>
            </a:r>
            <a:endParaRPr lang="en-US" altLang="zh-CN" b="1" dirty="0">
              <a:latin typeface="微软雅黑" panose="020B0503020204020204" pitchFamily="34" charset="-122"/>
              <a:ea typeface="微软雅黑" panose="020B0503020204020204" pitchFamily="34" charset="-122"/>
            </a:endParaRPr>
          </a:p>
          <a:p>
            <a:r>
              <a:rPr lang="zh-CN" altLang="en-US" b="1" dirty="0" smtClean="0"/>
              <a:t>（总分</a:t>
            </a:r>
            <a:r>
              <a:rPr lang="en-US" altLang="zh-CN" b="1" dirty="0" smtClean="0"/>
              <a:t>10</a:t>
            </a:r>
            <a:r>
              <a:rPr lang="zh-CN" altLang="en-US" b="1" dirty="0" smtClean="0"/>
              <a:t>分</a:t>
            </a:r>
            <a:r>
              <a:rPr lang="zh-CN" altLang="en-US" dirty="0" smtClean="0"/>
              <a:t>）</a:t>
            </a:r>
            <a:endParaRPr lang="zh-CN" altLang="en-US" dirty="0"/>
          </a:p>
        </p:txBody>
      </p:sp>
      <p:sp>
        <p:nvSpPr>
          <p:cNvPr id="6" name="矩形 5"/>
          <p:cNvSpPr/>
          <p:nvPr/>
        </p:nvSpPr>
        <p:spPr>
          <a:xfrm>
            <a:off x="2497232" y="2498845"/>
            <a:ext cx="4402455" cy="339725"/>
          </a:xfrm>
          <a:prstGeom prst="rect">
            <a:avLst/>
          </a:prstGeom>
        </p:spPr>
        <p:txBody>
          <a:bodyPr wrap="none">
            <a:spAutoFit/>
          </a:bodyPr>
          <a:lstStyle/>
          <a:p>
            <a:pPr lvl="0" algn="ctr" defTabSz="1644650">
              <a:lnSpc>
                <a:spcPct val="9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故障投诉部分</a:t>
            </a:r>
            <a:r>
              <a:rPr lang="zh-CN" altLang="en-US" dirty="0">
                <a:latin typeface="微软雅黑" panose="020B0503020204020204" pitchFamily="34" charset="-122"/>
                <a:ea typeface="微软雅黑" panose="020B0503020204020204" pitchFamily="34" charset="-122"/>
              </a:rPr>
              <a:t>考核最终得分：</a:t>
            </a:r>
            <a:r>
              <a:rPr lang="zh-CN" altLang="en-US"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     分</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chemeClr val="bg1"/>
                </a:solidFill>
                <a:latin typeface="微软雅黑" panose="020B0503020204020204" pitchFamily="34" charset="-122"/>
                <a:ea typeface="微软雅黑" panose="020B0503020204020204" pitchFamily="34" charset="-122"/>
              </a:rPr>
              <a:t>服务质量考核</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983432" y="1412776"/>
          <a:ext cx="10585176" cy="5215560"/>
        </p:xfrm>
        <a:graphic>
          <a:graphicData uri="http://schemas.openxmlformats.org/drawingml/2006/table">
            <a:tbl>
              <a:tblPr firstRow="1" firstCol="1" bandRow="1">
                <a:tableStyleId>{5C22544A-7EE6-4342-B048-85BDC9FD1C3A}</a:tableStyleId>
              </a:tblPr>
              <a:tblGrid>
                <a:gridCol w="1421765"/>
                <a:gridCol w="9163411"/>
              </a:tblGrid>
              <a:tr h="249622">
                <a:tc>
                  <a:txBody>
                    <a:bodyPr/>
                    <a:lstStyle/>
                    <a:p>
                      <a:pPr algn="ctr">
                        <a:spcAft>
                          <a:spcPts val="0"/>
                        </a:spcAft>
                      </a:pPr>
                      <a:r>
                        <a:rPr lang="zh-CN" sz="1200" kern="0" dirty="0">
                          <a:effectLst/>
                        </a:rPr>
                        <a:t>服务响应</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下达采购定单至合作商</a:t>
                      </a:r>
                      <a:r>
                        <a:rPr lang="en-US" sz="1200" kern="0" dirty="0">
                          <a:effectLst/>
                        </a:rPr>
                        <a:t>15</a:t>
                      </a:r>
                      <a:r>
                        <a:rPr lang="zh-CN" sz="1200" kern="0" dirty="0">
                          <a:effectLst/>
                        </a:rPr>
                        <a:t>天内，完成服务部署、上线运行（不符合要求直接红牌退出）</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rowSpan="8">
                  <a:txBody>
                    <a:bodyPr/>
                    <a:lstStyle/>
                    <a:p>
                      <a:pPr algn="ctr">
                        <a:spcAft>
                          <a:spcPts val="0"/>
                        </a:spcAft>
                      </a:pPr>
                      <a:r>
                        <a:rPr lang="zh-CN" sz="1200" kern="0" dirty="0">
                          <a:effectLst/>
                        </a:rPr>
                        <a:t>支撑能力</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合作商应对自己平台内的故障处理，需提供故障申告及处理流程，提供在互联网公司业务中断或流量异常下降时的应急预案；</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合作商应向广东移动提供明确的故障受理联系方式，并提供</a:t>
                      </a:r>
                      <a:r>
                        <a:rPr lang="en-US" sz="1200" kern="0" dirty="0">
                          <a:effectLst/>
                        </a:rPr>
                        <a:t>7</a:t>
                      </a:r>
                      <a:r>
                        <a:rPr lang="zh-CN" sz="1200" kern="0" dirty="0">
                          <a:effectLst/>
                        </a:rPr>
                        <a:t>×</a:t>
                      </a:r>
                      <a:r>
                        <a:rPr lang="en-US" sz="1200" kern="0" dirty="0">
                          <a:effectLst/>
                        </a:rPr>
                        <a:t>24</a:t>
                      </a:r>
                      <a:r>
                        <a:rPr lang="zh-CN" sz="1200" kern="0" dirty="0">
                          <a:effectLst/>
                        </a:rPr>
                        <a:t>小时的网络监控服务、客户热线服务和技术支持服务；</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故障发生后的</a:t>
                      </a:r>
                      <a:r>
                        <a:rPr lang="en-US" sz="1200" kern="0" dirty="0">
                          <a:effectLst/>
                        </a:rPr>
                        <a:t>3</a:t>
                      </a:r>
                      <a:r>
                        <a:rPr lang="zh-CN" sz="1200" kern="0" dirty="0">
                          <a:effectLst/>
                        </a:rPr>
                        <a:t>个工作日内提供详细修复过程记录及故障分析报告；</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646639">
                <a:tc vMerge="1">
                  <a:tcPr/>
                </a:tc>
                <a:tc>
                  <a:txBody>
                    <a:bodyPr/>
                    <a:lstStyle/>
                    <a:p>
                      <a:pPr algn="just">
                        <a:spcAft>
                          <a:spcPts val="0"/>
                        </a:spcAft>
                      </a:pPr>
                      <a:r>
                        <a:rPr lang="zh-CN" sz="1200" kern="0" dirty="0">
                          <a:effectLst/>
                        </a:rPr>
                        <a:t>提供维护队伍组织架构及详细的人员名单和联系方式，提供上门服务，</a:t>
                      </a:r>
                      <a:r>
                        <a:rPr lang="zh-CN" sz="1200" kern="100" dirty="0">
                          <a:effectLst/>
                        </a:rPr>
                        <a:t>服务开通上线</a:t>
                      </a:r>
                      <a:r>
                        <a:rPr lang="en-US" sz="1200" kern="100" dirty="0">
                          <a:effectLst/>
                        </a:rPr>
                        <a:t>3</a:t>
                      </a:r>
                      <a:r>
                        <a:rPr lang="zh-CN" sz="1200" kern="100" dirty="0">
                          <a:effectLst/>
                        </a:rPr>
                        <a:t>个月内合作商提供技术人员驻点服务，至少配备</a:t>
                      </a:r>
                      <a:r>
                        <a:rPr lang="en-US" sz="1200" kern="100" dirty="0">
                          <a:effectLst/>
                        </a:rPr>
                        <a:t>1</a:t>
                      </a:r>
                      <a:r>
                        <a:rPr lang="zh-CN" sz="1200" kern="100" dirty="0">
                          <a:effectLst/>
                        </a:rPr>
                        <a:t>个工程师（驻点），一个项目经理（不驻点）。提供</a:t>
                      </a:r>
                      <a:r>
                        <a:rPr lang="en-US" sz="1200" kern="100" dirty="0">
                          <a:effectLst/>
                        </a:rPr>
                        <a:t>5*8</a:t>
                      </a:r>
                      <a:r>
                        <a:rPr lang="zh-CN" sz="1200" kern="100" dirty="0">
                          <a:effectLst/>
                        </a:rPr>
                        <a:t>现场支持服务，提供</a:t>
                      </a:r>
                      <a:r>
                        <a:rPr lang="en-US" sz="1200" kern="100" dirty="0">
                          <a:effectLst/>
                        </a:rPr>
                        <a:t>7*24 </a:t>
                      </a:r>
                      <a:r>
                        <a:rPr lang="zh-CN" sz="1200" kern="100" dirty="0">
                          <a:effectLst/>
                        </a:rPr>
                        <a:t>小时技术支持，办公设备由合作商提供，办公场地由互联网公司提供。</a:t>
                      </a:r>
                      <a:r>
                        <a:rPr lang="en-US" sz="1200" kern="0" dirty="0">
                          <a:effectLst/>
                        </a:rPr>
                        <a:t>(</a:t>
                      </a:r>
                      <a:r>
                        <a:rPr lang="zh-CN" sz="1200" kern="0" dirty="0">
                          <a:effectLst/>
                        </a:rPr>
                        <a:t>不符合要求扣</a:t>
                      </a:r>
                      <a:r>
                        <a:rPr lang="en-US" sz="1200" kern="0" dirty="0">
                          <a:effectLst/>
                        </a:rPr>
                        <a:t>5</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不能提供让业务相关方信服的故障报告，扣</a:t>
                      </a:r>
                      <a:r>
                        <a:rPr lang="en-US" sz="1200" kern="0" dirty="0">
                          <a:effectLst/>
                        </a:rPr>
                        <a:t>2</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不能按照要求提供周报、月报、考核材料，每满足一项扣</a:t>
                      </a:r>
                      <a:r>
                        <a:rPr lang="en-US" sz="1200" kern="0" dirty="0">
                          <a:effectLst/>
                        </a:rPr>
                        <a:t>2</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不能针对业务方的需求做二次开发，扣</a:t>
                      </a:r>
                      <a:r>
                        <a:rPr lang="en-US" sz="1200" kern="0" dirty="0">
                          <a:effectLst/>
                        </a:rPr>
                        <a:t>5</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合作商如需要进行</a:t>
                      </a:r>
                      <a:r>
                        <a:rPr lang="en-US" sz="1200" kern="0" dirty="0">
                          <a:effectLst/>
                        </a:rPr>
                        <a:t>CDN</a:t>
                      </a:r>
                      <a:r>
                        <a:rPr lang="zh-CN" sz="1200" kern="0" dirty="0">
                          <a:effectLst/>
                        </a:rPr>
                        <a:t>节点调整（影响到我方业务），必须提前</a:t>
                      </a:r>
                      <a:r>
                        <a:rPr lang="en-US" sz="1200" kern="0" dirty="0">
                          <a:effectLst/>
                        </a:rPr>
                        <a:t>5</a:t>
                      </a:r>
                      <a:r>
                        <a:rPr lang="zh-CN" sz="1200" kern="0" dirty="0">
                          <a:effectLst/>
                        </a:rPr>
                        <a:t>天通知我方，并经我方允许后方可进行；</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rowSpan="7">
                  <a:txBody>
                    <a:bodyPr/>
                    <a:lstStyle/>
                    <a:p>
                      <a:pPr algn="ctr">
                        <a:spcAft>
                          <a:spcPts val="0"/>
                        </a:spcAft>
                      </a:pPr>
                      <a:r>
                        <a:rPr lang="zh-CN" sz="1200" kern="0">
                          <a:effectLst/>
                        </a:rPr>
                        <a:t>驻场服务</a:t>
                      </a:r>
                      <a:endParaRPr lang="zh-CN" sz="1200" kern="10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人员责任心 驻点期间，工作人员不能擅自离开工作岗位或做跟工作无关的事情按照情节的严重性。　</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人员服从度 办事不认真，不严谨，弄虚作假 按照情节的严重性驻点人员不服从安排，不听从调遣。</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供应商相关人员不按甲方要求准时参加检查工作、重大故障现场处理、工作会议等。</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人员配合度</a:t>
                      </a:r>
                      <a:r>
                        <a:rPr lang="en-US" sz="1200" kern="0" dirty="0">
                          <a:effectLst/>
                        </a:rPr>
                        <a:t>  </a:t>
                      </a:r>
                      <a:r>
                        <a:rPr lang="zh-CN" sz="1200" kern="0" dirty="0">
                          <a:effectLst/>
                        </a:rPr>
                        <a:t>驻点人员不积极配合沟通被投诉且该投诉为合理投诉。</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人员稳定性 更换项目经理（</a:t>
                      </a:r>
                      <a:r>
                        <a:rPr lang="en-US" sz="1200" kern="0" dirty="0">
                          <a:effectLst/>
                        </a:rPr>
                        <a:t>A</a:t>
                      </a:r>
                      <a:r>
                        <a:rPr lang="zh-CN" sz="1200" kern="0" dirty="0">
                          <a:effectLst/>
                        </a:rPr>
                        <a:t>、</a:t>
                      </a:r>
                      <a:r>
                        <a:rPr lang="en-US" sz="1200" kern="0" dirty="0">
                          <a:effectLst/>
                        </a:rPr>
                        <a:t>B</a:t>
                      </a:r>
                      <a:r>
                        <a:rPr lang="zh-CN" sz="1200" kern="0" dirty="0">
                          <a:effectLst/>
                        </a:rPr>
                        <a:t>角）必须提前一个月向甲方申请并且得到甲方同意，原项目经理必须完成工作交接并得到甲方确认</a:t>
                      </a:r>
                      <a:r>
                        <a:rPr lang="en-US" sz="1200" kern="0" dirty="0">
                          <a:effectLst/>
                        </a:rPr>
                        <a:t>. (</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428716">
                <a:tc vMerge="1">
                  <a:tcPr/>
                </a:tc>
                <a:tc>
                  <a:txBody>
                    <a:bodyPr/>
                    <a:lstStyle/>
                    <a:p>
                      <a:pPr algn="just">
                        <a:spcAft>
                          <a:spcPts val="0"/>
                        </a:spcAft>
                      </a:pPr>
                      <a:r>
                        <a:rPr lang="zh-CN" sz="1200" kern="0" dirty="0">
                          <a:effectLst/>
                        </a:rPr>
                        <a:t>全年人员更换基本要求：技术员的变动比例不超过</a:t>
                      </a:r>
                      <a:r>
                        <a:rPr lang="en-US" sz="1200" kern="0" dirty="0">
                          <a:effectLst/>
                        </a:rPr>
                        <a:t>50%</a:t>
                      </a:r>
                      <a:r>
                        <a:rPr lang="zh-CN" sz="1200" kern="0" dirty="0">
                          <a:effectLst/>
                        </a:rPr>
                        <a:t>（三个月内只允许申请更换比例不超过</a:t>
                      </a:r>
                      <a:r>
                        <a:rPr lang="en-US" sz="1200" kern="0" dirty="0">
                          <a:effectLst/>
                        </a:rPr>
                        <a:t>15%</a:t>
                      </a:r>
                      <a:r>
                        <a:rPr lang="zh-CN" sz="1200" kern="0" dirty="0">
                          <a:effectLst/>
                        </a:rPr>
                        <a:t>）、核心人员不超过</a:t>
                      </a:r>
                      <a:r>
                        <a:rPr lang="en-US" sz="1200" kern="0" dirty="0">
                          <a:effectLst/>
                        </a:rPr>
                        <a:t>10%</a:t>
                      </a:r>
                      <a:r>
                        <a:rPr lang="zh-CN" sz="1200" kern="0" dirty="0">
                          <a:effectLst/>
                        </a:rPr>
                        <a:t>。</a:t>
                      </a:r>
                      <a:r>
                        <a:rPr lang="en-US" sz="1200" kern="0" dirty="0">
                          <a:effectLst/>
                        </a:rPr>
                        <a:t>(</a:t>
                      </a:r>
                      <a:r>
                        <a:rPr lang="zh-CN" sz="1200" kern="0" dirty="0">
                          <a:effectLst/>
                        </a:rPr>
                        <a:t>不符合要求扣</a:t>
                      </a:r>
                      <a:r>
                        <a:rPr lang="en-US" sz="1200" kern="0" dirty="0">
                          <a:effectLst/>
                        </a:rPr>
                        <a:t>2</a:t>
                      </a:r>
                      <a:r>
                        <a:rPr lang="zh-CN" sz="1200" kern="0" dirty="0">
                          <a:effectLst/>
                        </a:rPr>
                        <a:t>分，甲方主动提出更换要求时不作扣分）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人员数量 人员数量必须达到合同规定的基本要求。如因维护工作量增长，甲方有权要求的驻点合作单位相应增加人员以满足维护要求。</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chemeClr val="bg1"/>
                </a:solidFill>
                <a:latin typeface="微软雅黑" panose="020B0503020204020204" pitchFamily="34" charset="-122"/>
                <a:ea typeface="微软雅黑" panose="020B0503020204020204" pitchFamily="34" charset="-122"/>
              </a:rPr>
              <a:t>服务情况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Rectangle 5"/>
          <p:cNvSpPr>
            <a:spLocks noChangeArrowheads="1"/>
          </p:cNvSpPr>
          <p:nvPr/>
        </p:nvSpPr>
        <p:spPr bwMode="auto">
          <a:xfrm>
            <a:off x="1343472" y="1772816"/>
            <a:ext cx="97210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lvl="0" indent="-285750">
              <a:lnSpc>
                <a:spcPct val="150000"/>
              </a:lnSpc>
              <a:buFont typeface="Wingdings" panose="05000000000000000000" pitchFamily="2" charset="2"/>
              <a:buChar char="l"/>
            </a:pPr>
            <a:r>
              <a:rPr lang="zh-CN" altLang="en-US" dirty="0" smtClean="0">
                <a:latin typeface="+mn-ea"/>
              </a:rPr>
              <a:t>根据日常统计数据进行周报汇总</a:t>
            </a:r>
            <a:r>
              <a:rPr lang="zh-CN" altLang="zh-CN" dirty="0" smtClean="0">
                <a:latin typeface="+mn-ea"/>
              </a:rPr>
              <a:t>、</a:t>
            </a:r>
            <a:r>
              <a:rPr lang="zh-CN" altLang="en-US" dirty="0" smtClean="0">
                <a:latin typeface="+mn-ea"/>
              </a:rPr>
              <a:t>季度</a:t>
            </a:r>
            <a:r>
              <a:rPr lang="zh-CN" altLang="zh-CN" dirty="0" smtClean="0">
                <a:latin typeface="+mn-ea"/>
              </a:rPr>
              <a:t>汇总。</a:t>
            </a:r>
            <a:r>
              <a:rPr lang="zh-CN" altLang="en-US" dirty="0">
                <a:latin typeface="+mn-ea"/>
              </a:rPr>
              <a:t> </a:t>
            </a:r>
            <a:endParaRPr lang="en-US" altLang="zh-CN" dirty="0" smtClean="0">
              <a:latin typeface="+mn-ea"/>
            </a:endParaRPr>
          </a:p>
          <a:p>
            <a:pPr marL="285750" lvl="0" indent="-285750">
              <a:lnSpc>
                <a:spcPct val="150000"/>
              </a:lnSpc>
              <a:buFont typeface="Wingdings" panose="05000000000000000000" pitchFamily="2" charset="2"/>
              <a:buChar char="l"/>
            </a:pPr>
            <a:r>
              <a:rPr lang="zh-CN" altLang="en-US" dirty="0" smtClean="0">
                <a:latin typeface="+mn-ea"/>
              </a:rPr>
              <a:t>日常根据基调日报周报和各个业务维护方监测数据进行可用性、下载速度和首屏时间图调优</a:t>
            </a:r>
            <a:endParaRPr lang="zh-CN" altLang="zh-CN" dirty="0">
              <a:latin typeface="+mn-ea"/>
            </a:endParaRPr>
          </a:p>
          <a:p>
            <a:pPr marL="285750" lvl="0" indent="-285750">
              <a:lnSpc>
                <a:spcPct val="150000"/>
              </a:lnSpc>
              <a:buFont typeface="Wingdings" panose="05000000000000000000" pitchFamily="2" charset="2"/>
              <a:buChar char="l"/>
            </a:pPr>
            <a:r>
              <a:rPr lang="zh-CN" altLang="en-US" dirty="0" smtClean="0">
                <a:latin typeface="+mn-ea"/>
              </a:rPr>
              <a:t>对</a:t>
            </a:r>
            <a:r>
              <a:rPr lang="zh-CN" altLang="zh-CN" dirty="0" smtClean="0">
                <a:latin typeface="+mn-ea"/>
              </a:rPr>
              <a:t>日常</a:t>
            </a:r>
            <a:r>
              <a:rPr lang="zh-CN" altLang="zh-CN" dirty="0">
                <a:latin typeface="+mn-ea"/>
              </a:rPr>
              <a:t>基调报警</a:t>
            </a:r>
            <a:r>
              <a:rPr lang="zh-CN" altLang="zh-CN" dirty="0" smtClean="0">
                <a:latin typeface="+mn-ea"/>
              </a:rPr>
              <a:t>邮件</a:t>
            </a:r>
            <a:r>
              <a:rPr lang="zh-CN" altLang="en-US" dirty="0" smtClean="0">
                <a:latin typeface="+mn-ea"/>
              </a:rPr>
              <a:t>排查报警来源，如发现由我司引起，紧急升级处理</a:t>
            </a:r>
            <a:r>
              <a:rPr lang="zh-CN" altLang="zh-CN" dirty="0" smtClean="0">
                <a:latin typeface="+mn-ea"/>
              </a:rPr>
              <a:t>。</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smtClean="0">
                <a:latin typeface="+mn-ea"/>
              </a:rPr>
              <a:t>飞</a:t>
            </a:r>
            <a:r>
              <a:rPr lang="zh-CN" altLang="zh-CN" dirty="0">
                <a:latin typeface="+mn-ea"/>
              </a:rPr>
              <a:t>信客户端更新，周期性进行</a:t>
            </a:r>
            <a:r>
              <a:rPr lang="en-US" altLang="zh-CN" dirty="0">
                <a:latin typeface="+mn-ea"/>
              </a:rPr>
              <a:t>MD5</a:t>
            </a:r>
            <a:r>
              <a:rPr lang="zh-CN" altLang="zh-CN" dirty="0">
                <a:latin typeface="+mn-ea"/>
              </a:rPr>
              <a:t>值验证。</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a:latin typeface="+mn-ea"/>
              </a:rPr>
              <a:t>日常加速域名</a:t>
            </a:r>
            <a:r>
              <a:rPr lang="zh-CN" altLang="zh-CN" dirty="0" smtClean="0">
                <a:latin typeface="+mn-ea"/>
              </a:rPr>
              <a:t>新增</a:t>
            </a:r>
            <a:r>
              <a:rPr lang="zh-CN" altLang="en-US" dirty="0" smtClean="0">
                <a:latin typeface="+mn-ea"/>
              </a:rPr>
              <a:t>域名</a:t>
            </a:r>
            <a:r>
              <a:rPr lang="zh-CN" altLang="zh-CN" dirty="0" smtClean="0">
                <a:latin typeface="+mn-ea"/>
              </a:rPr>
              <a:t>配置、</a:t>
            </a:r>
            <a:r>
              <a:rPr lang="zh-CN" altLang="en-US" dirty="0" smtClean="0">
                <a:latin typeface="+mn-ea"/>
              </a:rPr>
              <a:t>域名策略</a:t>
            </a:r>
            <a:r>
              <a:rPr lang="zh-CN" altLang="zh-CN" dirty="0" smtClean="0">
                <a:latin typeface="+mn-ea"/>
              </a:rPr>
              <a:t>调整、</a:t>
            </a:r>
            <a:r>
              <a:rPr lang="zh-CN" altLang="en-US" dirty="0" smtClean="0">
                <a:latin typeface="+mn-ea"/>
              </a:rPr>
              <a:t>策略</a:t>
            </a:r>
            <a:r>
              <a:rPr lang="zh-CN" altLang="zh-CN" dirty="0" smtClean="0">
                <a:latin typeface="+mn-ea"/>
              </a:rPr>
              <a:t>优化</a:t>
            </a:r>
            <a:r>
              <a:rPr lang="zh-CN" altLang="en-US" dirty="0" smtClean="0">
                <a:latin typeface="+mn-ea"/>
              </a:rPr>
              <a:t>等</a:t>
            </a:r>
            <a:r>
              <a:rPr lang="zh-CN" altLang="zh-CN" dirty="0" smtClean="0">
                <a:latin typeface="+mn-ea"/>
              </a:rPr>
              <a:t>。</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smtClean="0">
                <a:latin typeface="+mn-ea"/>
              </a:rPr>
              <a:t>日常</a:t>
            </a:r>
            <a:r>
              <a:rPr lang="en-US" altLang="zh-CN" dirty="0" err="1">
                <a:latin typeface="+mn-ea"/>
              </a:rPr>
              <a:t>cdn</a:t>
            </a:r>
            <a:r>
              <a:rPr lang="zh-CN" altLang="zh-CN" dirty="0">
                <a:latin typeface="+mn-ea"/>
              </a:rPr>
              <a:t>统计分析，及技术咨询</a:t>
            </a:r>
            <a:r>
              <a:rPr lang="zh-CN" altLang="zh-CN" dirty="0" smtClean="0">
                <a:latin typeface="+mn-ea"/>
              </a:rPr>
              <a:t>支持</a:t>
            </a:r>
            <a:r>
              <a:rPr lang="zh-CN" altLang="en-US" dirty="0" smtClean="0">
                <a:latin typeface="+mn-ea"/>
              </a:rPr>
              <a:t>。</a:t>
            </a:r>
            <a:endParaRPr lang="en-US" altLang="zh-CN" dirty="0" smtClean="0">
              <a:latin typeface="+mn-ea"/>
            </a:endParaRPr>
          </a:p>
          <a:p>
            <a:pPr marL="285750" lvl="0" indent="-285750">
              <a:lnSpc>
                <a:spcPct val="150000"/>
              </a:lnSpc>
              <a:buFont typeface="Wingdings" panose="05000000000000000000" pitchFamily="2" charset="2"/>
              <a:buChar char="l"/>
            </a:pPr>
            <a:r>
              <a:rPr lang="zh-CN" altLang="en-US" dirty="0" smtClean="0">
                <a:latin typeface="+mn-ea"/>
              </a:rPr>
              <a:t>按照中移需求在需要时刻安排销售和专门技术人员驻点南方基地。</a:t>
            </a:r>
            <a:endParaRPr lang="en-US" altLang="zh-CN" dirty="0" smtClean="0">
              <a:latin typeface="+mn-ea"/>
            </a:endParaRPr>
          </a:p>
          <a:p>
            <a:pPr marL="285750" lvl="0" indent="-285750">
              <a:lnSpc>
                <a:spcPct val="150000"/>
              </a:lnSpc>
              <a:buFont typeface="Wingdings" panose="05000000000000000000" pitchFamily="2" charset="2"/>
              <a:buChar char="l"/>
            </a:pPr>
            <a:r>
              <a:rPr lang="zh-CN" altLang="zh-CN" kern="0" dirty="0"/>
              <a:t>故障发生后</a:t>
            </a:r>
            <a:r>
              <a:rPr lang="zh-CN" altLang="zh-CN" kern="0" dirty="0" smtClean="0"/>
              <a:t>的</a:t>
            </a:r>
            <a:r>
              <a:rPr lang="en-US" altLang="zh-CN" kern="0" dirty="0" smtClean="0"/>
              <a:t>1</a:t>
            </a:r>
            <a:r>
              <a:rPr lang="zh-CN" altLang="zh-CN" kern="0" dirty="0" smtClean="0"/>
              <a:t>个</a:t>
            </a:r>
            <a:r>
              <a:rPr lang="zh-CN" altLang="zh-CN" kern="0" dirty="0"/>
              <a:t>工作日内提供详细修复过程记录及故障分析</a:t>
            </a:r>
            <a:r>
              <a:rPr lang="zh-CN" altLang="zh-CN" kern="0" dirty="0" smtClean="0"/>
              <a:t>报告</a:t>
            </a:r>
            <a:r>
              <a:rPr lang="zh-CN" altLang="en-US" kern="0" dirty="0" smtClean="0"/>
              <a:t>。</a:t>
            </a:r>
            <a:endParaRPr lang="zh-CN" altLang="zh-CN" dirty="0">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392" y="548680"/>
            <a:ext cx="2304256" cy="646331"/>
          </a:xfrm>
          <a:prstGeom prst="rect">
            <a:avLst/>
          </a:prstGeom>
          <a:noFill/>
        </p:spPr>
        <p:txBody>
          <a:bodyPr wrap="square" rtlCol="0">
            <a:spAutoFit/>
          </a:bodyPr>
          <a:lstStyle/>
          <a:p>
            <a:pPr lvl="0"/>
            <a:r>
              <a:rPr lang="zh-CN" altLang="en-US" b="1" dirty="0" smtClean="0">
                <a:latin typeface="微软雅黑" panose="020B0503020204020204" pitchFamily="34" charset="-122"/>
                <a:ea typeface="微软雅黑" panose="020B0503020204020204" pitchFamily="34" charset="-122"/>
              </a:rPr>
              <a:t>服务质量考核</a:t>
            </a:r>
            <a:endParaRPr lang="en-US" altLang="zh-CN" b="1" dirty="0">
              <a:latin typeface="微软雅黑" panose="020B0503020204020204" pitchFamily="34" charset="-122"/>
              <a:ea typeface="微软雅黑" panose="020B0503020204020204" pitchFamily="34" charset="-122"/>
            </a:endParaRPr>
          </a:p>
          <a:p>
            <a:r>
              <a:rPr lang="zh-CN" altLang="en-US" b="1" dirty="0" smtClean="0"/>
              <a:t>（总分</a:t>
            </a:r>
            <a:r>
              <a:rPr lang="en-US" altLang="zh-CN" b="1" dirty="0" smtClean="0"/>
              <a:t>10</a:t>
            </a:r>
            <a:r>
              <a:rPr lang="zh-CN" altLang="en-US" b="1" dirty="0" smtClean="0"/>
              <a:t>分</a:t>
            </a:r>
            <a:r>
              <a:rPr lang="zh-CN" altLang="en-US" dirty="0" smtClean="0"/>
              <a:t>）</a:t>
            </a:r>
            <a:endParaRPr lang="zh-CN" altLang="en-US" dirty="0"/>
          </a:p>
        </p:txBody>
      </p:sp>
      <p:sp>
        <p:nvSpPr>
          <p:cNvPr id="6" name="矩形 5"/>
          <p:cNvSpPr/>
          <p:nvPr/>
        </p:nvSpPr>
        <p:spPr>
          <a:xfrm>
            <a:off x="2802977" y="2498845"/>
            <a:ext cx="3790950" cy="339725"/>
          </a:xfrm>
          <a:prstGeom prst="rect">
            <a:avLst/>
          </a:prstGeom>
        </p:spPr>
        <p:txBody>
          <a:bodyPr wrap="none">
            <a:spAutoFit/>
          </a:bodyPr>
          <a:lstStyle/>
          <a:p>
            <a:pPr lvl="0" algn="ctr" defTabSz="1644650">
              <a:lnSpc>
                <a:spcPct val="9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服务质量部分</a:t>
            </a:r>
            <a:r>
              <a:rPr lang="zh-CN" altLang="en-US" dirty="0">
                <a:latin typeface="微软雅黑" panose="020B0503020204020204" pitchFamily="34" charset="-122"/>
                <a:ea typeface="微软雅黑" panose="020B0503020204020204" pitchFamily="34" charset="-122"/>
              </a:rPr>
              <a:t>考核最终得分</a:t>
            </a:r>
            <a:r>
              <a:rPr lang="zh-CN" altLang="en-US" dirty="0" smtClean="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分</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最终考核得分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文本框 3"/>
          <p:cNvSpPr txBox="1">
            <a:spLocks noChangeArrowheads="1"/>
          </p:cNvSpPr>
          <p:nvPr/>
        </p:nvSpPr>
        <p:spPr bwMode="auto">
          <a:xfrm>
            <a:off x="1091815" y="3907578"/>
            <a:ext cx="10009112" cy="2861310"/>
          </a:xfrm>
          <a:prstGeom prst="rect">
            <a:avLst/>
          </a:prstGeom>
          <a:solidFill>
            <a:srgbClr val="C0E8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kumimoji="0" lang="zh-CN" altLang="en-US" sz="1200" dirty="0">
                <a:latin typeface="微软雅黑" panose="020B0503020204020204" pitchFamily="34" charset="-122"/>
                <a:ea typeface="微软雅黑" panose="020B0503020204020204" pitchFamily="34" charset="-122"/>
              </a:rPr>
              <a:t>说明：</a:t>
            </a:r>
            <a:endParaRPr kumimoji="0" lang="en-US" altLang="zh-CN"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1</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若供应商只提供单一产品服务，该产品权重为100%；</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2</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若供应商只提供两类产品服务，按照如下原则进行权重划分：</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3</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文件下载和静态资源分发按照8:2进行计分</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4</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静态资源和内容上传加速按照8:2进行计分</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5</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文件下载分发和内容上传加速按照按照8:2进行计分</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6</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文件下载分发、静态资源、内容上传加速按照按照8:1:1进行计分</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7</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若供应商提供全产品服务，按照文件下载分发、静态资源、视频直播、内容上传产品权重为6:2:1:1进行考核；</a:t>
            </a:r>
            <a:endParaRPr kumimoji="0" sz="1200" dirty="0">
              <a:latin typeface="微软雅黑" panose="020B0503020204020204" pitchFamily="34" charset="-122"/>
              <a:ea typeface="微软雅黑" panose="020B0503020204020204" pitchFamily="34" charset="-122"/>
            </a:endParaRPr>
          </a:p>
          <a:p>
            <a:pPr>
              <a:lnSpc>
                <a:spcPct val="150000"/>
              </a:lnSpc>
            </a:pPr>
            <a:r>
              <a:rPr kumimoji="0" sz="1200" dirty="0">
                <a:latin typeface="微软雅黑" panose="020B0503020204020204" pitchFamily="34" charset="-122"/>
                <a:ea typeface="微软雅黑" panose="020B0503020204020204" pitchFamily="34" charset="-122"/>
              </a:rPr>
              <a:t>甲方有权根据各产品流量的占比情况和实际流量加速效果，指定按照各产品的实际均值带宽占比考核计分，或按照上述某个计分比例进行计分，或指定只以某个产品来计分。</a:t>
            </a:r>
            <a:endParaRPr kumimoji="0" sz="12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96895" y="1405786"/>
          <a:ext cx="10003790" cy="2501900"/>
        </p:xfrm>
        <a:graphic>
          <a:graphicData uri="http://schemas.openxmlformats.org/drawingml/2006/table">
            <a:tbl>
              <a:tblPr>
                <a:tableStyleId>{5C22544A-7EE6-4342-B048-85BDC9FD1C3A}</a:tableStyleId>
              </a:tblPr>
              <a:tblGrid>
                <a:gridCol w="1993800"/>
                <a:gridCol w="1387784"/>
                <a:gridCol w="1582000"/>
                <a:gridCol w="1993800"/>
                <a:gridCol w="1017813"/>
                <a:gridCol w="993414"/>
                <a:gridCol w="1035241"/>
              </a:tblGrid>
              <a:tr h="318839">
                <a:tc>
                  <a:txBody>
                    <a:bodyPr/>
                    <a:lstStyle/>
                    <a:p>
                      <a:pPr algn="ctr" rtl="0" fontAlgn="ctr"/>
                      <a:r>
                        <a:rPr lang="zh-CN" altLang="en-US" sz="1400" u="none" strike="noStrike" dirty="0">
                          <a:effectLst/>
                        </a:rPr>
                        <a:t>合作商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提供产品</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产品权重</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考核项</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总得分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r>
              <a:tr h="604115">
                <a:tc rowSpan="6">
                  <a:txBody>
                    <a:bodyPr/>
                    <a:lstStyle/>
                    <a:p>
                      <a:pPr algn="ctr" rtl="0" fontAlgn="ctr"/>
                      <a:r>
                        <a:rPr lang="zh-CN" altLang="en-US" sz="1400" u="none" strike="noStrike" dirty="0">
                          <a:effectLst/>
                        </a:rPr>
                        <a:t>上海帝联信息科技股份有限公司</a:t>
                      </a:r>
                      <a:endParaRPr lang="zh-CN" altLang="en-US" sz="1400" b="1" i="0" u="none" strike="noStrike" dirty="0">
                        <a:solidFill>
                          <a:srgbClr val="FFFFFF"/>
                        </a:solidFill>
                        <a:effectLst/>
                        <a:latin typeface="Arial" panose="020B0604020202020204"/>
                      </a:endParaRPr>
                    </a:p>
                  </a:txBody>
                  <a:tcPr marL="9525" marR="9525" marT="9525" marB="0" anchor="ctr"/>
                </a:tc>
                <a:tc rowSpan="3">
                  <a:txBody>
                    <a:bodyPr/>
                    <a:lstStyle/>
                    <a:p>
                      <a:pPr algn="ctr" rtl="0" fontAlgn="ctr"/>
                      <a:r>
                        <a:rPr lang="zh-CN" altLang="en-US" sz="1400" u="none" strike="noStrike">
                          <a:effectLst/>
                        </a:rPr>
                        <a:t>静态资源</a:t>
                      </a:r>
                      <a:endParaRPr lang="zh-CN" altLang="en-US" sz="1400" b="0" i="0" u="none" strike="noStrike">
                        <a:solidFill>
                          <a:srgbClr val="000000"/>
                        </a:solidFill>
                        <a:effectLst/>
                        <a:latin typeface="宋体" panose="02010600030101010101" pitchFamily="2" charset="-122"/>
                      </a:endParaRPr>
                    </a:p>
                  </a:txBody>
                  <a:tcPr marL="9525" marR="9525" marT="9525" marB="0" anchor="ctr"/>
                </a:tc>
                <a:tc rowSpan="3">
                  <a:txBody>
                    <a:bodyPr/>
                    <a:lstStyle/>
                    <a:p>
                      <a:pPr algn="ctr" rtl="0" fontAlgn="ctr"/>
                      <a:r>
                        <a:rPr lang="en-US" altLang="zh-CN" sz="1400" u="none" strike="noStrike" dirty="0">
                          <a:effectLst/>
                        </a:rPr>
                        <a:t>2</a:t>
                      </a:r>
                      <a:r>
                        <a:rPr lang="en-US" altLang="zh-CN" sz="1400" u="none" strike="noStrike" dirty="0" smtClean="0">
                          <a:effectLst/>
                        </a:rPr>
                        <a:t>0</a:t>
                      </a:r>
                      <a:r>
                        <a:rPr lang="en-US" altLang="zh-CN" sz="1400" u="none" strike="noStrike" dirty="0">
                          <a:effectLst/>
                        </a:rPr>
                        <a:t>%</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a:effectLst/>
                        </a:rPr>
                        <a:t>故障投诉考核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6">
                  <a:txBody>
                    <a:bodyPr/>
                    <a:lstStyle/>
                    <a:p>
                      <a:pPr algn="ctr" rtl="0" fontAlgn="ctr"/>
                      <a:endParaRPr lang="en-US" altLang="zh-CN" sz="1400" b="0" i="0" u="none" strike="noStrike" dirty="0">
                        <a:solidFill>
                          <a:srgbClr val="000000"/>
                        </a:solidFill>
                        <a:effectLst/>
                        <a:latin typeface="Cambria" panose="02040503050406030204"/>
                      </a:endParaRPr>
                    </a:p>
                  </a:txBody>
                  <a:tcPr marL="9525" marR="9525" marT="9525" marB="0" anchor="ctr"/>
                </a:tc>
              </a:tr>
              <a:tr h="318839">
                <a:tc vMerge="1">
                  <a:tcPr/>
                </a:tc>
                <a:tc vMerge="1">
                  <a:tcPr/>
                </a:tc>
                <a:tc vMerge="1">
                  <a:tcPr/>
                </a:tc>
                <a:tc>
                  <a:txBody>
                    <a:bodyPr/>
                    <a:lstStyle/>
                    <a:p>
                      <a:pPr algn="ctr" rtl="0" fontAlgn="ctr"/>
                      <a:r>
                        <a:rPr lang="zh-CN" altLang="en-US" sz="1400" u="none" strike="noStrike">
                          <a:effectLst/>
                        </a:rPr>
                        <a:t>加速效果考核（</a:t>
                      </a:r>
                      <a:r>
                        <a:rPr lang="en-US" altLang="zh-CN" sz="1400" u="none" strike="noStrike">
                          <a:effectLst/>
                        </a:rPr>
                        <a:t>80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r>
                        <a:rPr lang="zh-CN" altLang="en-US" sz="1400" u="none" strike="noStrike" dirty="0">
                          <a:effectLst/>
                        </a:rPr>
                        <a:t> </a:t>
                      </a: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rowSpan="3">
                  <a:txBody>
                    <a:bodyPr/>
                    <a:lstStyle/>
                    <a:p>
                      <a:pPr algn="ctr" rtl="0" fontAlgn="ctr"/>
                      <a:r>
                        <a:rPr lang="zh-CN" altLang="en-US" sz="1400" u="none" strike="noStrike" dirty="0">
                          <a:effectLst/>
                        </a:rPr>
                        <a:t>文件下载分发</a:t>
                      </a:r>
                      <a:endParaRPr lang="zh-CN" altLang="en-US" sz="1400" b="0" i="0" u="none" strike="noStrike" dirty="0">
                        <a:solidFill>
                          <a:srgbClr val="000000"/>
                        </a:solidFill>
                        <a:effectLst/>
                        <a:latin typeface="Arial" panose="020B0604020202020204"/>
                      </a:endParaRPr>
                    </a:p>
                  </a:txBody>
                  <a:tcPr marL="9525" marR="9525" marT="9525" marB="0" anchor="ctr"/>
                </a:tc>
                <a:tc rowSpan="3">
                  <a:txBody>
                    <a:bodyPr/>
                    <a:lstStyle/>
                    <a:p>
                      <a:pPr algn="ctr" rtl="0" fontAlgn="ctr"/>
                      <a:r>
                        <a:rPr lang="en-US" altLang="zh-CN" sz="1400" u="none" strike="noStrike" dirty="0">
                          <a:effectLst/>
                        </a:rPr>
                        <a:t>80%</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a:effectLst/>
                        </a:rPr>
                        <a:t>故障投诉考核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r>
              <a:tr h="303530">
                <a:tc vMerge="1">
                  <a:tcPr/>
                </a:tc>
                <a:tc vMerge="1">
                  <a:tcPr/>
                </a:tc>
                <a:tc vMerge="1">
                  <a:tcPr/>
                </a:tc>
                <a:tc>
                  <a:txBody>
                    <a:bodyPr/>
                    <a:lstStyle/>
                    <a:p>
                      <a:pPr algn="ctr" rtl="0" fontAlgn="ctr"/>
                      <a:r>
                        <a:rPr lang="zh-CN" altLang="en-US" sz="1400" u="none" strike="noStrike">
                          <a:effectLst/>
                        </a:rPr>
                        <a:t>加速效果考核（</a:t>
                      </a:r>
                      <a:r>
                        <a:rPr lang="en-US" altLang="zh-CN" sz="1400" u="none" strike="noStrike">
                          <a:effectLst/>
                        </a:rPr>
                        <a:t>80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vMerge="1">
                  <a:tcPr/>
                </a:tc>
                <a:tc vMerge="1">
                  <a:tcPr/>
                </a:tc>
                <a:tc>
                  <a:txBody>
                    <a:bodyPr/>
                    <a:lstStyle/>
                    <a:p>
                      <a:pPr algn="ctr" rtl="0" fontAlgn="ctr"/>
                      <a:r>
                        <a:rPr lang="zh-CN" altLang="en-US" sz="1400" u="none" strike="noStrike">
                          <a:effectLst/>
                        </a:rPr>
                        <a:t>服务质量考核（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结算价格</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nvGraphicFramePr>
        <p:xfrm>
          <a:off x="1976984" y="2228334"/>
          <a:ext cx="1752600" cy="409575"/>
        </p:xfrm>
        <a:graphic>
          <a:graphicData uri="http://schemas.openxmlformats.org/presentationml/2006/ole">
            <mc:AlternateContent xmlns:mc="http://schemas.openxmlformats.org/markup-compatibility/2006">
              <mc:Choice xmlns:v="urn:schemas-microsoft-com:vml" Requires="v">
                <p:oleObj spid="_x0000_s16629" name="公式" r:id="rId1" imgW="1746250" imgH="402590" progId="Equation.3">
                  <p:embed/>
                </p:oleObj>
              </mc:Choice>
              <mc:Fallback>
                <p:oleObj name="公式" r:id="rId1" imgW="1746250" imgH="402590" progId="Equation.3">
                  <p:embed/>
                  <p:pic>
                    <p:nvPicPr>
                      <p:cNvPr id="0" name="图片 166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984" y="2228334"/>
                        <a:ext cx="1752600" cy="409575"/>
                      </a:xfrm>
                      <a:prstGeom prst="rect">
                        <a:avLst/>
                      </a:prstGeom>
                      <a:noFill/>
                    </p:spPr>
                  </p:pic>
                </p:oleObj>
              </mc:Fallback>
            </mc:AlternateContent>
          </a:graphicData>
        </a:graphic>
      </p:graphicFrame>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476" y="3518823"/>
            <a:ext cx="8208912" cy="28519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1631504" y="1556792"/>
            <a:ext cx="41456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2000" b="0" i="0" u="none" strike="noStrike" cap="none" normalizeH="0" baseline="0" dirty="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rPr>
              <a:t>按照全款线性考核来计算付款额度</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1627436" y="2975631"/>
            <a:ext cx="132440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buFontTx/>
              <a:buChar char="•"/>
            </a:pPr>
            <a:r>
              <a:rPr lang="zh-CN" altLang="zh-CN" sz="2000" dirty="0">
                <a:latin typeface="Cambria" panose="02040503050406030204" pitchFamily="18" charset="0"/>
                <a:ea typeface="宋体" panose="02010600030101010101" pitchFamily="2" charset="-122"/>
                <a:cs typeface="Times New Roman" panose="02020603050405020304" pitchFamily="18" charset="0"/>
              </a:rPr>
              <a:t>计算</a:t>
            </a:r>
            <a:r>
              <a:rPr lang="zh-CN" altLang="zh-CN" sz="2000" dirty="0" smtClean="0">
                <a:latin typeface="Cambria" panose="02040503050406030204" pitchFamily="18" charset="0"/>
                <a:ea typeface="宋体" panose="02010600030101010101" pitchFamily="2" charset="-122"/>
                <a:cs typeface="Times New Roman" panose="02020603050405020304" pitchFamily="18" charset="0"/>
              </a:rPr>
              <a:t>说明</a:t>
            </a:r>
            <a:endParaRPr lang="zh-CN" altLang="zh-CN" sz="2000" dirty="0">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911424" y="51286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933700" algn="l"/>
              </a:tabLst>
              <a:defRPr>
                <a:solidFill>
                  <a:schemeClr val="tx1"/>
                </a:solidFill>
                <a:latin typeface="Arial" panose="020B0604020202020204" pitchFamily="34" charset="0"/>
              </a:defRPr>
            </a:lvl1pPr>
            <a:lvl2pPr eaLnBrk="0" fontAlgn="base" hangingPunct="0">
              <a:spcBef>
                <a:spcPct val="0"/>
              </a:spcBef>
              <a:spcAft>
                <a:spcPct val="0"/>
              </a:spcAft>
              <a:tabLst>
                <a:tab pos="2933700" algn="l"/>
              </a:tabLst>
              <a:defRPr>
                <a:solidFill>
                  <a:schemeClr val="tx1"/>
                </a:solidFill>
                <a:latin typeface="Arial" panose="020B0604020202020204" pitchFamily="34" charset="0"/>
              </a:defRPr>
            </a:lvl2pPr>
            <a:lvl3pPr eaLnBrk="0" fontAlgn="base" hangingPunct="0">
              <a:spcBef>
                <a:spcPct val="0"/>
              </a:spcBef>
              <a:spcAft>
                <a:spcPct val="0"/>
              </a:spcAft>
              <a:tabLst>
                <a:tab pos="2933700" algn="l"/>
              </a:tabLst>
              <a:defRPr>
                <a:solidFill>
                  <a:schemeClr val="tx1"/>
                </a:solidFill>
                <a:latin typeface="Arial" panose="020B0604020202020204" pitchFamily="34" charset="0"/>
              </a:defRPr>
            </a:lvl3pPr>
            <a:lvl4pPr eaLnBrk="0" fontAlgn="base" hangingPunct="0">
              <a:spcBef>
                <a:spcPct val="0"/>
              </a:spcBef>
              <a:spcAft>
                <a:spcPct val="0"/>
              </a:spcAft>
              <a:tabLst>
                <a:tab pos="2933700" algn="l"/>
              </a:tabLst>
              <a:defRPr>
                <a:solidFill>
                  <a:schemeClr val="tx1"/>
                </a:solidFill>
                <a:latin typeface="Arial" panose="020B0604020202020204" pitchFamily="34" charset="0"/>
              </a:defRPr>
            </a:lvl4pPr>
            <a:lvl5pPr eaLnBrk="0" fontAlgn="base" hangingPunct="0">
              <a:spcBef>
                <a:spcPct val="0"/>
              </a:spcBef>
              <a:spcAft>
                <a:spcPct val="0"/>
              </a:spcAft>
              <a:tabLst>
                <a:tab pos="2933700" algn="l"/>
              </a:tabLst>
              <a:defRPr>
                <a:solidFill>
                  <a:schemeClr val="tx1"/>
                </a:solidFill>
                <a:latin typeface="Arial" panose="020B0604020202020204" pitchFamily="34" charset="0"/>
              </a:defRPr>
            </a:lvl5pPr>
            <a:lvl6pPr eaLnBrk="0" fontAlgn="base" hangingPunct="0">
              <a:spcBef>
                <a:spcPct val="0"/>
              </a:spcBef>
              <a:spcAft>
                <a:spcPct val="0"/>
              </a:spcAft>
              <a:tabLst>
                <a:tab pos="2933700" algn="l"/>
              </a:tabLst>
              <a:defRPr>
                <a:solidFill>
                  <a:schemeClr val="tx1"/>
                </a:solidFill>
                <a:latin typeface="Arial" panose="020B0604020202020204" pitchFamily="34" charset="0"/>
              </a:defRPr>
            </a:lvl6pPr>
            <a:lvl7pPr eaLnBrk="0" fontAlgn="base" hangingPunct="0">
              <a:spcBef>
                <a:spcPct val="0"/>
              </a:spcBef>
              <a:spcAft>
                <a:spcPct val="0"/>
              </a:spcAft>
              <a:tabLst>
                <a:tab pos="2933700" algn="l"/>
              </a:tabLst>
              <a:defRPr>
                <a:solidFill>
                  <a:schemeClr val="tx1"/>
                </a:solidFill>
                <a:latin typeface="Arial" panose="020B0604020202020204" pitchFamily="34" charset="0"/>
              </a:defRPr>
            </a:lvl7pPr>
            <a:lvl8pPr eaLnBrk="0" fontAlgn="base" hangingPunct="0">
              <a:spcBef>
                <a:spcPct val="0"/>
              </a:spcBef>
              <a:spcAft>
                <a:spcPct val="0"/>
              </a:spcAft>
              <a:tabLst>
                <a:tab pos="2933700" algn="l"/>
              </a:tabLst>
              <a:defRPr>
                <a:solidFill>
                  <a:schemeClr val="tx1"/>
                </a:solidFill>
                <a:latin typeface="Arial" panose="020B0604020202020204" pitchFamily="34" charset="0"/>
              </a:defRPr>
            </a:lvl8pPr>
            <a:lvl9pPr eaLnBrk="0" fontAlgn="base" hangingPunct="0">
              <a:spcBef>
                <a:spcPct val="0"/>
              </a:spcBef>
              <a:spcAft>
                <a:spcPct val="0"/>
              </a:spcAft>
              <a:tabLst>
                <a:tab pos="2933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33700" algn="l"/>
              </a:tabLst>
            </a:pPr>
            <a:r>
              <a:rPr kumimoji="0" lang="en-US" altLang="zh-CN" sz="1200" b="0" i="0" u="none" strike="noStrike" cap="none" normalizeH="0" baseline="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2948" y="692696"/>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CDN</a:t>
            </a:r>
            <a:r>
              <a:rPr lang="zh-CN" altLang="en-US" sz="2800" b="1" dirty="0" smtClean="0">
                <a:solidFill>
                  <a:schemeClr val="bg1"/>
                </a:solidFill>
                <a:latin typeface="微软雅黑" panose="020B0503020204020204" pitchFamily="34" charset="-122"/>
                <a:ea typeface="微软雅黑" panose="020B0503020204020204" pitchFamily="34" charset="-122"/>
              </a:rPr>
              <a:t>价格表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911424" y="2132856"/>
          <a:ext cx="9937115" cy="3026410"/>
        </p:xfrm>
        <a:graphic>
          <a:graphicData uri="http://schemas.openxmlformats.org/drawingml/2006/table">
            <a:tbl>
              <a:tblPr firstRow="1" bandRow="1">
                <a:tableStyleId>{5C22544A-7EE6-4342-B048-85BDC9FD1C3A}</a:tableStyleId>
              </a:tblPr>
              <a:tblGrid>
                <a:gridCol w="1705577"/>
                <a:gridCol w="3240070"/>
                <a:gridCol w="1016616"/>
                <a:gridCol w="1987421"/>
                <a:gridCol w="1987421"/>
              </a:tblGrid>
              <a:tr h="5270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服务类型</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阶梯带宽区间</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税率</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含税单价（元</a:t>
                      </a:r>
                      <a:r>
                        <a:rPr kumimoji="0" lang="en-US" altLang="zh-CN"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/G/</a:t>
                      </a: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月）</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备注</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r>
              <a:tr h="560283">
                <a:tc rowSpan="2">
                  <a:txBody>
                    <a:bodyPr/>
                    <a:lstStyle/>
                    <a:p>
                      <a:pPr algn="ctr"/>
                      <a:endParaRPr lang="en-US" altLang="zh-CN" dirty="0" smtClean="0"/>
                    </a:p>
                    <a:p>
                      <a:pPr algn="ctr"/>
                      <a:endParaRPr lang="en-US" altLang="zh-CN" dirty="0" smtClean="0"/>
                    </a:p>
                    <a:p>
                      <a:pPr algn="ctr"/>
                      <a:endParaRPr lang="en-US" altLang="zh-CN" dirty="0" smtClean="0"/>
                    </a:p>
                    <a:p>
                      <a:pPr algn="ctr"/>
                      <a:r>
                        <a:rPr lang="en-US" altLang="zh-CN" dirty="0" smtClean="0"/>
                        <a:t>CDN</a:t>
                      </a:r>
                      <a:r>
                        <a:rPr lang="zh-CN" altLang="en-US" dirty="0" smtClean="0"/>
                        <a:t>服务</a:t>
                      </a:r>
                      <a:endParaRPr lang="zh-CN" altLang="en-US" dirty="0"/>
                    </a:p>
                  </a:txBody>
                  <a:tcPr/>
                </a:tc>
                <a:tc>
                  <a:txBody>
                    <a:bodyPr/>
                    <a:lstStyle/>
                    <a:p>
                      <a:endParaRPr lang="en-US" altLang="zh-CN" dirty="0" smtClean="0"/>
                    </a:p>
                    <a:p>
                      <a:r>
                        <a:rPr lang="en-US" altLang="zh-CN" dirty="0" smtClean="0"/>
                        <a:t>0G-16G</a:t>
                      </a:r>
                      <a:r>
                        <a:rPr lang="zh-CN" altLang="en-US" dirty="0" smtClean="0"/>
                        <a:t>（包含</a:t>
                      </a:r>
                      <a:r>
                        <a:rPr lang="en-US" altLang="zh-CN" dirty="0" smtClean="0"/>
                        <a:t>16G</a:t>
                      </a:r>
                      <a:r>
                        <a:rPr lang="zh-CN" altLang="en-US" dirty="0" smtClean="0"/>
                        <a:t>）</a:t>
                      </a:r>
                      <a:endParaRPr lang="zh-CN" altLang="en-US" dirty="0"/>
                    </a:p>
                  </a:txBody>
                  <a:tcPr/>
                </a:tc>
                <a:tc rowSpan="2">
                  <a:txBody>
                    <a:bodyPr/>
                    <a:lstStyle/>
                    <a:p>
                      <a:pPr algn="l"/>
                      <a:endParaRPr lang="en-US" altLang="zh-CN" dirty="0" smtClean="0"/>
                    </a:p>
                    <a:p>
                      <a:pPr algn="l"/>
                      <a:r>
                        <a:rPr lang="en-US" altLang="zh-CN" dirty="0" smtClean="0"/>
                        <a:t>    </a:t>
                      </a:r>
                      <a:endParaRPr lang="en-US" altLang="zh-CN" dirty="0" smtClean="0"/>
                    </a:p>
                    <a:p>
                      <a:pPr algn="l"/>
                      <a:endParaRPr lang="en-US" altLang="zh-CN" dirty="0" smtClean="0"/>
                    </a:p>
                    <a:p>
                      <a:pPr algn="ctr"/>
                      <a:r>
                        <a:rPr lang="en-US" altLang="zh-CN" dirty="0" smtClean="0"/>
                        <a:t>6%</a:t>
                      </a:r>
                      <a:endParaRPr lang="zh-CN" altLang="en-US" dirty="0"/>
                    </a:p>
                  </a:txBody>
                  <a:tcPr/>
                </a:tc>
                <a:tc>
                  <a:txBody>
                    <a:bodyPr/>
                    <a:lstStyle/>
                    <a:p>
                      <a:pPr algn="ctr"/>
                      <a:endParaRPr lang="en-US" altLang="zh-CN" sz="1800" b="0" i="0" kern="1200" dirty="0" smtClean="0">
                        <a:solidFill>
                          <a:schemeClr val="dk1"/>
                        </a:solidFill>
                        <a:effectLst/>
                        <a:latin typeface="+mn-lt"/>
                        <a:ea typeface="+mn-ea"/>
                        <a:cs typeface="+mn-cs"/>
                      </a:endParaRPr>
                    </a:p>
                    <a:p>
                      <a:pPr algn="ctr"/>
                      <a:r>
                        <a:rPr lang="en-US" altLang="zh-CN" sz="1800" b="0" i="0" kern="1200" dirty="0" smtClean="0">
                          <a:solidFill>
                            <a:schemeClr val="dk1"/>
                          </a:solidFill>
                          <a:effectLst/>
                          <a:latin typeface="+mn-lt"/>
                          <a:ea typeface="+mn-ea"/>
                          <a:cs typeface="+mn-cs"/>
                        </a:rPr>
                        <a:t>27348</a:t>
                      </a:r>
                      <a:endParaRPr lang="en-US" altLang="zh-CN" sz="1800" b="0" i="0" kern="1200" dirty="0" smtClean="0">
                        <a:solidFill>
                          <a:schemeClr val="dk1"/>
                        </a:solidFill>
                        <a:effectLst/>
                        <a:latin typeface="+mn-lt"/>
                        <a:ea typeface="+mn-ea"/>
                        <a:cs typeface="+mn-cs"/>
                      </a:endParaRPr>
                    </a:p>
                  </a:txBody>
                  <a:tcPr/>
                </a:tc>
                <a:tc rowSpan="2">
                  <a:txBody>
                    <a:bodyPr/>
                    <a:lstStyle/>
                    <a:p>
                      <a:r>
                        <a:rPr lang="zh-CN" altLang="en-US" sz="1600" dirty="0">
                          <a:solidFill>
                            <a:schemeClr val="tx1"/>
                          </a:solidFill>
                        </a:rPr>
                        <a:t>每月采购量（平均带宽）上限为</a:t>
                      </a:r>
                      <a:r>
                        <a:rPr lang="en-US" altLang="zh-CN" sz="1600" dirty="0">
                          <a:solidFill>
                            <a:schemeClr val="tx1"/>
                          </a:solidFill>
                        </a:rPr>
                        <a:t>16Gbps</a:t>
                      </a:r>
                      <a:r>
                        <a:rPr lang="zh-CN" altLang="en-US" sz="1600" dirty="0">
                          <a:solidFill>
                            <a:schemeClr val="tx1"/>
                          </a:solidFill>
                        </a:rPr>
                        <a:t>，超出</a:t>
                      </a:r>
                      <a:r>
                        <a:rPr lang="en-US" altLang="zh-CN" sz="1600" dirty="0">
                          <a:solidFill>
                            <a:schemeClr val="tx1"/>
                          </a:solidFill>
                        </a:rPr>
                        <a:t>16Gbps</a:t>
                      </a:r>
                      <a:r>
                        <a:rPr lang="zh-CN" altLang="en-US" sz="1600" dirty="0">
                          <a:solidFill>
                            <a:schemeClr val="tx1"/>
                          </a:solidFill>
                        </a:rPr>
                        <a:t>按照</a:t>
                      </a:r>
                      <a:r>
                        <a:rPr lang="en-US" altLang="zh-CN" sz="1600" dirty="0">
                          <a:solidFill>
                            <a:schemeClr val="tx1"/>
                          </a:solidFill>
                        </a:rPr>
                        <a:t>16Gbps</a:t>
                      </a:r>
                      <a:r>
                        <a:rPr lang="zh-CN" altLang="en-US" sz="1600" dirty="0">
                          <a:solidFill>
                            <a:schemeClr val="tx1"/>
                          </a:solidFill>
                        </a:rPr>
                        <a:t>结算 </a:t>
                      </a:r>
                      <a:r>
                        <a:rPr lang="en-US" altLang="zh-CN" sz="1600" dirty="0">
                          <a:solidFill>
                            <a:schemeClr val="tx1"/>
                          </a:solidFill>
                        </a:rPr>
                        <a:t>)</a:t>
                      </a:r>
                      <a:endParaRPr lang="zh-CN" altLang="en-US" dirty="0"/>
                    </a:p>
                  </a:txBody>
                  <a:tcPr/>
                </a:tc>
              </a:tr>
              <a:tr h="560283">
                <a:tc vMerge="1">
                  <a:tcPr/>
                </a:tc>
                <a:tc>
                  <a:txBody>
                    <a:bodyPr/>
                    <a:lstStyle/>
                    <a:p>
                      <a:pPr algn="l"/>
                      <a:endParaRPr lang="en-US" altLang="zh-CN" dirty="0" smtClean="0"/>
                    </a:p>
                    <a:p>
                      <a:pPr algn="l"/>
                      <a:r>
                        <a:rPr lang="en-US" altLang="zh-CN" dirty="0" smtClean="0"/>
                        <a:t>16G</a:t>
                      </a:r>
                      <a:r>
                        <a:rPr lang="zh-CN" altLang="en-US" dirty="0" smtClean="0"/>
                        <a:t>以上（不包含</a:t>
                      </a:r>
                      <a:r>
                        <a:rPr lang="en-US" altLang="zh-CN" dirty="0" smtClean="0"/>
                        <a:t>16G</a:t>
                      </a:r>
                      <a:r>
                        <a:rPr lang="zh-CN" altLang="en-US" dirty="0" smtClean="0"/>
                        <a:t>）</a:t>
                      </a:r>
                      <a:endParaRPr lang="zh-CN" altLang="en-US" dirty="0"/>
                    </a:p>
                  </a:txBody>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1800" b="0" i="0" kern="1200" dirty="0" smtClean="0">
                        <a:solidFill>
                          <a:schemeClr val="dk1"/>
                        </a:solidFill>
                        <a:effectLst/>
                        <a:latin typeface="+mn-lt"/>
                        <a:ea typeface="+mn-ea"/>
                        <a:cs typeface="+mn-cs"/>
                      </a:endParaRPr>
                    </a:p>
                    <a:p>
                      <a:pPr algn="ctr"/>
                      <a:r>
                        <a:rPr lang="en-US" altLang="zh-CN" sz="1800" dirty="0" smtClean="0">
                          <a:effectLst/>
                          <a:sym typeface="+mn-ea"/>
                        </a:rPr>
                        <a:t>27348</a:t>
                      </a:r>
                      <a:endParaRPr lang="en-US" altLang="zh-CN" sz="1800" dirty="0" smtClean="0">
                        <a:effectLst/>
                        <a:sym typeface="+mn-ea"/>
                      </a:endParaRPr>
                    </a:p>
                  </a:txBody>
                  <a:tcPr/>
                </a:tc>
                <a:tc vMerge="1">
                  <a:tcPr/>
                </a:tc>
              </a:tr>
            </a:tbl>
          </a:graphicData>
        </a:graphic>
      </p:graphicFrame>
      <p:sp>
        <p:nvSpPr>
          <p:cNvPr id="6" name="TextBox 6"/>
          <p:cNvSpPr txBox="1">
            <a:spLocks noChangeArrowheads="1"/>
          </p:cNvSpPr>
          <p:nvPr/>
        </p:nvSpPr>
        <p:spPr bwMode="auto">
          <a:xfrm>
            <a:off x="482948" y="1556792"/>
            <a:ext cx="34721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1800" dirty="0" smtClean="0"/>
              <a:t>2017</a:t>
            </a:r>
            <a:r>
              <a:rPr kumimoji="0" lang="zh-CN" altLang="en-US" sz="1800" dirty="0" smtClean="0"/>
              <a:t>年</a:t>
            </a:r>
            <a:r>
              <a:rPr kumimoji="0" lang="en-US" altLang="zh-CN" sz="1800" dirty="0"/>
              <a:t>CDN</a:t>
            </a:r>
            <a:r>
              <a:rPr kumimoji="0" lang="zh-CN" altLang="en-US" sz="1800" dirty="0">
                <a:latin typeface="微软雅黑" panose="020B0503020204020204" pitchFamily="34" charset="-122"/>
                <a:ea typeface="微软雅黑" panose="020B0503020204020204" pitchFamily="34" charset="-122"/>
              </a:rPr>
              <a:t>内容加速项目价格表</a:t>
            </a:r>
            <a:endParaRPr kumimoji="0"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4599" y="708571"/>
            <a:ext cx="2223770" cy="368300"/>
          </a:xfrm>
          <a:prstGeom prst="rect">
            <a:avLst/>
          </a:prstGeom>
        </p:spPr>
        <p:txBody>
          <a:bodyPr wrap="square">
            <a:spAutoFit/>
          </a:bodyPr>
          <a:lstStyle/>
          <a:p>
            <a:pPr algn="l"/>
            <a:r>
              <a:rPr lang="en-US" altLang="zh-CN" b="1" dirty="0" smtClean="0">
                <a:solidFill>
                  <a:schemeClr val="bg1"/>
                </a:solidFill>
                <a:latin typeface="微软雅黑" panose="020B0503020204020204" pitchFamily="34" charset="-122"/>
                <a:ea typeface="微软雅黑" panose="020B0503020204020204" pitchFamily="34" charset="-122"/>
                <a:sym typeface="+mn-ea"/>
              </a:rPr>
              <a:t>2</a:t>
            </a:r>
            <a:r>
              <a:rPr lang="zh-CN" altLang="en-US" b="1" dirty="0" smtClean="0">
                <a:solidFill>
                  <a:schemeClr val="bg1"/>
                </a:solidFill>
                <a:latin typeface="微软雅黑" panose="020B0503020204020204" pitchFamily="34" charset="-122"/>
                <a:ea typeface="微软雅黑" panose="020B0503020204020204" pitchFamily="34" charset="-122"/>
                <a:sym typeface="+mn-ea"/>
              </a:rPr>
              <a:t>月</a:t>
            </a:r>
            <a:r>
              <a:rPr lang="en-US" altLang="zh-CN" b="1" dirty="0" smtClean="0">
                <a:solidFill>
                  <a:schemeClr val="bg1"/>
                </a:solidFill>
                <a:latin typeface="微软雅黑" panose="020B0503020204020204" pitchFamily="34" charset="-122"/>
                <a:ea typeface="微软雅黑" panose="020B0503020204020204" pitchFamily="34" charset="-122"/>
                <a:sym typeface="+mn-ea"/>
              </a:rPr>
              <a:t>CDN</a:t>
            </a:r>
            <a:r>
              <a:rPr lang="zh-CN" altLang="en-US" b="1" dirty="0" smtClean="0">
                <a:solidFill>
                  <a:schemeClr val="bg1"/>
                </a:solidFill>
                <a:latin typeface="微软雅黑" panose="020B0503020204020204" pitchFamily="34" charset="-122"/>
                <a:ea typeface="微软雅黑" panose="020B0503020204020204" pitchFamily="34" charset="-122"/>
                <a:sym typeface="+mn-ea"/>
              </a:rPr>
              <a:t>计费带宽图</a:t>
            </a:r>
            <a:endParaRPr lang="zh-CN" altLang="en-US" dirty="0"/>
          </a:p>
        </p:txBody>
      </p:sp>
      <p:sp>
        <p:nvSpPr>
          <p:cNvPr id="2" name="文本框 1"/>
          <p:cNvSpPr txBox="1"/>
          <p:nvPr/>
        </p:nvSpPr>
        <p:spPr>
          <a:xfrm>
            <a:off x="119633" y="1552146"/>
            <a:ext cx="3240063" cy="369332"/>
          </a:xfrm>
          <a:prstGeom prst="rect">
            <a:avLst/>
          </a:prstGeom>
          <a:noFill/>
        </p:spPr>
        <p:txBody>
          <a:bodyPr wrap="square" rtlCol="0">
            <a:spAutoFit/>
          </a:bodyPr>
          <a:lstStyle/>
          <a:p>
            <a:r>
              <a:rPr lang="zh-CN" altLang="en-US" dirty="0" smtClean="0">
                <a:solidFill>
                  <a:srgbClr val="FF0000"/>
                </a:solidFill>
              </a:rPr>
              <a:t>流量转换成平均带宽计算公式：</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26486" y="1921478"/>
            <a:ext cx="2571750" cy="1381125"/>
          </a:xfrm>
          <a:prstGeom prst="rect">
            <a:avLst/>
          </a:prstGeom>
        </p:spPr>
      </p:pic>
      <p:sp>
        <p:nvSpPr>
          <p:cNvPr id="12" name="文本框 11"/>
          <p:cNvSpPr txBox="1"/>
          <p:nvPr/>
        </p:nvSpPr>
        <p:spPr>
          <a:xfrm>
            <a:off x="42489" y="3626290"/>
            <a:ext cx="3512805" cy="1383665"/>
          </a:xfrm>
          <a:prstGeom prst="rect">
            <a:avLst/>
          </a:prstGeom>
          <a:noFill/>
        </p:spPr>
        <p:txBody>
          <a:bodyPr wrap="square" rtlCol="0">
            <a:spAutoFit/>
          </a:bodyPr>
          <a:lstStyle/>
          <a:p>
            <a:r>
              <a:rPr lang="en-US" altLang="zh-CN" dirty="0" smtClean="0">
                <a:solidFill>
                  <a:srgbClr val="FF0000"/>
                </a:solidFill>
              </a:rPr>
              <a:t>2</a:t>
            </a:r>
            <a:r>
              <a:rPr lang="zh-CN" altLang="en-US" dirty="0" smtClean="0">
                <a:solidFill>
                  <a:srgbClr val="FF0000"/>
                </a:solidFill>
              </a:rPr>
              <a:t>月</a:t>
            </a:r>
            <a:r>
              <a:rPr lang="en-US" altLang="zh-CN" dirty="0" smtClean="0">
                <a:solidFill>
                  <a:srgbClr val="FF0000"/>
                </a:solidFill>
              </a:rPr>
              <a:t>18</a:t>
            </a:r>
            <a:r>
              <a:rPr lang="zh-CN" altLang="en-US" dirty="0" smtClean="0">
                <a:solidFill>
                  <a:srgbClr val="FF0000"/>
                </a:solidFill>
              </a:rPr>
              <a:t>日到</a:t>
            </a:r>
            <a:r>
              <a:rPr lang="en-US" altLang="zh-CN" dirty="0" smtClean="0">
                <a:solidFill>
                  <a:srgbClr val="FF0000"/>
                </a:solidFill>
              </a:rPr>
              <a:t>2</a:t>
            </a:r>
            <a:r>
              <a:rPr lang="zh-CN" altLang="en-US" dirty="0" smtClean="0">
                <a:solidFill>
                  <a:srgbClr val="FF0000"/>
                </a:solidFill>
              </a:rPr>
              <a:t>月</a:t>
            </a:r>
            <a:r>
              <a:rPr lang="en-US" altLang="zh-CN" dirty="0" smtClean="0">
                <a:solidFill>
                  <a:srgbClr val="FF0000"/>
                </a:solidFill>
              </a:rPr>
              <a:t>28</a:t>
            </a:r>
            <a:r>
              <a:rPr lang="zh-CN" altLang="en-US" dirty="0" smtClean="0">
                <a:solidFill>
                  <a:srgbClr val="FF0000"/>
                </a:solidFill>
              </a:rPr>
              <a:t>日总流量：</a:t>
            </a:r>
            <a:endParaRPr lang="en-US" altLang="zh-CN" dirty="0" smtClean="0">
              <a:solidFill>
                <a:srgbClr val="FF0000"/>
              </a:solidFill>
            </a:endParaRPr>
          </a:p>
          <a:p>
            <a:endParaRPr lang="en-US" altLang="zh-CN" dirty="0" smtClean="0"/>
          </a:p>
          <a:p>
            <a:r>
              <a:rPr lang="en-US" altLang="zh-CN" sz="1600" dirty="0" smtClean="0"/>
              <a:t>S=</a:t>
            </a:r>
            <a:r>
              <a:rPr lang="en-US" altLang="zh-CN" sz="1600" b="1" dirty="0" smtClean="0"/>
              <a:t>1,199,315</a:t>
            </a:r>
            <a:r>
              <a:rPr lang="en-US" altLang="zh-CN" sz="1600" dirty="0" smtClean="0"/>
              <a:t>+</a:t>
            </a:r>
            <a:r>
              <a:rPr lang="en-US" altLang="zh-CN" sz="1600" b="1" dirty="0" smtClean="0"/>
              <a:t>24,221</a:t>
            </a:r>
            <a:r>
              <a:rPr lang="en-US" altLang="zh-CN" sz="1600" dirty="0" smtClean="0"/>
              <a:t>=</a:t>
            </a:r>
            <a:r>
              <a:rPr lang="en-US" altLang="zh-CN" sz="1600" b="1" dirty="0"/>
              <a:t>1,223,536</a:t>
            </a:r>
            <a:r>
              <a:rPr lang="en-US" altLang="zh-CN" sz="1600" dirty="0" smtClean="0"/>
              <a:t>GB</a:t>
            </a:r>
            <a:endParaRPr lang="zh-CN" altLang="en-US" sz="1600" dirty="0"/>
          </a:p>
          <a:p>
            <a:endParaRPr lang="en-US" altLang="zh-CN" sz="1600" dirty="0" smtClean="0"/>
          </a:p>
          <a:p>
            <a:r>
              <a:rPr lang="zh-CN" altLang="en-US" sz="1600" dirty="0" smtClean="0"/>
              <a:t>（下载加速流量</a:t>
            </a:r>
            <a:r>
              <a:rPr lang="en-US" altLang="zh-CN" sz="1600" dirty="0" smtClean="0"/>
              <a:t>+</a:t>
            </a:r>
            <a:r>
              <a:rPr lang="zh-CN" altLang="en-US" sz="1600" dirty="0" smtClean="0"/>
              <a:t>页面加速流量）</a:t>
            </a:r>
            <a:endParaRPr lang="zh-CN" altLang="en-US" sz="1600" dirty="0"/>
          </a:p>
        </p:txBody>
      </p:sp>
      <p:sp>
        <p:nvSpPr>
          <p:cNvPr id="13" name="文本框 12"/>
          <p:cNvSpPr txBox="1"/>
          <p:nvPr/>
        </p:nvSpPr>
        <p:spPr>
          <a:xfrm>
            <a:off x="50165" y="5125720"/>
            <a:ext cx="3505835" cy="645160"/>
          </a:xfrm>
          <a:prstGeom prst="rect">
            <a:avLst/>
          </a:prstGeom>
          <a:noFill/>
        </p:spPr>
        <p:txBody>
          <a:bodyPr wrap="square" rtlCol="0">
            <a:spAutoFit/>
          </a:bodyPr>
          <a:lstStyle/>
          <a:p>
            <a:r>
              <a:rPr lang="en-US" altLang="zh-CN" dirty="0" smtClean="0">
                <a:solidFill>
                  <a:srgbClr val="FF0000"/>
                </a:solidFill>
                <a:sym typeface="+mn-ea"/>
              </a:rPr>
              <a:t>2</a:t>
            </a:r>
            <a:r>
              <a:rPr lang="zh-CN" altLang="en-US" dirty="0" smtClean="0">
                <a:solidFill>
                  <a:srgbClr val="FF0000"/>
                </a:solidFill>
                <a:sym typeface="+mn-ea"/>
              </a:rPr>
              <a:t>月</a:t>
            </a:r>
            <a:r>
              <a:rPr lang="en-US" altLang="zh-CN" dirty="0" smtClean="0">
                <a:solidFill>
                  <a:srgbClr val="FF0000"/>
                </a:solidFill>
                <a:sym typeface="+mn-ea"/>
              </a:rPr>
              <a:t>18</a:t>
            </a:r>
            <a:r>
              <a:rPr lang="zh-CN" altLang="en-US" dirty="0" smtClean="0">
                <a:solidFill>
                  <a:srgbClr val="FF0000"/>
                </a:solidFill>
                <a:sym typeface="+mn-ea"/>
              </a:rPr>
              <a:t>日到</a:t>
            </a:r>
            <a:r>
              <a:rPr lang="en-US" altLang="zh-CN" dirty="0" smtClean="0">
                <a:solidFill>
                  <a:srgbClr val="FF0000"/>
                </a:solidFill>
                <a:sym typeface="+mn-ea"/>
              </a:rPr>
              <a:t>2</a:t>
            </a:r>
            <a:r>
              <a:rPr lang="zh-CN" altLang="en-US" dirty="0" smtClean="0">
                <a:solidFill>
                  <a:srgbClr val="FF0000"/>
                </a:solidFill>
                <a:sym typeface="+mn-ea"/>
              </a:rPr>
              <a:t>月</a:t>
            </a:r>
            <a:r>
              <a:rPr lang="en-US" altLang="zh-CN" dirty="0" smtClean="0">
                <a:solidFill>
                  <a:srgbClr val="FF0000"/>
                </a:solidFill>
                <a:sym typeface="+mn-ea"/>
              </a:rPr>
              <a:t>28</a:t>
            </a:r>
            <a:r>
              <a:rPr lang="zh-CN" altLang="en-US" dirty="0" smtClean="0">
                <a:solidFill>
                  <a:srgbClr val="FF0000"/>
                </a:solidFill>
                <a:sym typeface="+mn-ea"/>
              </a:rPr>
              <a:t>日</a:t>
            </a:r>
            <a:r>
              <a:rPr lang="en-US" altLang="zh-CN" dirty="0" smtClean="0">
                <a:solidFill>
                  <a:srgbClr val="FF0000"/>
                </a:solidFill>
              </a:rPr>
              <a:t>CDN</a:t>
            </a:r>
            <a:r>
              <a:rPr lang="zh-CN" altLang="en-US" dirty="0" smtClean="0">
                <a:solidFill>
                  <a:srgbClr val="FF0000"/>
                </a:solidFill>
              </a:rPr>
              <a:t>平均带宽：</a:t>
            </a:r>
            <a:endParaRPr lang="en-US" altLang="zh-CN" dirty="0" smtClean="0">
              <a:solidFill>
                <a:srgbClr val="FF0000"/>
              </a:solidFill>
            </a:endParaRPr>
          </a:p>
          <a:p>
            <a:r>
              <a:rPr lang="en-US" altLang="zh-CN" dirty="0"/>
              <a:t>10.30</a:t>
            </a:r>
            <a:r>
              <a:rPr lang="en-US" altLang="zh-CN" dirty="0" smtClean="0"/>
              <a:t>Gbps</a:t>
            </a:r>
            <a:endParaRPr lang="zh-CN" altLang="en-US" dirty="0"/>
          </a:p>
        </p:txBody>
      </p:sp>
      <p:sp>
        <p:nvSpPr>
          <p:cNvPr id="5" name="文本框 4"/>
          <p:cNvSpPr txBox="1"/>
          <p:nvPr/>
        </p:nvSpPr>
        <p:spPr>
          <a:xfrm>
            <a:off x="335360" y="6237312"/>
            <a:ext cx="7284085" cy="368300"/>
          </a:xfrm>
          <a:prstGeom prst="rect">
            <a:avLst/>
          </a:prstGeom>
          <a:noFill/>
        </p:spPr>
        <p:txBody>
          <a:bodyPr wrap="none" rtlCol="0">
            <a:spAutoFit/>
          </a:bodyPr>
          <a:lstStyle/>
          <a:p>
            <a:r>
              <a:rPr lang="en-US" altLang="zh-CN" dirty="0" smtClean="0">
                <a:solidFill>
                  <a:srgbClr val="FF0000"/>
                </a:solidFill>
              </a:rPr>
              <a:t>(</a:t>
            </a:r>
            <a:r>
              <a:rPr lang="zh-CN" altLang="en-US" dirty="0">
                <a:solidFill>
                  <a:srgbClr val="FF0000"/>
                </a:solidFill>
              </a:rPr>
              <a:t>每月采购量（平均带宽）上限为</a:t>
            </a:r>
            <a:r>
              <a:rPr lang="en-US" altLang="zh-CN" dirty="0">
                <a:solidFill>
                  <a:srgbClr val="FF0000"/>
                </a:solidFill>
              </a:rPr>
              <a:t>16Gbps</a:t>
            </a:r>
            <a:r>
              <a:rPr lang="zh-CN" altLang="en-US" dirty="0">
                <a:solidFill>
                  <a:srgbClr val="FF0000"/>
                </a:solidFill>
              </a:rPr>
              <a:t>，超出</a:t>
            </a:r>
            <a:r>
              <a:rPr lang="en-US" altLang="zh-CN" dirty="0">
                <a:solidFill>
                  <a:srgbClr val="FF0000"/>
                </a:solidFill>
              </a:rPr>
              <a:t>16Gbps</a:t>
            </a:r>
            <a:r>
              <a:rPr lang="zh-CN" altLang="en-US" dirty="0">
                <a:solidFill>
                  <a:srgbClr val="FF0000"/>
                </a:solidFill>
              </a:rPr>
              <a:t>按照</a:t>
            </a:r>
            <a:r>
              <a:rPr lang="en-US" altLang="zh-CN" dirty="0" smtClean="0">
                <a:solidFill>
                  <a:srgbClr val="FF0000"/>
                </a:solidFill>
              </a:rPr>
              <a:t>16Gbps</a:t>
            </a:r>
            <a:r>
              <a:rPr lang="zh-CN" altLang="en-US" dirty="0">
                <a:solidFill>
                  <a:srgbClr val="FF0000"/>
                </a:solidFill>
              </a:rPr>
              <a:t>结算 </a:t>
            </a:r>
            <a:r>
              <a:rPr lang="en-US" altLang="zh-CN" dirty="0" smtClean="0">
                <a:solidFill>
                  <a:srgbClr val="FF0000"/>
                </a:solidFill>
              </a:rPr>
              <a:t>)</a:t>
            </a:r>
            <a:endParaRPr lang="zh-CN" altLang="en-US" dirty="0">
              <a:solidFill>
                <a:srgbClr val="FF0000"/>
              </a:solidFill>
            </a:endParaRPr>
          </a:p>
        </p:txBody>
      </p:sp>
      <p:pic>
        <p:nvPicPr>
          <p:cNvPr id="7" name="图片 6"/>
          <p:cNvPicPr>
            <a:picLocks noChangeAspect="1"/>
          </p:cNvPicPr>
          <p:nvPr/>
        </p:nvPicPr>
        <p:blipFill>
          <a:blip r:embed="rId2"/>
          <a:stretch>
            <a:fillRect/>
          </a:stretch>
        </p:blipFill>
        <p:spPr>
          <a:xfrm>
            <a:off x="4591050" y="1797050"/>
            <a:ext cx="7324090" cy="369506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633" y="1552146"/>
            <a:ext cx="3240063" cy="369332"/>
          </a:xfrm>
          <a:prstGeom prst="rect">
            <a:avLst/>
          </a:prstGeom>
          <a:noFill/>
        </p:spPr>
        <p:txBody>
          <a:bodyPr wrap="square" rtlCol="0">
            <a:spAutoFit/>
          </a:bodyPr>
          <a:lstStyle/>
          <a:p>
            <a:r>
              <a:rPr lang="zh-CN" altLang="en-US" dirty="0" smtClean="0">
                <a:solidFill>
                  <a:srgbClr val="FF0000"/>
                </a:solidFill>
              </a:rPr>
              <a:t>流量转换成平均带宽计算公式：</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26486" y="1921478"/>
            <a:ext cx="2571750" cy="1381125"/>
          </a:xfrm>
          <a:prstGeom prst="rect">
            <a:avLst/>
          </a:prstGeom>
        </p:spPr>
      </p:pic>
      <p:sp>
        <p:nvSpPr>
          <p:cNvPr id="12" name="文本框 11"/>
          <p:cNvSpPr txBox="1"/>
          <p:nvPr/>
        </p:nvSpPr>
        <p:spPr>
          <a:xfrm>
            <a:off x="42489" y="3626290"/>
            <a:ext cx="3512805" cy="1383665"/>
          </a:xfrm>
          <a:prstGeom prst="rect">
            <a:avLst/>
          </a:prstGeom>
          <a:noFill/>
        </p:spPr>
        <p:txBody>
          <a:bodyPr wrap="square" rtlCol="0">
            <a:spAutoFit/>
          </a:bodyPr>
          <a:lstStyle/>
          <a:p>
            <a:r>
              <a:rPr lang="en-US" dirty="0" smtClean="0">
                <a:solidFill>
                  <a:srgbClr val="FF0000"/>
                </a:solidFill>
              </a:rPr>
              <a:t>3</a:t>
            </a:r>
            <a:r>
              <a:rPr lang="zh-CN" altLang="en-US" dirty="0" smtClean="0">
                <a:solidFill>
                  <a:srgbClr val="FF0000"/>
                </a:solidFill>
              </a:rPr>
              <a:t>月总流量：</a:t>
            </a:r>
            <a:endParaRPr lang="en-US" altLang="zh-CN" dirty="0" smtClean="0">
              <a:solidFill>
                <a:srgbClr val="FF0000"/>
              </a:solidFill>
            </a:endParaRPr>
          </a:p>
          <a:p>
            <a:endParaRPr lang="en-US" altLang="zh-CN" dirty="0" smtClean="0"/>
          </a:p>
          <a:p>
            <a:r>
              <a:rPr lang="en-US" altLang="zh-CN" sz="1600" dirty="0" smtClean="0"/>
              <a:t>S=</a:t>
            </a:r>
            <a:r>
              <a:rPr lang="en-US" altLang="zh-CN" sz="1600" b="1" dirty="0" smtClean="0"/>
              <a:t>3,462,357</a:t>
            </a:r>
            <a:r>
              <a:rPr lang="en-US" altLang="zh-CN" sz="1600" dirty="0" smtClean="0"/>
              <a:t>+</a:t>
            </a:r>
            <a:r>
              <a:rPr lang="en-US" altLang="zh-CN" sz="1600" b="1" dirty="0" smtClean="0"/>
              <a:t>68,417</a:t>
            </a:r>
            <a:r>
              <a:rPr lang="en-US" altLang="zh-CN" sz="1600" dirty="0" smtClean="0"/>
              <a:t>=</a:t>
            </a:r>
            <a:r>
              <a:rPr lang="en-US" altLang="zh-CN" sz="1600" b="1" dirty="0"/>
              <a:t>3,530,774</a:t>
            </a:r>
            <a:r>
              <a:rPr lang="en-US" altLang="zh-CN" sz="1600" dirty="0" smtClean="0"/>
              <a:t>GB</a:t>
            </a:r>
            <a:endParaRPr lang="zh-CN" altLang="en-US" sz="1600" dirty="0"/>
          </a:p>
          <a:p>
            <a:endParaRPr lang="en-US" altLang="zh-CN" sz="1600" dirty="0" smtClean="0"/>
          </a:p>
          <a:p>
            <a:r>
              <a:rPr lang="zh-CN" altLang="en-US" sz="1600" dirty="0" smtClean="0"/>
              <a:t>（下载加速流量</a:t>
            </a:r>
            <a:r>
              <a:rPr lang="en-US" altLang="zh-CN" sz="1600" dirty="0" smtClean="0"/>
              <a:t>+</a:t>
            </a:r>
            <a:r>
              <a:rPr lang="zh-CN" altLang="en-US" sz="1600" dirty="0" smtClean="0"/>
              <a:t>页面加速流量）</a:t>
            </a:r>
            <a:endParaRPr lang="zh-CN" altLang="en-US" sz="1600" dirty="0"/>
          </a:p>
        </p:txBody>
      </p:sp>
      <p:sp>
        <p:nvSpPr>
          <p:cNvPr id="13" name="文本框 12"/>
          <p:cNvSpPr txBox="1"/>
          <p:nvPr/>
        </p:nvSpPr>
        <p:spPr>
          <a:xfrm>
            <a:off x="50165" y="5125720"/>
            <a:ext cx="3504565" cy="645160"/>
          </a:xfrm>
          <a:prstGeom prst="rect">
            <a:avLst/>
          </a:prstGeom>
          <a:noFill/>
        </p:spPr>
        <p:txBody>
          <a:bodyPr wrap="square" rtlCol="0">
            <a:spAutoFit/>
          </a:bodyPr>
          <a:lstStyle/>
          <a:p>
            <a:r>
              <a:rPr lang="en-US" altLang="zh-CN" dirty="0" smtClean="0">
                <a:solidFill>
                  <a:srgbClr val="FF0000"/>
                </a:solidFill>
                <a:sym typeface="+mn-ea"/>
              </a:rPr>
              <a:t>3</a:t>
            </a:r>
            <a:r>
              <a:rPr lang="zh-CN" altLang="en-US" dirty="0" smtClean="0">
                <a:solidFill>
                  <a:srgbClr val="FF0000"/>
                </a:solidFill>
                <a:sym typeface="+mn-ea"/>
              </a:rPr>
              <a:t>月</a:t>
            </a:r>
            <a:r>
              <a:rPr lang="en-US" altLang="zh-CN" dirty="0" smtClean="0">
                <a:solidFill>
                  <a:srgbClr val="FF0000"/>
                </a:solidFill>
              </a:rPr>
              <a:t>CDN</a:t>
            </a:r>
            <a:r>
              <a:rPr lang="zh-CN" altLang="en-US" dirty="0" smtClean="0">
                <a:solidFill>
                  <a:srgbClr val="FF0000"/>
                </a:solidFill>
              </a:rPr>
              <a:t>平均带宽：</a:t>
            </a:r>
            <a:endParaRPr lang="en-US" altLang="zh-CN" dirty="0" smtClean="0">
              <a:solidFill>
                <a:srgbClr val="FF0000"/>
              </a:solidFill>
            </a:endParaRPr>
          </a:p>
          <a:p>
            <a:r>
              <a:rPr lang="en-US" altLang="zh-CN" dirty="0"/>
              <a:t> 10.55</a:t>
            </a:r>
            <a:r>
              <a:rPr lang="en-US" altLang="zh-CN" dirty="0" smtClean="0"/>
              <a:t>Gbps</a:t>
            </a:r>
            <a:endParaRPr lang="zh-CN" altLang="en-US" dirty="0"/>
          </a:p>
        </p:txBody>
      </p:sp>
      <p:sp>
        <p:nvSpPr>
          <p:cNvPr id="5" name="文本框 4"/>
          <p:cNvSpPr txBox="1"/>
          <p:nvPr/>
        </p:nvSpPr>
        <p:spPr>
          <a:xfrm>
            <a:off x="335360" y="6237312"/>
            <a:ext cx="7284085" cy="368300"/>
          </a:xfrm>
          <a:prstGeom prst="rect">
            <a:avLst/>
          </a:prstGeom>
          <a:noFill/>
        </p:spPr>
        <p:txBody>
          <a:bodyPr wrap="none" rtlCol="0">
            <a:spAutoFit/>
          </a:bodyPr>
          <a:lstStyle/>
          <a:p>
            <a:r>
              <a:rPr lang="en-US" altLang="zh-CN" dirty="0" smtClean="0">
                <a:solidFill>
                  <a:srgbClr val="FF0000"/>
                </a:solidFill>
              </a:rPr>
              <a:t>(</a:t>
            </a:r>
            <a:r>
              <a:rPr lang="zh-CN" altLang="en-US" dirty="0">
                <a:solidFill>
                  <a:srgbClr val="FF0000"/>
                </a:solidFill>
              </a:rPr>
              <a:t>每月采购量（平均带宽）上限为</a:t>
            </a:r>
            <a:r>
              <a:rPr lang="en-US" altLang="zh-CN" dirty="0">
                <a:solidFill>
                  <a:srgbClr val="FF0000"/>
                </a:solidFill>
              </a:rPr>
              <a:t>16Gbps</a:t>
            </a:r>
            <a:r>
              <a:rPr lang="zh-CN" altLang="en-US" dirty="0">
                <a:solidFill>
                  <a:srgbClr val="FF0000"/>
                </a:solidFill>
              </a:rPr>
              <a:t>，超出</a:t>
            </a:r>
            <a:r>
              <a:rPr lang="en-US" altLang="zh-CN" dirty="0">
                <a:solidFill>
                  <a:srgbClr val="FF0000"/>
                </a:solidFill>
              </a:rPr>
              <a:t>16Gbps</a:t>
            </a:r>
            <a:r>
              <a:rPr lang="zh-CN" altLang="en-US" dirty="0">
                <a:solidFill>
                  <a:srgbClr val="FF0000"/>
                </a:solidFill>
              </a:rPr>
              <a:t>按照</a:t>
            </a:r>
            <a:r>
              <a:rPr lang="en-US" altLang="zh-CN" dirty="0" smtClean="0">
                <a:solidFill>
                  <a:srgbClr val="FF0000"/>
                </a:solidFill>
              </a:rPr>
              <a:t>16Gbps</a:t>
            </a:r>
            <a:r>
              <a:rPr lang="zh-CN" altLang="en-US" dirty="0">
                <a:solidFill>
                  <a:srgbClr val="FF0000"/>
                </a:solidFill>
              </a:rPr>
              <a:t>结算 </a:t>
            </a:r>
            <a:r>
              <a:rPr lang="en-US" altLang="zh-CN" dirty="0" smtClean="0">
                <a:solidFill>
                  <a:srgbClr val="FF0000"/>
                </a:solidFill>
              </a:rPr>
              <a:t>)</a:t>
            </a:r>
            <a:endParaRPr lang="zh-CN" altLang="en-US" dirty="0">
              <a:solidFill>
                <a:srgbClr val="FF0000"/>
              </a:solidFill>
            </a:endParaRPr>
          </a:p>
        </p:txBody>
      </p:sp>
      <p:sp>
        <p:nvSpPr>
          <p:cNvPr id="7" name="矩形 6"/>
          <p:cNvSpPr/>
          <p:nvPr/>
        </p:nvSpPr>
        <p:spPr>
          <a:xfrm>
            <a:off x="474599" y="708571"/>
            <a:ext cx="2223770" cy="368300"/>
          </a:xfrm>
          <a:prstGeom prst="rect">
            <a:avLst/>
          </a:prstGeom>
        </p:spPr>
        <p:txBody>
          <a:bodyPr wrap="square">
            <a:spAutoFit/>
          </a:bodyPr>
          <a:p>
            <a:pPr algn="l"/>
            <a:r>
              <a:rPr lang="en-US" altLang="zh-CN" b="1" dirty="0" smtClean="0">
                <a:solidFill>
                  <a:schemeClr val="bg1"/>
                </a:solidFill>
                <a:latin typeface="微软雅黑" panose="020B0503020204020204" pitchFamily="34" charset="-122"/>
                <a:ea typeface="微软雅黑" panose="020B0503020204020204" pitchFamily="34" charset="-122"/>
                <a:sym typeface="+mn-ea"/>
              </a:rPr>
              <a:t>3</a:t>
            </a:r>
            <a:r>
              <a:rPr lang="zh-CN" altLang="en-US" b="1" dirty="0" smtClean="0">
                <a:solidFill>
                  <a:schemeClr val="bg1"/>
                </a:solidFill>
                <a:latin typeface="微软雅黑" panose="020B0503020204020204" pitchFamily="34" charset="-122"/>
                <a:ea typeface="微软雅黑" panose="020B0503020204020204" pitchFamily="34" charset="-122"/>
                <a:sym typeface="+mn-ea"/>
              </a:rPr>
              <a:t>月</a:t>
            </a:r>
            <a:r>
              <a:rPr lang="en-US" altLang="zh-CN" b="1" dirty="0" smtClean="0">
                <a:solidFill>
                  <a:schemeClr val="bg1"/>
                </a:solidFill>
                <a:latin typeface="微软雅黑" panose="020B0503020204020204" pitchFamily="34" charset="-122"/>
                <a:ea typeface="微软雅黑" panose="020B0503020204020204" pitchFamily="34" charset="-122"/>
                <a:sym typeface="+mn-ea"/>
              </a:rPr>
              <a:t>CDN</a:t>
            </a:r>
            <a:r>
              <a:rPr lang="zh-CN" altLang="en-US" b="1" dirty="0" smtClean="0">
                <a:solidFill>
                  <a:schemeClr val="bg1"/>
                </a:solidFill>
                <a:latin typeface="微软雅黑" panose="020B0503020204020204" pitchFamily="34" charset="-122"/>
                <a:ea typeface="微软雅黑" panose="020B0503020204020204" pitchFamily="34" charset="-122"/>
                <a:sym typeface="+mn-ea"/>
              </a:rPr>
              <a:t>计费带宽图</a:t>
            </a:r>
            <a:endParaRPr lang="zh-CN" altLang="en-US" dirty="0"/>
          </a:p>
        </p:txBody>
      </p:sp>
      <p:pic>
        <p:nvPicPr>
          <p:cNvPr id="4" name="图片 3"/>
          <p:cNvPicPr>
            <a:picLocks noChangeAspect="1"/>
          </p:cNvPicPr>
          <p:nvPr/>
        </p:nvPicPr>
        <p:blipFill>
          <a:blip r:embed="rId2"/>
          <a:stretch>
            <a:fillRect/>
          </a:stretch>
        </p:blipFill>
        <p:spPr>
          <a:xfrm>
            <a:off x="4081145" y="1551940"/>
            <a:ext cx="7333615" cy="374269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309714" y="4637566"/>
            <a:ext cx="11661897" cy="1167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530225" y="1955165"/>
            <a:ext cx="7922895" cy="368300"/>
          </a:xfrm>
          <a:prstGeom prst="rect">
            <a:avLst/>
          </a:prstGeom>
          <a:noFill/>
        </p:spPr>
        <p:txBody>
          <a:bodyPr wrap="square" rtlCol="0">
            <a:spAutoFit/>
          </a:bodyPr>
          <a:lstStyle/>
          <a:p>
            <a:pPr marL="285750" indent="-285750" algn="l">
              <a:buFont typeface="Arial" panose="020B0604020202020204" pitchFamily="34" charset="0"/>
              <a:buChar char="•"/>
            </a:pPr>
            <a:r>
              <a:rPr lang="en-US" altLang="zh-CN" dirty="0" smtClean="0">
                <a:sym typeface="+mn-ea"/>
              </a:rPr>
              <a:t>2017</a:t>
            </a:r>
            <a:r>
              <a:rPr lang="zh-CN" altLang="en-US" dirty="0" smtClean="0">
                <a:sym typeface="+mn-ea"/>
              </a:rPr>
              <a:t>年合同</a:t>
            </a:r>
            <a:r>
              <a:rPr lang="en-US" altLang="zh-CN" dirty="0" smtClean="0">
                <a:sym typeface="+mn-ea"/>
              </a:rPr>
              <a:t>2</a:t>
            </a:r>
            <a:r>
              <a:rPr lang="zh-CN" altLang="en-US" dirty="0" smtClean="0">
                <a:sym typeface="+mn-ea"/>
              </a:rPr>
              <a:t>月份从</a:t>
            </a:r>
            <a:r>
              <a:rPr lang="en-US" altLang="zh-CN" dirty="0" smtClean="0"/>
              <a:t>2</a:t>
            </a:r>
            <a:r>
              <a:rPr lang="zh-CN" altLang="en-US" dirty="0" smtClean="0"/>
              <a:t>月</a:t>
            </a:r>
            <a:r>
              <a:rPr lang="en-US" altLang="zh-CN" dirty="0" smtClean="0"/>
              <a:t>18</a:t>
            </a:r>
            <a:r>
              <a:rPr lang="zh-CN" altLang="en-US" dirty="0" smtClean="0"/>
              <a:t>日</a:t>
            </a:r>
            <a:r>
              <a:rPr lang="zh-CN" altLang="en-US" dirty="0"/>
              <a:t>服务到</a:t>
            </a:r>
            <a:r>
              <a:rPr lang="en-US" altLang="zh-CN" dirty="0"/>
              <a:t>2</a:t>
            </a:r>
            <a:r>
              <a:rPr lang="zh-CN" altLang="en-US" dirty="0"/>
              <a:t>月</a:t>
            </a:r>
            <a:r>
              <a:rPr lang="en-US" altLang="zh-CN" dirty="0"/>
              <a:t>28</a:t>
            </a:r>
            <a:r>
              <a:rPr lang="zh-CN" altLang="en-US" dirty="0"/>
              <a:t>日，服务</a:t>
            </a:r>
            <a:r>
              <a:rPr lang="zh-CN" altLang="en-US" dirty="0" smtClean="0"/>
              <a:t>天数</a:t>
            </a:r>
            <a:r>
              <a:rPr lang="en-US" altLang="zh-CN" dirty="0" smtClean="0"/>
              <a:t>11</a:t>
            </a:r>
            <a:r>
              <a:rPr lang="zh-CN" altLang="en-US" dirty="0" smtClean="0"/>
              <a:t>天</a:t>
            </a:r>
            <a:endParaRPr lang="zh-CN" altLang="en-US" dirty="0"/>
          </a:p>
        </p:txBody>
      </p:sp>
      <p:sp>
        <p:nvSpPr>
          <p:cNvPr id="18" name="文本框 17"/>
          <p:cNvSpPr txBox="1"/>
          <p:nvPr/>
        </p:nvSpPr>
        <p:spPr>
          <a:xfrm>
            <a:off x="530103" y="4755456"/>
            <a:ext cx="3989070" cy="368300"/>
          </a:xfrm>
          <a:prstGeom prst="rect">
            <a:avLst/>
          </a:prstGeom>
          <a:noFill/>
        </p:spPr>
        <p:txBody>
          <a:bodyPr wrap="none" rtlCol="0">
            <a:spAutoFit/>
          </a:bodyPr>
          <a:lstStyle/>
          <a:p>
            <a:pPr algn="l"/>
            <a:r>
              <a:rPr lang="en-US" altLang="zh-CN" dirty="0" smtClean="0"/>
              <a:t>2017</a:t>
            </a:r>
            <a:r>
              <a:rPr lang="zh-CN" altLang="en-US" dirty="0" smtClean="0"/>
              <a:t>年第一季度全款</a:t>
            </a:r>
            <a:r>
              <a:rPr lang="en-US" altLang="zh-CN" dirty="0" smtClean="0">
                <a:sym typeface="+mn-ea"/>
              </a:rPr>
              <a:t>(2017</a:t>
            </a:r>
            <a:r>
              <a:rPr lang="zh-CN" altLang="en-US" dirty="0" smtClean="0">
                <a:sym typeface="+mn-ea"/>
              </a:rPr>
              <a:t>年合同标准</a:t>
            </a:r>
            <a:r>
              <a:rPr lang="en-US" altLang="zh-CN" dirty="0" smtClean="0">
                <a:sym typeface="+mn-ea"/>
              </a:rPr>
              <a:t>)</a:t>
            </a:r>
            <a:endParaRPr lang="zh-CN" altLang="en-US" dirty="0"/>
          </a:p>
        </p:txBody>
      </p:sp>
      <p:sp>
        <p:nvSpPr>
          <p:cNvPr id="19" name="文本框 18"/>
          <p:cNvSpPr txBox="1"/>
          <p:nvPr/>
        </p:nvSpPr>
        <p:spPr>
          <a:xfrm>
            <a:off x="530103" y="5435972"/>
            <a:ext cx="4217670" cy="368300"/>
          </a:xfrm>
          <a:prstGeom prst="rect">
            <a:avLst/>
          </a:prstGeom>
          <a:noFill/>
        </p:spPr>
        <p:txBody>
          <a:bodyPr wrap="none" rtlCol="0">
            <a:spAutoFit/>
          </a:bodyPr>
          <a:lstStyle/>
          <a:p>
            <a:pPr algn="l"/>
            <a:r>
              <a:rPr lang="en-US" altLang="zh-CN" dirty="0" smtClean="0"/>
              <a:t>2017</a:t>
            </a:r>
            <a:r>
              <a:rPr lang="zh-CN" altLang="en-US" dirty="0" smtClean="0"/>
              <a:t>年第一季度应付款</a:t>
            </a:r>
            <a:r>
              <a:rPr lang="en-US" altLang="zh-CN" dirty="0" smtClean="0">
                <a:sym typeface="+mn-ea"/>
              </a:rPr>
              <a:t>(2017</a:t>
            </a:r>
            <a:r>
              <a:rPr lang="zh-CN" altLang="en-US" dirty="0" smtClean="0">
                <a:sym typeface="+mn-ea"/>
              </a:rPr>
              <a:t>年合同标准</a:t>
            </a:r>
            <a:r>
              <a:rPr lang="en-US" altLang="zh-CN" dirty="0" smtClean="0">
                <a:sym typeface="+mn-ea"/>
              </a:rPr>
              <a:t>)</a:t>
            </a:r>
            <a:endParaRPr lang="zh-CN" altLang="en-US" dirty="0"/>
          </a:p>
        </p:txBody>
      </p:sp>
      <p:sp>
        <p:nvSpPr>
          <p:cNvPr id="20" name="标题 1"/>
          <p:cNvSpPr>
            <a:spLocks noGrp="1"/>
          </p:cNvSpPr>
          <p:nvPr>
            <p:ph type="title"/>
          </p:nvPr>
        </p:nvSpPr>
        <p:spPr>
          <a:xfrm>
            <a:off x="476565" y="639984"/>
            <a:ext cx="2376264"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结款计算</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文本框 13"/>
          <p:cNvSpPr txBox="1"/>
          <p:nvPr/>
        </p:nvSpPr>
        <p:spPr>
          <a:xfrm>
            <a:off x="530066" y="3244622"/>
            <a:ext cx="5626100" cy="368300"/>
          </a:xfrm>
          <a:prstGeom prst="rect">
            <a:avLst/>
          </a:prstGeom>
          <a:noFill/>
        </p:spPr>
        <p:txBody>
          <a:bodyPr wrap="none" rtlCol="0">
            <a:spAutoFit/>
          </a:bodyPr>
          <a:lstStyle/>
          <a:p>
            <a:pPr marL="285750" indent="-285750" algn="l">
              <a:buFont typeface="Arial" panose="020B0604020202020204" pitchFamily="34" charset="0"/>
              <a:buChar char="•"/>
            </a:pPr>
            <a:r>
              <a:rPr lang="en-US" altLang="zh-CN" dirty="0" smtClean="0"/>
              <a:t>2017</a:t>
            </a:r>
            <a:r>
              <a:rPr lang="zh-CN" altLang="en-US" dirty="0" smtClean="0"/>
              <a:t>年合同从</a:t>
            </a:r>
            <a:r>
              <a:rPr lang="en-US" altLang="zh-CN" dirty="0" smtClean="0"/>
              <a:t>3</a:t>
            </a:r>
            <a:r>
              <a:rPr lang="zh-CN" altLang="en-US" dirty="0" smtClean="0"/>
              <a:t>月</a:t>
            </a:r>
            <a:r>
              <a:rPr lang="en-US" altLang="zh-CN" dirty="0" smtClean="0"/>
              <a:t>1</a:t>
            </a:r>
            <a:r>
              <a:rPr lang="zh-CN" altLang="en-US" dirty="0" smtClean="0"/>
              <a:t>日</a:t>
            </a:r>
            <a:r>
              <a:rPr lang="zh-CN" altLang="en-US" dirty="0"/>
              <a:t>服务</a:t>
            </a:r>
            <a:r>
              <a:rPr lang="zh-CN" altLang="en-US" dirty="0">
                <a:sym typeface="+mn-ea"/>
              </a:rPr>
              <a:t>到</a:t>
            </a:r>
            <a:r>
              <a:rPr lang="en-US" altLang="zh-CN" dirty="0">
                <a:sym typeface="+mn-ea"/>
              </a:rPr>
              <a:t>3</a:t>
            </a:r>
            <a:r>
              <a:rPr lang="zh-CN" altLang="en-US" dirty="0">
                <a:sym typeface="+mn-ea"/>
              </a:rPr>
              <a:t>月</a:t>
            </a:r>
            <a:r>
              <a:rPr lang="en-US" altLang="zh-CN" dirty="0">
                <a:sym typeface="+mn-ea"/>
              </a:rPr>
              <a:t>31</a:t>
            </a:r>
            <a:r>
              <a:rPr lang="zh-CN" altLang="en-US" dirty="0">
                <a:sym typeface="+mn-ea"/>
              </a:rPr>
              <a:t>日</a:t>
            </a:r>
            <a:r>
              <a:rPr lang="zh-CN" altLang="en-US" dirty="0"/>
              <a:t>，服务</a:t>
            </a:r>
            <a:r>
              <a:rPr lang="zh-CN" altLang="en-US" dirty="0" smtClean="0"/>
              <a:t>天数</a:t>
            </a:r>
            <a:r>
              <a:rPr lang="en-US" altLang="zh-CN" dirty="0" smtClean="0"/>
              <a:t>31</a:t>
            </a:r>
            <a:r>
              <a:rPr lang="zh-CN" altLang="en-US" dirty="0" smtClean="0"/>
              <a:t>天</a:t>
            </a:r>
            <a:endParaRPr lang="zh-CN" altLang="en-US" dirty="0"/>
          </a:p>
        </p:txBody>
      </p:sp>
      <p:sp>
        <p:nvSpPr>
          <p:cNvPr id="8" name="文本框 7"/>
          <p:cNvSpPr txBox="1"/>
          <p:nvPr/>
        </p:nvSpPr>
        <p:spPr>
          <a:xfrm>
            <a:off x="4636770" y="4755515"/>
            <a:ext cx="4277995" cy="368300"/>
          </a:xfrm>
          <a:prstGeom prst="rect">
            <a:avLst/>
          </a:prstGeom>
          <a:noFill/>
        </p:spPr>
        <p:txBody>
          <a:bodyPr wrap="none" rtlCol="0">
            <a:spAutoFit/>
          </a:bodyPr>
          <a:p>
            <a:pPr algn="l"/>
            <a:r>
              <a:rPr lang="en-US" altLang="zh-CN"/>
              <a:t>m=</a:t>
            </a:r>
            <a:r>
              <a:rPr lang="en-US" altLang="zh-CN">
                <a:sym typeface="+mn-ea"/>
              </a:rPr>
              <a:t>110661.73  + 288521.40 = 399183.13(</a:t>
            </a:r>
            <a:r>
              <a:rPr lang="zh-CN" altLang="en-US">
                <a:sym typeface="+mn-ea"/>
              </a:rPr>
              <a:t>元</a:t>
            </a:r>
            <a:r>
              <a:rPr lang="en-US" altLang="zh-CN">
                <a:sym typeface="+mn-ea"/>
              </a:rPr>
              <a:t>)</a:t>
            </a:r>
            <a:endParaRPr lang="zh-CN" altLang="en-US">
              <a:sym typeface="+mn-ea"/>
            </a:endParaRPr>
          </a:p>
        </p:txBody>
      </p:sp>
      <p:sp>
        <p:nvSpPr>
          <p:cNvPr id="9" name="文本框 8"/>
          <p:cNvSpPr txBox="1"/>
          <p:nvPr/>
        </p:nvSpPr>
        <p:spPr>
          <a:xfrm>
            <a:off x="4747895" y="5436870"/>
            <a:ext cx="5796915" cy="368300"/>
          </a:xfrm>
          <a:prstGeom prst="rect">
            <a:avLst/>
          </a:prstGeom>
          <a:noFill/>
        </p:spPr>
        <p:txBody>
          <a:bodyPr wrap="square" rtlCol="0">
            <a:spAutoFit/>
          </a:bodyPr>
          <a:p>
            <a:r>
              <a:rPr lang="en-US" altLang="zh-CN"/>
              <a:t>M = </a:t>
            </a:r>
            <a:r>
              <a:rPr lang="en-US" altLang="zh-CN">
                <a:sym typeface="+mn-ea"/>
              </a:rPr>
              <a:t>399183.13* </a:t>
            </a:r>
            <a:r>
              <a:rPr lang="zh-CN" altLang="en-US">
                <a:sym typeface="+mn-ea"/>
              </a:rPr>
              <a:t>考核得分</a:t>
            </a:r>
            <a:r>
              <a:rPr lang="en-US" altLang="zh-CN">
                <a:sym typeface="+mn-ea"/>
              </a:rPr>
              <a:t>/ 100 =                 (</a:t>
            </a:r>
            <a:r>
              <a:rPr lang="zh-CN" altLang="en-US">
                <a:sym typeface="+mn-ea"/>
              </a:rPr>
              <a:t>元</a:t>
            </a:r>
            <a:r>
              <a:rPr lang="en-US" altLang="zh-CN">
                <a:sym typeface="+mn-ea"/>
              </a:rPr>
              <a:t>)</a:t>
            </a:r>
            <a:endParaRPr lang="en-US" altLang="zh-CN"/>
          </a:p>
        </p:txBody>
      </p:sp>
      <p:pic>
        <p:nvPicPr>
          <p:cNvPr id="10" name="图片 9"/>
          <p:cNvPicPr>
            <a:picLocks noChangeAspect="1"/>
          </p:cNvPicPr>
          <p:nvPr/>
        </p:nvPicPr>
        <p:blipFill>
          <a:blip r:embed="rId1"/>
          <a:stretch>
            <a:fillRect/>
          </a:stretch>
        </p:blipFill>
        <p:spPr>
          <a:xfrm>
            <a:off x="975360" y="3613150"/>
            <a:ext cx="5597525" cy="741680"/>
          </a:xfrm>
          <a:prstGeom prst="rect">
            <a:avLst/>
          </a:prstGeom>
        </p:spPr>
      </p:pic>
      <p:pic>
        <p:nvPicPr>
          <p:cNvPr id="12" name="图片 11"/>
          <p:cNvPicPr>
            <a:picLocks noChangeAspect="1"/>
          </p:cNvPicPr>
          <p:nvPr/>
        </p:nvPicPr>
        <p:blipFill>
          <a:blip r:embed="rId2"/>
          <a:stretch>
            <a:fillRect/>
          </a:stretch>
        </p:blipFill>
        <p:spPr>
          <a:xfrm>
            <a:off x="975360" y="2472690"/>
            <a:ext cx="5501640" cy="7715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FF000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07045" y="685704"/>
            <a:ext cx="2376264" cy="504056"/>
          </a:xfrm>
        </p:spPr>
        <p:txBody>
          <a:bodyPr>
            <a:noAutofit/>
          </a:bodyPr>
          <a:lstStyle/>
          <a:p>
            <a:r>
              <a:rPr lang="en-US" altLang="zh-CN" sz="1800" b="1" dirty="0" smtClean="0">
                <a:solidFill>
                  <a:schemeClr val="bg1"/>
                </a:solidFill>
                <a:latin typeface="微软雅黑" panose="020B0503020204020204" pitchFamily="34" charset="-122"/>
                <a:ea typeface="微软雅黑" panose="020B0503020204020204" pitchFamily="34" charset="-122"/>
                <a:sym typeface="+mn-ea"/>
              </a:rPr>
              <a:t>2</a:t>
            </a:r>
            <a:r>
              <a:rPr lang="zh-CN" altLang="en-US" sz="1800" b="1" dirty="0" smtClean="0">
                <a:solidFill>
                  <a:schemeClr val="bg1"/>
                </a:solidFill>
                <a:latin typeface="微软雅黑" panose="020B0503020204020204" pitchFamily="34" charset="-122"/>
                <a:ea typeface="微软雅黑" panose="020B0503020204020204" pitchFamily="34" charset="-122"/>
                <a:sym typeface="+mn-ea"/>
              </a:rPr>
              <a:t>月</a:t>
            </a:r>
            <a:r>
              <a:rPr lang="en-US" altLang="zh-CN" sz="1800" b="1" dirty="0" smtClean="0">
                <a:solidFill>
                  <a:schemeClr val="bg1"/>
                </a:solidFill>
                <a:latin typeface="微软雅黑" panose="020B0503020204020204" pitchFamily="34" charset="-122"/>
                <a:ea typeface="微软雅黑" panose="020B0503020204020204" pitchFamily="34" charset="-122"/>
                <a:sym typeface="+mn-ea"/>
              </a:rPr>
              <a:t>CDN</a:t>
            </a:r>
            <a:r>
              <a:rPr lang="zh-CN" altLang="en-US" sz="1800" b="1" dirty="0" smtClean="0">
                <a:solidFill>
                  <a:schemeClr val="bg1"/>
                </a:solidFill>
                <a:latin typeface="微软雅黑" panose="020B0503020204020204" pitchFamily="34" charset="-122"/>
                <a:ea typeface="微软雅黑" panose="020B0503020204020204" pitchFamily="34" charset="-122"/>
                <a:sym typeface="+mn-ea"/>
              </a:rPr>
              <a:t>计费带宽图</a:t>
            </a:r>
            <a:endParaRPr lang="zh-CN" altLang="en-US" sz="1800" b="1"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607695" y="1385570"/>
          <a:ext cx="10722610" cy="5226050"/>
        </p:xfrm>
        <a:graphic>
          <a:graphicData uri="http://schemas.openxmlformats.org/drawingml/2006/table">
            <a:tbl>
              <a:tblPr>
                <a:tableStyleId>{5C22544A-7EE6-4342-B048-85BDC9FD1C3A}</a:tableStyleId>
              </a:tblPr>
              <a:tblGrid>
                <a:gridCol w="549910"/>
                <a:gridCol w="755650"/>
                <a:gridCol w="4743450"/>
                <a:gridCol w="617855"/>
                <a:gridCol w="549910"/>
                <a:gridCol w="481330"/>
                <a:gridCol w="618490"/>
                <a:gridCol w="618490"/>
                <a:gridCol w="756285"/>
                <a:gridCol w="1031240"/>
              </a:tblGrid>
              <a:tr h="433070">
                <a:tc gridSpan="10">
                  <a:txBody>
                    <a:bodyPr/>
                    <a:lstStyle/>
                    <a:p>
                      <a:pPr algn="ctr" fontAlgn="b"/>
                      <a:r>
                        <a:rPr lang="en-US" altLang="zh-CN" sz="1400" b="1" u="none" strike="noStrike" dirty="0">
                          <a:effectLst/>
                          <a:latin typeface="+mn-ea"/>
                          <a:ea typeface="+mn-ea"/>
                        </a:rPr>
                        <a:t>2017</a:t>
                      </a:r>
                      <a:r>
                        <a:rPr lang="zh-CN" altLang="en-US" sz="1400" b="1" u="none" strike="noStrike" dirty="0">
                          <a:effectLst/>
                          <a:latin typeface="+mn-ea"/>
                          <a:ea typeface="+mn-ea"/>
                        </a:rPr>
                        <a:t>年度</a:t>
                      </a:r>
                      <a:r>
                        <a:rPr lang="en-US" altLang="zh-CN" sz="1400" b="1" u="none" strike="noStrike" dirty="0">
                          <a:effectLst/>
                          <a:latin typeface="+mn-ea"/>
                          <a:ea typeface="+mn-ea"/>
                        </a:rPr>
                        <a:t>CDN</a:t>
                      </a:r>
                      <a:r>
                        <a:rPr lang="zh-CN" altLang="en-US" sz="1400" b="1" u="none" strike="noStrike" dirty="0">
                          <a:effectLst/>
                          <a:latin typeface="+mn-ea"/>
                          <a:ea typeface="+mn-ea"/>
                        </a:rPr>
                        <a:t>内容加速服务项目</a:t>
                      </a:r>
                      <a:endParaRPr lang="zh-CN" altLang="en-US" sz="1400" b="1" u="none" strike="noStrike" dirty="0">
                        <a:effectLst/>
                        <a:latin typeface="+mn-ea"/>
                        <a:ea typeface="+mn-ea"/>
                      </a:endParaRPr>
                    </a:p>
                    <a:p>
                      <a:pPr algn="ctr" fontAlgn="b"/>
                      <a:r>
                        <a:rPr lang="en-US" altLang="zh-CN" sz="1400" b="1" u="none" strike="noStrike" dirty="0">
                          <a:effectLst/>
                          <a:latin typeface="+mn-ea"/>
                          <a:ea typeface="+mn-ea"/>
                        </a:rPr>
                        <a:t>2017</a:t>
                      </a:r>
                      <a:r>
                        <a:rPr lang="zh-CN" altLang="en-US" sz="1400" b="1" u="none" strike="noStrike" dirty="0">
                          <a:effectLst/>
                          <a:latin typeface="+mn-ea"/>
                          <a:ea typeface="+mn-ea"/>
                        </a:rPr>
                        <a:t>年</a:t>
                      </a:r>
                      <a:r>
                        <a:rPr lang="en-US" altLang="zh-CN" sz="1400" b="1" u="none" strike="noStrike" dirty="0">
                          <a:effectLst/>
                          <a:latin typeface="+mn-ea"/>
                          <a:ea typeface="+mn-ea"/>
                        </a:rPr>
                        <a:t>2</a:t>
                      </a:r>
                      <a:r>
                        <a:rPr lang="zh-CN" altLang="en-US" sz="1400" b="1" u="none" strike="noStrike" dirty="0">
                          <a:effectLst/>
                          <a:latin typeface="+mn-ea"/>
                          <a:ea typeface="+mn-ea"/>
                        </a:rPr>
                        <a:t>月工作量清单</a:t>
                      </a:r>
                      <a:endParaRPr lang="zh-CN" altLang="en-US" sz="1400" b="1"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196215">
                <a:tc gridSpan="10">
                  <a:txBody>
                    <a:bodyPr/>
                    <a:lstStyle/>
                    <a:p>
                      <a:pPr algn="l" fontAlgn="b"/>
                      <a:r>
                        <a:rPr lang="zh-CN" altLang="en-US" sz="1100" u="none" strike="noStrike" dirty="0">
                          <a:effectLst/>
                          <a:latin typeface="+mn-ea"/>
                          <a:ea typeface="+mn-ea"/>
                        </a:rPr>
                        <a:t>工总量统计期间范围：</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2</a:t>
                      </a:r>
                      <a:r>
                        <a:rPr lang="zh-CN" altLang="en-US" sz="1100" u="none" strike="noStrike" dirty="0">
                          <a:effectLst/>
                          <a:latin typeface="+mn-ea"/>
                          <a:ea typeface="+mn-ea"/>
                        </a:rPr>
                        <a:t>月</a:t>
                      </a:r>
                      <a:r>
                        <a:rPr lang="en-US" altLang="zh-CN" sz="1100" u="none" strike="noStrike" dirty="0">
                          <a:effectLst/>
                          <a:latin typeface="+mn-ea"/>
                          <a:ea typeface="+mn-ea"/>
                        </a:rPr>
                        <a:t>18</a:t>
                      </a:r>
                      <a:r>
                        <a:rPr lang="zh-CN" altLang="en-US" sz="1100" u="none" strike="noStrike" dirty="0">
                          <a:effectLst/>
                          <a:latin typeface="+mn-ea"/>
                          <a:ea typeface="+mn-ea"/>
                        </a:rPr>
                        <a:t>日至</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2</a:t>
                      </a:r>
                      <a:r>
                        <a:rPr lang="zh-CN" altLang="en-US" sz="1100" u="none" strike="noStrike" dirty="0">
                          <a:effectLst/>
                          <a:latin typeface="+mn-ea"/>
                          <a:ea typeface="+mn-ea"/>
                        </a:rPr>
                        <a:t>月</a:t>
                      </a:r>
                      <a:r>
                        <a:rPr lang="en-US" altLang="zh-CN" sz="1100" u="none" strike="noStrike" dirty="0">
                          <a:effectLst/>
                          <a:latin typeface="+mn-ea"/>
                          <a:ea typeface="+mn-ea"/>
                        </a:rPr>
                        <a:t>28</a:t>
                      </a:r>
                      <a:r>
                        <a:rPr lang="zh-CN" altLang="en-US" sz="1100" u="none" strike="noStrike" dirty="0">
                          <a:effectLst/>
                          <a:latin typeface="+mn-ea"/>
                          <a:ea typeface="+mn-ea"/>
                        </a:rPr>
                        <a:t>日</a:t>
                      </a:r>
                      <a:endParaRPr lang="zh-CN" altLang="en-US" sz="1100" b="0"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905510">
                <a:tc>
                  <a:txBody>
                    <a:bodyPr/>
                    <a:lstStyle/>
                    <a:p>
                      <a:pPr algn="ctr" fontAlgn="ctr"/>
                      <a:r>
                        <a:rPr lang="zh-CN" altLang="en-US" sz="1050" u="none" strike="noStrike" dirty="0">
                          <a:effectLst/>
                          <a:latin typeface="+mn-ea"/>
                          <a:ea typeface="+mn-ea"/>
                        </a:rPr>
                        <a:t>时间</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业务类型</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加速域名</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加速带宽最高值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Mb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加速带宽平均值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Mb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加速流量值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加速总流量值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加速平均带宽</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加速平均带宽</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algn="ctr" fontAlgn="ctr"/>
                      <a:r>
                        <a:rPr lang="zh-CN" altLang="en-US" sz="1050" u="none" strike="noStrike">
                          <a:effectLst/>
                          <a:latin typeface="+mn-ea"/>
                          <a:ea typeface="+mn-ea"/>
                        </a:rPr>
                        <a:t>备注</a:t>
                      </a:r>
                      <a:endParaRPr lang="zh-CN" altLang="en-US" sz="1050" b="0" i="0" u="none" strike="noStrike">
                        <a:solidFill>
                          <a:srgbClr val="000000"/>
                        </a:solidFill>
                        <a:effectLst/>
                        <a:latin typeface="+mn-ea"/>
                        <a:ea typeface="+mn-ea"/>
                      </a:endParaRPr>
                    </a:p>
                  </a:txBody>
                  <a:tcPr marL="6198" marR="6198" marT="6198" marB="0" anchor="ctr"/>
                </a:tc>
              </a:tr>
              <a:tr h="305435">
                <a:tc rowSpan="5">
                  <a:txBody>
                    <a:bodyPr/>
                    <a:lstStyle/>
                    <a:p>
                      <a:pPr algn="ctr" fontAlgn="ctr"/>
                      <a:r>
                        <a:rPr lang="en-US" altLang="zh-CN" sz="1050" u="none" strike="noStrike">
                          <a:effectLst/>
                          <a:latin typeface="+mn-ea"/>
                          <a:ea typeface="+mn-ea"/>
                        </a:rPr>
                        <a:t>2</a:t>
                      </a:r>
                      <a:r>
                        <a:rPr lang="zh-CN" altLang="en-US" sz="1050" u="none" strike="noStrike">
                          <a:effectLst/>
                          <a:latin typeface="+mn-ea"/>
                          <a:ea typeface="+mn-ea"/>
                        </a:rPr>
                        <a:t>月</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139</a:t>
                      </a:r>
                      <a:r>
                        <a:rPr lang="zh-CN" altLang="en-US" sz="1050" u="none" strike="noStrike">
                          <a:effectLst/>
                          <a:latin typeface="+mn-ea"/>
                          <a:ea typeface="+mn-ea"/>
                        </a:rPr>
                        <a:t>邮箱</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download.i139.cn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images.139cm.com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image0.139cm.com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res.zone139.com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fun.mail.10086.cn</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301</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93.933</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11123.436</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1223536.819</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10.30</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10.30 </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algn="l" fontAlgn="ctr"/>
                      <a:r>
                        <a:rPr lang="en-US" altLang="zh-CN" sz="1050" u="none" strike="noStrike">
                          <a:effectLst/>
                          <a:latin typeface="+mn-ea"/>
                          <a:ea typeface="+mn-ea"/>
                        </a:rPr>
                        <a:t>1. </a:t>
                      </a:r>
                      <a:r>
                        <a:rPr lang="zh-CN" altLang="en-US" sz="1050" u="none" strike="noStrike">
                          <a:effectLst/>
                          <a:latin typeface="+mn-ea"/>
                          <a:ea typeface="+mn-ea"/>
                        </a:rPr>
                        <a:t>当月服务天数是</a:t>
                      </a:r>
                      <a:r>
                        <a:rPr lang="en-US" altLang="zh-CN" sz="1050" u="none" strike="noStrike">
                          <a:effectLst/>
                          <a:latin typeface="+mn-ea"/>
                          <a:ea typeface="+mn-ea"/>
                        </a:rPr>
                        <a:t>N</a:t>
                      </a:r>
                      <a:r>
                        <a:rPr lang="zh-CN" altLang="en-US" sz="1050" u="none" strike="noStrike">
                          <a:effectLst/>
                          <a:latin typeface="+mn-ea"/>
                          <a:ea typeface="+mn-ea"/>
                        </a:rPr>
                        <a:t>天，根据日志访问统计出来的流量总量是</a:t>
                      </a:r>
                      <a:r>
                        <a:rPr lang="en-US" altLang="zh-CN" sz="1050" u="none" strike="noStrike">
                          <a:effectLst/>
                          <a:latin typeface="+mn-ea"/>
                          <a:ea typeface="+mn-ea"/>
                        </a:rPr>
                        <a:t>S</a:t>
                      </a:r>
                      <a:r>
                        <a:rPr lang="zh-CN" altLang="en-US" sz="1050" u="none" strike="noStrike">
                          <a:effectLst/>
                          <a:latin typeface="+mn-ea"/>
                          <a:ea typeface="+mn-ea"/>
                        </a:rPr>
                        <a:t>，单位是字节（</a:t>
                      </a:r>
                      <a:r>
                        <a:rPr lang="en-US" altLang="zh-CN" sz="1050" u="none" strike="noStrike">
                          <a:effectLst/>
                          <a:latin typeface="+mn-ea"/>
                          <a:ea typeface="+mn-ea"/>
                        </a:rPr>
                        <a:t>GB</a:t>
                      </a:r>
                      <a:r>
                        <a:rPr lang="zh-CN" altLang="en-US" sz="1050" u="none" strike="noStrike">
                          <a:effectLst/>
                          <a:latin typeface="+mn-ea"/>
                          <a:ea typeface="+mn-ea"/>
                        </a:rPr>
                        <a:t>），那么计算出来的平均带宽</a:t>
                      </a:r>
                      <a:r>
                        <a:rPr lang="en-US" altLang="zh-CN" sz="1050" u="none" strike="noStrike">
                          <a:effectLst/>
                          <a:latin typeface="+mn-ea"/>
                          <a:ea typeface="+mn-ea"/>
                        </a:rPr>
                        <a:t>B=Sx8/(Nx24x60x60</a:t>
                      </a:r>
                      <a:r>
                        <a:rPr lang="zh-CN" altLang="en-US" sz="1050" u="none" strike="noStrike">
                          <a:effectLst/>
                          <a:latin typeface="+mn-ea"/>
                          <a:ea typeface="+mn-ea"/>
                        </a:rPr>
                        <a:t>），</a:t>
                      </a:r>
                      <a:r>
                        <a:rPr lang="en-US" altLang="zh-CN" sz="1050" u="none" strike="noStrike">
                          <a:effectLst/>
                          <a:latin typeface="+mn-ea"/>
                          <a:ea typeface="+mn-ea"/>
                        </a:rPr>
                        <a:t>B</a:t>
                      </a:r>
                      <a:r>
                        <a:rPr lang="zh-CN" altLang="en-US" sz="1050" u="none" strike="noStrike">
                          <a:effectLst/>
                          <a:latin typeface="+mn-ea"/>
                          <a:ea typeface="+mn-ea"/>
                        </a:rPr>
                        <a:t>的单位是</a:t>
                      </a:r>
                      <a:r>
                        <a:rPr lang="en-US" altLang="zh-CN" sz="1050" u="none" strike="noStrike">
                          <a:effectLst/>
                          <a:latin typeface="+mn-ea"/>
                          <a:ea typeface="+mn-ea"/>
                        </a:rPr>
                        <a:t>Gbps</a:t>
                      </a:r>
                      <a:br>
                        <a:rPr lang="en-US" altLang="zh-CN" sz="1050" u="none" strike="noStrike">
                          <a:effectLst/>
                          <a:latin typeface="+mn-ea"/>
                          <a:ea typeface="+mn-ea"/>
                        </a:rPr>
                      </a:br>
                      <a:br>
                        <a:rPr lang="en-US" altLang="zh-CN" sz="1050" u="none" strike="noStrike">
                          <a:effectLst/>
                          <a:latin typeface="+mn-ea"/>
                          <a:ea typeface="+mn-ea"/>
                        </a:rPr>
                      </a:br>
                      <a:r>
                        <a:rPr lang="en-US" altLang="zh-CN" sz="1050" u="none" strike="noStrike">
                          <a:effectLst/>
                          <a:latin typeface="+mn-ea"/>
                          <a:ea typeface="+mn-ea"/>
                        </a:rPr>
                        <a:t>2. 02.18~02.28</a:t>
                      </a:r>
                      <a:r>
                        <a:rPr lang="zh-CN" altLang="en-US" sz="1050" u="none" strike="noStrike">
                          <a:effectLst/>
                          <a:latin typeface="+mn-ea"/>
                          <a:ea typeface="+mn-ea"/>
                        </a:rPr>
                        <a:t>采购量（平均带宽）上限为</a:t>
                      </a:r>
                      <a:r>
                        <a:rPr lang="en-US" altLang="zh-CN" sz="1050" u="none" strike="noStrike">
                          <a:effectLst/>
                          <a:latin typeface="+mn-ea"/>
                          <a:ea typeface="+mn-ea"/>
                        </a:rPr>
                        <a:t>16Gbps</a:t>
                      </a:r>
                      <a:r>
                        <a:rPr lang="zh-CN" altLang="en-US" sz="1050" u="none" strike="noStrike">
                          <a:effectLst/>
                          <a:latin typeface="+mn-ea"/>
                          <a:ea typeface="+mn-ea"/>
                        </a:rPr>
                        <a:t>，超出</a:t>
                      </a:r>
                      <a:r>
                        <a:rPr lang="en-US" altLang="zh-CN" sz="1050" u="none" strike="noStrike">
                          <a:effectLst/>
                          <a:latin typeface="+mn-ea"/>
                          <a:ea typeface="+mn-ea"/>
                        </a:rPr>
                        <a:t>16Gbps</a:t>
                      </a:r>
                      <a:r>
                        <a:rPr lang="zh-CN" altLang="en-US" sz="1050" u="none" strike="noStrike">
                          <a:effectLst/>
                          <a:latin typeface="+mn-ea"/>
                          <a:ea typeface="+mn-ea"/>
                        </a:rPr>
                        <a:t>按照</a:t>
                      </a:r>
                      <a:r>
                        <a:rPr lang="en-US" altLang="zh-CN" sz="1050" u="none" strike="noStrike">
                          <a:effectLst/>
                          <a:latin typeface="+mn-ea"/>
                          <a:ea typeface="+mn-ea"/>
                        </a:rPr>
                        <a:t>16Gbps</a:t>
                      </a:r>
                      <a:r>
                        <a:rPr lang="zh-CN" altLang="en-US" sz="1050" u="none" strike="noStrike">
                          <a:effectLst/>
                          <a:latin typeface="+mn-ea"/>
                          <a:ea typeface="+mn-ea"/>
                        </a:rPr>
                        <a:t>结算</a:t>
                      </a:r>
                      <a:br>
                        <a:rPr lang="zh-CN" altLang="en-US" sz="1050" u="none" strike="noStrike">
                          <a:effectLst/>
                          <a:latin typeface="+mn-ea"/>
                          <a:ea typeface="+mn-ea"/>
                        </a:rPr>
                      </a:br>
                      <a:endParaRPr lang="zh-CN" altLang="en-US" sz="1050" b="0" i="0" u="none" strike="noStrike">
                        <a:solidFill>
                          <a:srgbClr val="000000"/>
                        </a:solidFill>
                        <a:effectLst/>
                        <a:latin typeface="+mn-ea"/>
                        <a:ea typeface="+mn-ea"/>
                      </a:endParaRPr>
                    </a:p>
                  </a:txBody>
                  <a:tcPr marL="6198" marR="6198" marT="6198" marB="0" anchor="ctr"/>
                </a:tc>
              </a:tr>
              <a:tr h="1828800">
                <a:tc vMerge="1">
                  <a:tcPr/>
                </a:tc>
                <a:tc>
                  <a:txBody>
                    <a:bodyPr/>
                    <a:lstStyle/>
                    <a:p>
                      <a:pPr algn="ctr" fontAlgn="ctr"/>
                      <a:r>
                        <a:rPr lang="zh-CN" altLang="en-US" sz="1050" u="none" strike="noStrike">
                          <a:effectLst/>
                          <a:latin typeface="+mn-ea"/>
                          <a:ea typeface="+mn-ea"/>
                        </a:rPr>
                        <a:t>飞信业务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liveupdate.fetion-portal.com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downloadm.fetion-portal.com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liveupdatercs.fetionportal.com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download2.fetion-portal.com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dlrcs.fetion-portal.com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imgh.fetionpic.com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i-js.fetionpic.com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i-imgp2.fetionpic.com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i-imgh4.fetionpic.com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space.fetionpic.com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show.fetionpic.com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i-imgp4.fetionpic.com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showshare.fetionpic.com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manor.fetionpic.com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i-imgh2.fetionpic.com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i-res.fetionpic.com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minisite.fetionpic.com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i-imgh3.fetionpic.com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i-imgp3.fetionpic.com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imgl.fetionpic.com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redbag.rcscdn.fetionpic.com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emshop.rcscdn.fetionpic.com </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portrait.rcscdn.fetionpic.com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circle.rcscdn.fetionpic.com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pa.rcscdn.fetionpic.com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download.fetiononline.com</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1950</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119.552</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14176.955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299085">
                <a:tc vMerge="1">
                  <a:tcPr/>
                </a:tc>
                <a:tc>
                  <a:txBody>
                    <a:bodyPr/>
                    <a:lstStyle/>
                    <a:p>
                      <a:pPr algn="ctr" fontAlgn="ctr"/>
                      <a:r>
                        <a:rPr lang="zh-CN" altLang="en-US" sz="1050" u="none" strike="noStrike">
                          <a:effectLst/>
                          <a:latin typeface="+mn-ea"/>
                          <a:ea typeface="+mn-ea"/>
                        </a:rPr>
                        <a:t>和生活</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*.wxcs.cn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ac.wxcs.cn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*.wap.wxcs.cn</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8.5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3.534</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419.251</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343535">
                <a:tc vMerge="1">
                  <a:tcPr/>
                </a:tc>
                <a:tc>
                  <a:txBody>
                    <a:bodyPr/>
                    <a:lstStyle/>
                    <a:p>
                      <a:pPr algn="ctr" fontAlgn="ctr"/>
                      <a:r>
                        <a:rPr lang="zh-CN" altLang="en-US" sz="1050" u="none" strike="noStrike">
                          <a:effectLst/>
                          <a:latin typeface="+mn-ea"/>
                          <a:ea typeface="+mn-ea"/>
                        </a:rPr>
                        <a:t>彩云</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caiyun.feixin.10086.cn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huodong.caiyun.feixin.10086.cn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mrp.weibo.10086.cn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caiyun.dnion.com</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36</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3.702</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439.36</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914400">
                <a:tc vMerge="1">
                  <a:tcPr/>
                </a:tc>
                <a:tc>
                  <a:txBody>
                    <a:bodyPr/>
                    <a:lstStyle/>
                    <a:p>
                      <a:pPr algn="ctr" fontAlgn="ctr"/>
                      <a:r>
                        <a:rPr lang="en-US" sz="1050" u="none" strike="noStrike">
                          <a:effectLst/>
                          <a:latin typeface="+mn-ea"/>
                          <a:ea typeface="+mn-ea"/>
                        </a:rPr>
                        <a:t>MM</a:t>
                      </a:r>
                      <a:r>
                        <a:rPr lang="zh-CN" altLang="en-US" sz="1050" u="none" strike="noStrike">
                          <a:effectLst/>
                          <a:latin typeface="+mn-ea"/>
                          <a:ea typeface="+mn-ea"/>
                        </a:rPr>
                        <a:t>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zjw.mmarket.com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apkopen.mmarket.com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cdnpcapk.mmarket.com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download.i139.cn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rs.base.mmarket.com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devfile.mmarket.com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devatt.mmarket.com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up.ap.mmarket.com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res1.mmarket.com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vbimg.mmarket.com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odp.mmarket.com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i1.mm-img.mmarket.com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odpnj.mmarket.com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apps.cmdc.cc</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up.ap.mm-img.mmarket.com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u5.mm-img.mmarket.com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hfres.mmarket.com</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23500</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10083.565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1197377.817</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623570" y="1369060"/>
          <a:ext cx="10612755" cy="5283200"/>
        </p:xfrm>
        <a:graphic>
          <a:graphicData uri="http://schemas.openxmlformats.org/drawingml/2006/table">
            <a:tbl>
              <a:tblPr>
                <a:tableStyleId>{5C22544A-7EE6-4342-B048-85BDC9FD1C3A}</a:tableStyleId>
              </a:tblPr>
              <a:tblGrid>
                <a:gridCol w="537210"/>
                <a:gridCol w="739140"/>
                <a:gridCol w="4634230"/>
                <a:gridCol w="604520"/>
                <a:gridCol w="566420"/>
                <a:gridCol w="441960"/>
                <a:gridCol w="603885"/>
                <a:gridCol w="738505"/>
                <a:gridCol w="739775"/>
                <a:gridCol w="1007110"/>
              </a:tblGrid>
              <a:tr h="433070">
                <a:tc gridSpan="10">
                  <a:txBody>
                    <a:bodyPr/>
                    <a:lstStyle/>
                    <a:p>
                      <a:pPr algn="ctr" fontAlgn="b"/>
                      <a:r>
                        <a:rPr lang="en-US" altLang="zh-CN" sz="1400" b="1" dirty="0">
                          <a:effectLst/>
                          <a:latin typeface="+mn-ea"/>
                          <a:sym typeface="+mn-ea"/>
                        </a:rPr>
                        <a:t>2017</a:t>
                      </a:r>
                      <a:r>
                        <a:rPr lang="zh-CN" altLang="en-US" sz="1400" b="1" dirty="0">
                          <a:effectLst/>
                          <a:latin typeface="+mn-ea"/>
                          <a:sym typeface="+mn-ea"/>
                        </a:rPr>
                        <a:t>年度</a:t>
                      </a:r>
                      <a:r>
                        <a:rPr lang="en-US" altLang="zh-CN" sz="1400" b="1" dirty="0">
                          <a:effectLst/>
                          <a:latin typeface="+mn-ea"/>
                          <a:sym typeface="+mn-ea"/>
                        </a:rPr>
                        <a:t>CDN</a:t>
                      </a:r>
                      <a:r>
                        <a:rPr lang="zh-CN" altLang="en-US" sz="1400" b="1" dirty="0">
                          <a:effectLst/>
                          <a:latin typeface="+mn-ea"/>
                          <a:sym typeface="+mn-ea"/>
                        </a:rPr>
                        <a:t>内容加速服务项目</a:t>
                      </a:r>
                      <a:br>
                        <a:rPr lang="zh-CN" altLang="en-US" sz="1400" b="1" dirty="0">
                          <a:effectLst/>
                          <a:latin typeface="+mn-ea"/>
                          <a:sym typeface="+mn-ea"/>
                        </a:rPr>
                      </a:br>
                      <a:r>
                        <a:rPr lang="en-US" altLang="zh-CN" sz="1400" b="1" dirty="0">
                          <a:effectLst/>
                          <a:latin typeface="+mn-ea"/>
                          <a:sym typeface="+mn-ea"/>
                        </a:rPr>
                        <a:t>2017</a:t>
                      </a:r>
                      <a:r>
                        <a:rPr lang="zh-CN" altLang="en-US" sz="1400" b="1" dirty="0">
                          <a:effectLst/>
                          <a:latin typeface="+mn-ea"/>
                          <a:sym typeface="+mn-ea"/>
                        </a:rPr>
                        <a:t>年</a:t>
                      </a:r>
                      <a:r>
                        <a:rPr lang="en-US" altLang="zh-CN" sz="1400" b="1" dirty="0">
                          <a:effectLst/>
                          <a:latin typeface="+mn-ea"/>
                          <a:sym typeface="+mn-ea"/>
                        </a:rPr>
                        <a:t>3</a:t>
                      </a:r>
                      <a:r>
                        <a:rPr lang="zh-CN" altLang="en-US" sz="1400" b="1" dirty="0">
                          <a:effectLst/>
                          <a:latin typeface="+mn-ea"/>
                          <a:sym typeface="+mn-ea"/>
                        </a:rPr>
                        <a:t>月工作量清单</a:t>
                      </a:r>
                      <a:endParaRPr lang="zh-CN" altLang="en-US" sz="1400" b="1"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182245">
                <a:tc gridSpan="10">
                  <a:txBody>
                    <a:bodyPr/>
                    <a:lstStyle/>
                    <a:p>
                      <a:pPr algn="l" fontAlgn="b"/>
                      <a:r>
                        <a:rPr lang="zh-CN" altLang="en-US" sz="1100" u="none" strike="noStrike" dirty="0">
                          <a:effectLst/>
                          <a:latin typeface="+mn-ea"/>
                          <a:ea typeface="+mn-ea"/>
                        </a:rPr>
                        <a:t>工总量统计期间范围：</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3月01</a:t>
                      </a:r>
                      <a:r>
                        <a:rPr lang="zh-CN" altLang="en-US" sz="1100" u="none" strike="noStrike" dirty="0">
                          <a:effectLst/>
                          <a:latin typeface="+mn-ea"/>
                          <a:ea typeface="+mn-ea"/>
                        </a:rPr>
                        <a:t>日至</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3月31</a:t>
                      </a:r>
                      <a:r>
                        <a:rPr lang="zh-CN" altLang="en-US" sz="1100" u="none" strike="noStrike" dirty="0">
                          <a:effectLst/>
                          <a:latin typeface="+mn-ea"/>
                          <a:ea typeface="+mn-ea"/>
                        </a:rPr>
                        <a:t>日</a:t>
                      </a:r>
                      <a:endParaRPr lang="zh-CN" altLang="en-US" sz="1100" b="0"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842645">
                <a:tc>
                  <a:txBody>
                    <a:bodyPr/>
                    <a:lstStyle/>
                    <a:p>
                      <a:pPr algn="ctr" fontAlgn="ctr"/>
                      <a:r>
                        <a:rPr lang="zh-CN" altLang="en-US" sz="1050" u="none" strike="noStrike" dirty="0">
                          <a:effectLst/>
                          <a:latin typeface="+mn-ea"/>
                          <a:ea typeface="+mn-ea"/>
                        </a:rPr>
                        <a:t>时间</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业务类型</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00" u="none" strike="noStrike" dirty="0">
                          <a:effectLst/>
                          <a:latin typeface="+mn-ea"/>
                          <a:ea typeface="+mn-ea"/>
                        </a:rPr>
                        <a:t>加速域名</a:t>
                      </a:r>
                      <a:endParaRPr lang="zh-CN" altLang="en-US" sz="1000" b="0" i="0" u="none" strike="noStrike" dirty="0">
                        <a:solidFill>
                          <a:srgbClr val="000000"/>
                        </a:solidFill>
                        <a:effectLst/>
                        <a:latin typeface="+mn-ea"/>
                        <a:ea typeface="+mn-ea"/>
                      </a:endParaRPr>
                    </a:p>
                  </a:txBody>
                  <a:tcPr marL="6198" marR="6198" marT="6198" marB="0"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加速带宽最高值</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加速带宽平均值</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加速流量值</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加速总流量值</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加速平均带宽</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月计费带宽</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algn="ctr" fontAlgn="ctr"/>
                      <a:r>
                        <a:rPr lang="zh-CN" altLang="en-US" sz="1050" u="none" strike="noStrike">
                          <a:effectLst/>
                          <a:latin typeface="+mn-ea"/>
                          <a:ea typeface="+mn-ea"/>
                        </a:rPr>
                        <a:t>备注</a:t>
                      </a:r>
                      <a:endParaRPr lang="zh-CN" altLang="en-US" sz="1050" b="0" i="0" u="none" strike="noStrike">
                        <a:solidFill>
                          <a:srgbClr val="000000"/>
                        </a:solidFill>
                        <a:effectLst/>
                        <a:latin typeface="+mn-ea"/>
                        <a:ea typeface="+mn-ea"/>
                      </a:endParaRPr>
                    </a:p>
                  </a:txBody>
                  <a:tcPr marL="6198" marR="6198" marT="6198" marB="0" anchor="ctr"/>
                </a:tc>
              </a:tr>
              <a:tr h="304800">
                <a:tc rowSpan="5">
                  <a:txBody>
                    <a:bodyPr/>
                    <a:lstStyle/>
                    <a:p>
                      <a:pPr algn="ctr" fontAlgn="ctr"/>
                      <a:r>
                        <a:rPr lang="en-US" altLang="zh-CN" sz="1050" u="none" strike="noStrike">
                          <a:effectLst/>
                          <a:latin typeface="+mn-ea"/>
                          <a:ea typeface="+mn-ea"/>
                        </a:rPr>
                        <a:t>3月</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139</a:t>
                      </a:r>
                      <a:r>
                        <a:rPr lang="zh-CN" altLang="en-US" sz="1050" u="none" strike="noStrike">
                          <a:effectLst/>
                          <a:latin typeface="+mn-ea"/>
                          <a:ea typeface="+mn-ea"/>
                        </a:rPr>
                        <a:t>邮箱</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download.i139.cn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images.139cm.com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image0.139cm.com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res.zone139.com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fun.mail.10086.cn</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350</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107.641</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36015.495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3530773.994</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10.55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10.55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algn="l" fontAlgn="ctr"/>
                      <a:r>
                        <a:rPr lang="en-US" altLang="zh-CN" sz="1050" u="none" strike="noStrike">
                          <a:effectLst/>
                          <a:latin typeface="+mn-ea"/>
                          <a:ea typeface="+mn-ea"/>
                        </a:rPr>
                        <a:t>1. </a:t>
                      </a:r>
                      <a:r>
                        <a:rPr lang="zh-CN" altLang="en-US" sz="1050" u="none" strike="noStrike">
                          <a:effectLst/>
                          <a:latin typeface="+mn-ea"/>
                          <a:ea typeface="+mn-ea"/>
                        </a:rPr>
                        <a:t>当月服务天数是</a:t>
                      </a:r>
                      <a:r>
                        <a:rPr lang="en-US" altLang="zh-CN" sz="1050" u="none" strike="noStrike">
                          <a:effectLst/>
                          <a:latin typeface="+mn-ea"/>
                          <a:ea typeface="+mn-ea"/>
                        </a:rPr>
                        <a:t>N</a:t>
                      </a:r>
                      <a:r>
                        <a:rPr lang="zh-CN" altLang="en-US" sz="1050" u="none" strike="noStrike">
                          <a:effectLst/>
                          <a:latin typeface="+mn-ea"/>
                          <a:ea typeface="+mn-ea"/>
                        </a:rPr>
                        <a:t>天，根据日志访问统计出来的流量总量是</a:t>
                      </a:r>
                      <a:r>
                        <a:rPr lang="en-US" altLang="zh-CN" sz="1050" u="none" strike="noStrike">
                          <a:effectLst/>
                          <a:latin typeface="+mn-ea"/>
                          <a:ea typeface="+mn-ea"/>
                        </a:rPr>
                        <a:t>S</a:t>
                      </a:r>
                      <a:r>
                        <a:rPr lang="zh-CN" altLang="en-US" sz="1050" u="none" strike="noStrike">
                          <a:effectLst/>
                          <a:latin typeface="+mn-ea"/>
                          <a:ea typeface="+mn-ea"/>
                        </a:rPr>
                        <a:t>，单位是字节（</a:t>
                      </a:r>
                      <a:r>
                        <a:rPr lang="en-US" altLang="zh-CN" sz="1050" u="none" strike="noStrike">
                          <a:effectLst/>
                          <a:latin typeface="+mn-ea"/>
                          <a:ea typeface="+mn-ea"/>
                        </a:rPr>
                        <a:t>GB</a:t>
                      </a:r>
                      <a:r>
                        <a:rPr lang="zh-CN" altLang="en-US" sz="1050" u="none" strike="noStrike">
                          <a:effectLst/>
                          <a:latin typeface="+mn-ea"/>
                          <a:ea typeface="+mn-ea"/>
                        </a:rPr>
                        <a:t>），那么计算出来的平均带宽</a:t>
                      </a:r>
                      <a:r>
                        <a:rPr lang="en-US" altLang="zh-CN" sz="1050" u="none" strike="noStrike">
                          <a:effectLst/>
                          <a:latin typeface="+mn-ea"/>
                          <a:ea typeface="+mn-ea"/>
                        </a:rPr>
                        <a:t>B=Sx8/(Nx24x60x60</a:t>
                      </a:r>
                      <a:r>
                        <a:rPr lang="zh-CN" altLang="en-US" sz="1050" u="none" strike="noStrike">
                          <a:effectLst/>
                          <a:latin typeface="+mn-ea"/>
                          <a:ea typeface="+mn-ea"/>
                        </a:rPr>
                        <a:t>），</a:t>
                      </a:r>
                      <a:r>
                        <a:rPr lang="en-US" altLang="zh-CN" sz="1050" u="none" strike="noStrike">
                          <a:effectLst/>
                          <a:latin typeface="+mn-ea"/>
                          <a:ea typeface="+mn-ea"/>
                        </a:rPr>
                        <a:t>B</a:t>
                      </a:r>
                      <a:r>
                        <a:rPr lang="zh-CN" altLang="en-US" sz="1050" u="none" strike="noStrike">
                          <a:effectLst/>
                          <a:latin typeface="+mn-ea"/>
                          <a:ea typeface="+mn-ea"/>
                        </a:rPr>
                        <a:t>的单位是</a:t>
                      </a:r>
                      <a:r>
                        <a:rPr lang="en-US" altLang="zh-CN" sz="1050" u="none" strike="noStrike">
                          <a:effectLst/>
                          <a:latin typeface="+mn-ea"/>
                          <a:ea typeface="+mn-ea"/>
                        </a:rPr>
                        <a:t>Gbps</a:t>
                      </a:r>
                      <a:br>
                        <a:rPr lang="en-US" altLang="zh-CN" sz="1050" u="none" strike="noStrike">
                          <a:effectLst/>
                          <a:latin typeface="+mn-ea"/>
                          <a:ea typeface="+mn-ea"/>
                        </a:rPr>
                      </a:br>
                      <a:br>
                        <a:rPr lang="en-US" altLang="zh-CN" sz="1050" u="none" strike="noStrike">
                          <a:effectLst/>
                          <a:latin typeface="+mn-ea"/>
                          <a:ea typeface="+mn-ea"/>
                        </a:rPr>
                      </a:br>
                      <a:r>
                        <a:rPr lang="en-US" altLang="zh-CN" sz="1050" u="none" strike="noStrike">
                          <a:effectLst/>
                          <a:latin typeface="+mn-ea"/>
                          <a:ea typeface="+mn-ea"/>
                        </a:rPr>
                        <a:t>2. </a:t>
                      </a:r>
                      <a:r>
                        <a:rPr lang="zh-CN" altLang="en-US" sz="1050" u="none" strike="noStrike">
                          <a:effectLst/>
                          <a:latin typeface="+mn-ea"/>
                          <a:ea typeface="+mn-ea"/>
                        </a:rPr>
                        <a:t>每月采购量（平均带宽）上限为</a:t>
                      </a:r>
                      <a:r>
                        <a:rPr lang="en-US" altLang="zh-CN" sz="1050" u="none" strike="noStrike">
                          <a:effectLst/>
                          <a:latin typeface="+mn-ea"/>
                          <a:ea typeface="+mn-ea"/>
                        </a:rPr>
                        <a:t>16Gbps</a:t>
                      </a:r>
                      <a:r>
                        <a:rPr lang="zh-CN" altLang="en-US" sz="1050" u="none" strike="noStrike">
                          <a:effectLst/>
                          <a:latin typeface="+mn-ea"/>
                          <a:ea typeface="+mn-ea"/>
                        </a:rPr>
                        <a:t>，超出</a:t>
                      </a:r>
                      <a:r>
                        <a:rPr lang="en-US" altLang="zh-CN" sz="1050" u="none" strike="noStrike">
                          <a:effectLst/>
                          <a:latin typeface="+mn-ea"/>
                          <a:ea typeface="+mn-ea"/>
                        </a:rPr>
                        <a:t>16Gbps</a:t>
                      </a:r>
                      <a:r>
                        <a:rPr lang="zh-CN" altLang="en-US" sz="1050" u="none" strike="noStrike">
                          <a:effectLst/>
                          <a:latin typeface="+mn-ea"/>
                          <a:ea typeface="+mn-ea"/>
                        </a:rPr>
                        <a:t>按照</a:t>
                      </a:r>
                      <a:r>
                        <a:rPr lang="en-US" altLang="zh-CN" sz="1050" u="none" strike="noStrike">
                          <a:effectLst/>
                          <a:latin typeface="+mn-ea"/>
                          <a:ea typeface="+mn-ea"/>
                        </a:rPr>
                        <a:t>16Gbps</a:t>
                      </a:r>
                      <a:r>
                        <a:rPr lang="zh-CN" altLang="en-US" sz="1050" u="none" strike="noStrike">
                          <a:effectLst/>
                          <a:latin typeface="+mn-ea"/>
                          <a:ea typeface="+mn-ea"/>
                        </a:rPr>
                        <a:t>结算</a:t>
                      </a:r>
                      <a:br>
                        <a:rPr lang="zh-CN" altLang="en-US" sz="1050" u="none" strike="noStrike">
                          <a:effectLst/>
                          <a:latin typeface="+mn-ea"/>
                          <a:ea typeface="+mn-ea"/>
                        </a:rPr>
                      </a:br>
                      <a:endParaRPr lang="zh-CN" altLang="en-US" sz="1050" b="0" i="0" u="none" strike="noStrike">
                        <a:solidFill>
                          <a:srgbClr val="000000"/>
                        </a:solidFill>
                        <a:effectLst/>
                        <a:latin typeface="+mn-ea"/>
                        <a:ea typeface="+mn-ea"/>
                      </a:endParaRPr>
                    </a:p>
                  </a:txBody>
                  <a:tcPr marL="6198" marR="6198" marT="6198" marB="0" anchor="ctr"/>
                </a:tc>
              </a:tr>
              <a:tr h="1828800">
                <a:tc vMerge="1">
                  <a:tcPr/>
                </a:tc>
                <a:tc>
                  <a:txBody>
                    <a:bodyPr/>
                    <a:lstStyle/>
                    <a:p>
                      <a:pPr algn="ctr" fontAlgn="ctr"/>
                      <a:r>
                        <a:rPr lang="zh-CN" altLang="en-US" sz="1050" u="none" strike="noStrike">
                          <a:effectLst/>
                          <a:latin typeface="+mn-ea"/>
                          <a:ea typeface="+mn-ea"/>
                        </a:rPr>
                        <a:t>飞信业务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liveupdate.fetion-portal.com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downloadm.fetion-portal.com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liveupdatercs.fetionportal.com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download2.fetion-portal.com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dlrcs.fetion-portal.com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imgh.fetionpic.com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i-js.fetionpic.com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i-imgp2.fetionpic.com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i-imgh4.fetionpic.com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space.fetionpic.com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show.fetionpic.com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i-imgp4.fetionpic.com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showshare.fetionpic.com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manor.fetionpic.com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i-imgh2.fetionpic.com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i-res.fetionpic.com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minisite.fetionpic.com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i-imgh3.fetionpic.com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i-imgp3.fetionpic.com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imgl.fetionpic.com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redbag.rcscdn.fetionpic.com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emshop.rcscdn.fetionpic.com </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portrait.rcscdn.fetionpic.com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circle.rcscdn.fetionpic.com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pa.rcscdn.fetionpic.com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download.fetiononline.com</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400</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55.397</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18512.438</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304800">
                <a:tc vMerge="1">
                  <a:tcPr/>
                </a:tc>
                <a:tc>
                  <a:txBody>
                    <a:bodyPr/>
                    <a:lstStyle/>
                    <a:p>
                      <a:pPr algn="ctr" fontAlgn="ctr"/>
                      <a:r>
                        <a:rPr lang="zh-CN" altLang="en-US" sz="1050" u="none" strike="noStrike">
                          <a:effectLst/>
                          <a:latin typeface="+mn-ea"/>
                          <a:ea typeface="+mn-ea"/>
                        </a:rPr>
                        <a:t>和生活</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*.wxcs.cn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ac.wxcs.cn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*.wap.wxcs.cn</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13.5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4.386</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1467.127</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320040">
                <a:tc vMerge="1">
                  <a:tcPr/>
                </a:tc>
                <a:tc>
                  <a:txBody>
                    <a:bodyPr/>
                    <a:lstStyle/>
                    <a:p>
                      <a:pPr algn="ctr" fontAlgn="ctr"/>
                      <a:r>
                        <a:rPr lang="zh-CN" altLang="en-US" sz="1050" u="none" strike="noStrike">
                          <a:effectLst/>
                          <a:latin typeface="+mn-ea"/>
                          <a:ea typeface="+mn-ea"/>
                        </a:rPr>
                        <a:t>彩云</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caiyun.feixin.10086.cn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huodong.caiyun.feixin.10086.cn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mrp.weibo.10086.cn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caiyun.dnion.com</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72</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3.219</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1076.721</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1066800">
                <a:tc vMerge="1">
                  <a:tcPr/>
                </a:tc>
                <a:tc>
                  <a:txBody>
                    <a:bodyPr/>
                    <a:lstStyle/>
                    <a:p>
                      <a:pPr algn="ctr" fontAlgn="ctr"/>
                      <a:r>
                        <a:rPr lang="en-US" sz="1050" u="none" strike="noStrike">
                          <a:effectLst/>
                          <a:latin typeface="+mn-ea"/>
                          <a:ea typeface="+mn-ea"/>
                        </a:rPr>
                        <a:t>MM</a:t>
                      </a:r>
                      <a:r>
                        <a:rPr lang="zh-CN" altLang="en-US" sz="1050" u="none" strike="noStrike">
                          <a:effectLst/>
                          <a:latin typeface="+mn-ea"/>
                          <a:ea typeface="+mn-ea"/>
                        </a:rPr>
                        <a:t>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zjw.mmarket.com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apkopen.mmarket.com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cdnpcapk.mmarket.com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download.i139.cn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rs.base.mmarket.com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devfile.mmarket.com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devatt.mmarket.com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up.ap.mmarket.com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res1.mmarket.com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vbimg.mmarket.com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odp.mmarket.com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i1.mm-img.mmarket.com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odpnj.mmarket.com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apps.cmdc.cc</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up.ap.mm-img.mmarket.com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u5.mm-img.mmarket.com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hfres.mmarket.com</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27000</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10412.765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3473702.213</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bl>
          </a:graphicData>
        </a:graphic>
      </p:graphicFrame>
      <p:sp>
        <p:nvSpPr>
          <p:cNvPr id="7" name="标题 1"/>
          <p:cNvSpPr>
            <a:spLocks noGrp="1"/>
          </p:cNvSpPr>
          <p:nvPr/>
        </p:nvSpPr>
        <p:spPr>
          <a:xfrm>
            <a:off x="507045" y="685704"/>
            <a:ext cx="2376264"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b="1" dirty="0" smtClean="0">
                <a:solidFill>
                  <a:schemeClr val="bg1"/>
                </a:solidFill>
                <a:latin typeface="微软雅黑" panose="020B0503020204020204" pitchFamily="34" charset="-122"/>
                <a:ea typeface="微软雅黑" panose="020B0503020204020204" pitchFamily="34" charset="-122"/>
                <a:sym typeface="+mn-ea"/>
              </a:rPr>
              <a:t>3</a:t>
            </a:r>
            <a:r>
              <a:rPr lang="zh-CN" altLang="en-US" sz="1800" b="1" dirty="0" smtClean="0">
                <a:solidFill>
                  <a:schemeClr val="bg1"/>
                </a:solidFill>
                <a:latin typeface="微软雅黑" panose="020B0503020204020204" pitchFamily="34" charset="-122"/>
                <a:ea typeface="微软雅黑" panose="020B0503020204020204" pitchFamily="34" charset="-122"/>
                <a:sym typeface="+mn-ea"/>
              </a:rPr>
              <a:t>月</a:t>
            </a:r>
            <a:r>
              <a:rPr lang="en-US" altLang="zh-CN" sz="1800" b="1" dirty="0" smtClean="0">
                <a:solidFill>
                  <a:schemeClr val="bg1"/>
                </a:solidFill>
                <a:latin typeface="微软雅黑" panose="020B0503020204020204" pitchFamily="34" charset="-122"/>
                <a:ea typeface="微软雅黑" panose="020B0503020204020204" pitchFamily="34" charset="-122"/>
                <a:sym typeface="+mn-ea"/>
              </a:rPr>
              <a:t>CDN</a:t>
            </a:r>
            <a:r>
              <a:rPr lang="zh-CN" altLang="en-US" sz="1800" b="1" dirty="0" smtClean="0">
                <a:solidFill>
                  <a:schemeClr val="bg1"/>
                </a:solidFill>
                <a:latin typeface="微软雅黑" panose="020B0503020204020204" pitchFamily="34" charset="-122"/>
                <a:ea typeface="微软雅黑" panose="020B0503020204020204" pitchFamily="34" charset="-122"/>
                <a:sym typeface="+mn-ea"/>
              </a:rPr>
              <a:t>计费带宽图</a:t>
            </a:r>
            <a:endParaRPr lang="zh-CN" altLang="en-US" sz="1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3712" y="1988840"/>
            <a:ext cx="4608512" cy="923330"/>
          </a:xfrm>
          <a:prstGeom prst="rect">
            <a:avLst/>
          </a:prstGeom>
          <a:noFill/>
        </p:spPr>
        <p:txBody>
          <a:bodyPr wrap="square" rtlCol="0">
            <a:spAutoFit/>
          </a:bodyPr>
          <a:lstStyle/>
          <a:p>
            <a:r>
              <a:rPr lang="zh-CN" altLang="en-US" sz="5400" b="1" dirty="0">
                <a:solidFill>
                  <a:srgbClr val="0070C0"/>
                </a:solidFill>
                <a:latin typeface="微软雅黑" panose="020B0503020204020204" pitchFamily="34" charset="-122"/>
                <a:ea typeface="微软雅黑" panose="020B0503020204020204" pitchFamily="34" charset="-122"/>
              </a:rPr>
              <a:t>请领导指示</a:t>
            </a:r>
            <a:endParaRPr lang="zh-CN" altLang="en-US" sz="5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考核内容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Rectangle 5"/>
          <p:cNvSpPr>
            <a:spLocks noChangeArrowheads="1"/>
          </p:cNvSpPr>
          <p:nvPr/>
        </p:nvSpPr>
        <p:spPr bwMode="auto">
          <a:xfrm>
            <a:off x="2855640" y="4365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文本框 3"/>
          <p:cNvSpPr txBox="1">
            <a:spLocks noChangeArrowheads="1"/>
          </p:cNvSpPr>
          <p:nvPr/>
        </p:nvSpPr>
        <p:spPr bwMode="auto">
          <a:xfrm>
            <a:off x="957580" y="4067175"/>
            <a:ext cx="10225405" cy="2306955"/>
          </a:xfrm>
          <a:prstGeom prst="rect">
            <a:avLst/>
          </a:prstGeom>
          <a:solidFill>
            <a:srgbClr val="C0E8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kumimoji="0" lang="zh-CN" altLang="en-US" sz="1200" dirty="0" smtClean="0">
                <a:latin typeface="微软雅黑" panose="020B0503020204020204" pitchFamily="34" charset="-122"/>
                <a:ea typeface="微软雅黑" panose="020B0503020204020204" pitchFamily="34" charset="-122"/>
              </a:rPr>
              <a:t>说明：</a:t>
            </a:r>
            <a:endParaRPr kumimoji="0" lang="en-US" altLang="zh-CN" sz="1200" dirty="0" smtClean="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1</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若供应商只提供单一产品服务，该产品权重为100%；</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2</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若供应商只提供两类产品服务，按照如下原则进行权重划分：</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3</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文件下载和静态资源分发按照8:2进行计分</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4</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静态资源和内容上传加速按照8:2进行计分</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5</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文件下载分发和内容上传加速按照按照8:2进行计分</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6</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文件下载分发、静态资源、内容上传加速按照按照8:1:1进行计分</a:t>
            </a:r>
            <a:endParaRPr kumimoji="0" sz="1200" dirty="0">
              <a:latin typeface="微软雅黑" panose="020B0503020204020204" pitchFamily="34" charset="-122"/>
              <a:ea typeface="微软雅黑" panose="020B0503020204020204" pitchFamily="34" charset="-122"/>
            </a:endParaRPr>
          </a:p>
          <a:p>
            <a:pPr>
              <a:lnSpc>
                <a:spcPct val="150000"/>
              </a:lnSpc>
            </a:pPr>
            <a:r>
              <a:rPr kumimoji="0" lang="en-US" sz="1200" dirty="0">
                <a:latin typeface="微软雅黑" panose="020B0503020204020204" pitchFamily="34" charset="-122"/>
                <a:ea typeface="微软雅黑" panose="020B0503020204020204" pitchFamily="34" charset="-122"/>
              </a:rPr>
              <a:t>7</a:t>
            </a:r>
            <a:r>
              <a:rPr kumimoji="0" lang="zh-CN" altLang="en-US" sz="1200" dirty="0">
                <a:latin typeface="微软雅黑" panose="020B0503020204020204" pitchFamily="34" charset="-122"/>
                <a:ea typeface="微软雅黑" panose="020B0503020204020204" pitchFamily="34" charset="-122"/>
              </a:rPr>
              <a:t>、</a:t>
            </a:r>
            <a:r>
              <a:rPr kumimoji="0" sz="1200" dirty="0">
                <a:latin typeface="微软雅黑" panose="020B0503020204020204" pitchFamily="34" charset="-122"/>
                <a:ea typeface="微软雅黑" panose="020B0503020204020204" pitchFamily="34" charset="-122"/>
              </a:rPr>
              <a:t>若供应商提供全产品服务，按照文件下载分发、静态资源、视频直播、内容上传产品权重为6:2:1:1进行考核；</a:t>
            </a:r>
            <a:endParaRPr kumimoji="0" sz="120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957551" y="1406193"/>
          <a:ext cx="10225134" cy="2661165"/>
        </p:xfrm>
        <a:graphic>
          <a:graphicData uri="http://schemas.openxmlformats.org/drawingml/2006/table">
            <a:tbl>
              <a:tblPr>
                <a:tableStyleId>{5C22544A-7EE6-4342-B048-85BDC9FD1C3A}</a:tableStyleId>
              </a:tblPr>
              <a:tblGrid>
                <a:gridCol w="2037902"/>
                <a:gridCol w="1418481"/>
                <a:gridCol w="1080120"/>
                <a:gridCol w="2160240"/>
                <a:gridCol w="792088"/>
                <a:gridCol w="1152128"/>
                <a:gridCol w="1584175"/>
              </a:tblGrid>
              <a:tr h="337081">
                <a:tc>
                  <a:txBody>
                    <a:bodyPr/>
                    <a:lstStyle/>
                    <a:p>
                      <a:pPr algn="ctr" rtl="0" fontAlgn="ctr"/>
                      <a:r>
                        <a:rPr lang="zh-CN" altLang="en-US" sz="1400" u="none" strike="noStrike" dirty="0">
                          <a:effectLst/>
                        </a:rPr>
                        <a:t>合作商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提供产品</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产品权重</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考核项</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总得分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r>
              <a:tr h="638679">
                <a:tc rowSpan="6">
                  <a:txBody>
                    <a:bodyPr/>
                    <a:lstStyle/>
                    <a:p>
                      <a:pPr algn="ctr" rtl="0" fontAlgn="ctr"/>
                      <a:r>
                        <a:rPr lang="zh-CN" altLang="en-US" sz="1400" u="none" strike="noStrike" dirty="0">
                          <a:effectLst/>
                        </a:rPr>
                        <a:t>上海帝联信息科技股份有限公司</a:t>
                      </a:r>
                      <a:endParaRPr lang="zh-CN" altLang="en-US" sz="1400" b="1" i="0" u="none" strike="noStrike" dirty="0">
                        <a:solidFill>
                          <a:srgbClr val="FFFFFF"/>
                        </a:solidFill>
                        <a:effectLst/>
                        <a:latin typeface="Arial" panose="020B0604020202020204"/>
                      </a:endParaRPr>
                    </a:p>
                  </a:txBody>
                  <a:tcPr marL="9525" marR="9525" marT="9525" marB="0" anchor="ctr"/>
                </a:tc>
                <a:tc rowSpan="3">
                  <a:txBody>
                    <a:bodyPr/>
                    <a:lstStyle/>
                    <a:p>
                      <a:pPr algn="ctr" rtl="0" fontAlgn="ctr"/>
                      <a:r>
                        <a:rPr lang="zh-CN" altLang="en-US" sz="1400" u="none" strike="noStrike">
                          <a:effectLst/>
                        </a:rPr>
                        <a:t>静态资源</a:t>
                      </a:r>
                      <a:endParaRPr lang="zh-CN" altLang="en-US" sz="1400" b="0" i="0" u="none" strike="noStrike">
                        <a:solidFill>
                          <a:srgbClr val="000000"/>
                        </a:solidFill>
                        <a:effectLst/>
                        <a:latin typeface="宋体" panose="02010600030101010101" pitchFamily="2" charset="-122"/>
                      </a:endParaRPr>
                    </a:p>
                  </a:txBody>
                  <a:tcPr marL="9525" marR="9525" marT="9525" marB="0" anchor="ctr"/>
                </a:tc>
                <a:tc rowSpan="3">
                  <a:txBody>
                    <a:bodyPr/>
                    <a:lstStyle/>
                    <a:p>
                      <a:pPr algn="ctr" rtl="0" fontAlgn="ctr"/>
                      <a:r>
                        <a:rPr lang="en-US" altLang="zh-CN" sz="1400" u="none" strike="noStrike" dirty="0">
                          <a:effectLst/>
                        </a:rPr>
                        <a:t>20%</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dirty="0">
                          <a:effectLst/>
                        </a:rPr>
                        <a:t>故障投诉考核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r>
                        <a:rPr lang="zh-CN" altLang="zh-CN" sz="1400" kern="1200" dirty="0" smtClean="0">
                          <a:solidFill>
                            <a:schemeClr val="dk1"/>
                          </a:solidFill>
                          <a:effectLst/>
                          <a:latin typeface="+mn-lt"/>
                          <a:ea typeface="+mn-ea"/>
                          <a:cs typeface="+mn-cs"/>
                        </a:rPr>
                        <a:t>左边得分之和</a:t>
                      </a:r>
                      <a:endParaRPr lang="en-US" altLang="zh-CN" sz="1100" b="0" i="0" u="none" strike="noStrike" dirty="0">
                        <a:solidFill>
                          <a:srgbClr val="000000"/>
                        </a:solidFill>
                        <a:effectLst/>
                        <a:latin typeface="Calibri" panose="020F0502020204030204"/>
                      </a:endParaRPr>
                    </a:p>
                  </a:txBody>
                  <a:tcPr marL="9525" marR="9525" marT="9525" marB="0" anchor="ctr"/>
                </a:tc>
                <a:tc rowSpan="6">
                  <a:txBody>
                    <a:bodyPr/>
                    <a:lstStyle/>
                    <a:p>
                      <a:pPr algn="ctr" rtl="0" fontAlgn="ctr"/>
                      <a:r>
                        <a:rPr lang="zh-CN" altLang="zh-CN" sz="1400" kern="1200" dirty="0" smtClean="0">
                          <a:solidFill>
                            <a:schemeClr val="dk1"/>
                          </a:solidFill>
                          <a:effectLst/>
                          <a:latin typeface="+mn-lt"/>
                          <a:ea typeface="+mn-ea"/>
                          <a:cs typeface="+mn-cs"/>
                        </a:rPr>
                        <a:t>产品得分</a:t>
                      </a:r>
                      <a:r>
                        <a:rPr lang="en-US" altLang="zh-CN" sz="1400" kern="1200" dirty="0" smtClean="0">
                          <a:solidFill>
                            <a:schemeClr val="dk1"/>
                          </a:solidFill>
                          <a:effectLst/>
                          <a:latin typeface="+mn-lt"/>
                          <a:ea typeface="+mn-ea"/>
                          <a:cs typeface="+mn-cs"/>
                        </a:rPr>
                        <a:t>*</a:t>
                      </a:r>
                      <a:r>
                        <a:rPr lang="zh-CN" altLang="zh-CN" sz="1400" kern="1200" dirty="0" smtClean="0">
                          <a:solidFill>
                            <a:schemeClr val="dk1"/>
                          </a:solidFill>
                          <a:effectLst/>
                          <a:latin typeface="+mn-lt"/>
                          <a:ea typeface="+mn-ea"/>
                          <a:cs typeface="+mn-cs"/>
                        </a:rPr>
                        <a:t>权重之和</a:t>
                      </a:r>
                      <a:endParaRPr lang="en-US" altLang="zh-CN" sz="1100" b="0" i="0" u="none" strike="noStrike" dirty="0">
                        <a:solidFill>
                          <a:srgbClr val="000000"/>
                        </a:solidFill>
                        <a:effectLst/>
                        <a:latin typeface="Cambria" panose="02040503050406030204"/>
                      </a:endParaRPr>
                    </a:p>
                  </a:txBody>
                  <a:tcPr marL="9525" marR="9525" marT="9525" marB="0" anchor="ctr"/>
                </a:tc>
              </a:tr>
              <a:tr h="337081">
                <a:tc vMerge="1">
                  <a:tcPr/>
                </a:tc>
                <a:tc vMerge="1">
                  <a:tcPr/>
                </a:tc>
                <a:tc vMerge="1">
                  <a:tcPr/>
                </a:tc>
                <a:tc>
                  <a:txBody>
                    <a:bodyPr/>
                    <a:lstStyle/>
                    <a:p>
                      <a:pPr algn="ctr" rtl="0" fontAlgn="ctr"/>
                      <a:r>
                        <a:rPr lang="zh-CN" altLang="en-US" sz="1400" u="none" strike="noStrike" dirty="0">
                          <a:effectLst/>
                        </a:rPr>
                        <a:t>加速效果考核（</a:t>
                      </a:r>
                      <a:r>
                        <a:rPr lang="en-US" altLang="zh-CN" sz="1400" u="none" strike="noStrike" dirty="0">
                          <a:effectLst/>
                        </a:rPr>
                        <a:t>80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rowSpan="3">
                  <a:txBody>
                    <a:bodyPr/>
                    <a:lstStyle/>
                    <a:p>
                      <a:pPr algn="ctr" rtl="0" fontAlgn="ctr"/>
                      <a:r>
                        <a:rPr lang="zh-CN" altLang="en-US" sz="1400" u="none" strike="noStrike">
                          <a:effectLst/>
                        </a:rPr>
                        <a:t>文件下载分发</a:t>
                      </a:r>
                      <a:endParaRPr lang="zh-CN" altLang="en-US" sz="1400" b="0" i="0" u="none" strike="noStrike">
                        <a:solidFill>
                          <a:srgbClr val="000000"/>
                        </a:solidFill>
                        <a:effectLst/>
                        <a:latin typeface="Arial" panose="020B0604020202020204"/>
                      </a:endParaRPr>
                    </a:p>
                  </a:txBody>
                  <a:tcPr marL="9525" marR="9525" marT="9525" marB="0" anchor="ctr"/>
                </a:tc>
                <a:tc rowSpan="3">
                  <a:txBody>
                    <a:bodyPr/>
                    <a:lstStyle/>
                    <a:p>
                      <a:pPr algn="ctr" rtl="0" fontAlgn="ctr"/>
                      <a:r>
                        <a:rPr lang="en-US" altLang="zh-CN" sz="1400" u="none" strike="noStrike">
                          <a:effectLst/>
                        </a:rPr>
                        <a:t>80%</a:t>
                      </a:r>
                      <a:endParaRPr lang="en-US" altLang="zh-CN" sz="1400" b="0" i="0" u="none" strike="noStrike">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dirty="0">
                          <a:effectLst/>
                        </a:rPr>
                        <a:t>故障投诉考核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a:solidFill>
                          <a:srgbClr val="000000"/>
                        </a:solidFill>
                        <a:effectLst/>
                        <a:latin typeface="Calibri" panose="020F0502020204030204"/>
                      </a:endParaRPr>
                    </a:p>
                  </a:txBody>
                  <a:tcPr marL="9525" marR="9525" marT="9525" marB="0" anchor="ctr"/>
                </a:tc>
                <a:tc rowSpan="3">
                  <a:txBody>
                    <a:bodyPr/>
                    <a:lstStyle/>
                    <a:p>
                      <a:pPr algn="ctr" rtl="0" fontAlgn="ctr"/>
                      <a:r>
                        <a:rPr lang="zh-CN" altLang="zh-CN" sz="1400" kern="1200" dirty="0" smtClean="0">
                          <a:solidFill>
                            <a:schemeClr val="dk1"/>
                          </a:solidFill>
                          <a:effectLst/>
                          <a:latin typeface="+mn-lt"/>
                          <a:ea typeface="+mn-ea"/>
                          <a:cs typeface="+mn-cs"/>
                        </a:rPr>
                        <a:t>左边得分之和</a:t>
                      </a:r>
                      <a:endParaRPr lang="en-US" altLang="zh-CN" sz="1100" b="0" i="0" u="none" strike="noStrike" dirty="0">
                        <a:solidFill>
                          <a:srgbClr val="000000"/>
                        </a:solidFill>
                        <a:effectLst/>
                        <a:latin typeface="Calibri" panose="020F0502020204030204"/>
                      </a:endParaRPr>
                    </a:p>
                  </a:txBody>
                  <a:tcPr marL="9525" marR="9525" marT="9525" marB="0" anchor="ctr"/>
                </a:tc>
                <a:tc vMerge="1">
                  <a:tcPr/>
                </a:tc>
              </a:tr>
              <a:tr h="337081">
                <a:tc vMerge="1">
                  <a:tcPr/>
                </a:tc>
                <a:tc vMerge="1">
                  <a:tcPr/>
                </a:tc>
                <a:tc vMerge="1">
                  <a:tcPr/>
                </a:tc>
                <a:tc>
                  <a:txBody>
                    <a:bodyPr/>
                    <a:lstStyle/>
                    <a:p>
                      <a:pPr algn="ctr" rtl="0" fontAlgn="ctr"/>
                      <a:r>
                        <a:rPr lang="zh-CN" altLang="en-US" sz="1400" u="none" strike="noStrike" dirty="0">
                          <a:effectLst/>
                        </a:rPr>
                        <a:t>加速效果考核（</a:t>
                      </a:r>
                      <a:r>
                        <a:rPr lang="en-US" altLang="zh-CN" sz="1400" u="none" strike="noStrike" dirty="0">
                          <a:effectLst/>
                        </a:rPr>
                        <a:t>80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68696" y="620688"/>
            <a:ext cx="3744416"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第三方监控结果</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330835" y="1419860"/>
          <a:ext cx="11195050" cy="1092200"/>
        </p:xfrm>
        <a:graphic>
          <a:graphicData uri="http://schemas.openxmlformats.org/drawingml/2006/table">
            <a:tbl>
              <a:tblPr firstRow="1" bandRow="1">
                <a:tableStyleId>{5C22544A-7EE6-4342-B048-85BDC9FD1C3A}</a:tableStyleId>
              </a:tblPr>
              <a:tblGrid>
                <a:gridCol w="1205230"/>
                <a:gridCol w="1257300"/>
                <a:gridCol w="2410460"/>
                <a:gridCol w="1257300"/>
                <a:gridCol w="1257300"/>
                <a:gridCol w="1257300"/>
                <a:gridCol w="1292860"/>
                <a:gridCol w="1257300"/>
              </a:tblGrid>
              <a:tr h="177800">
                <a:tc gridSpan="8">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2017</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18-3</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31</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日考核评分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304800">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可用性</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标准评分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下载速率（</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KB/s</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首屏时间（</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s</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标准评分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质量得分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04800">
                <a:tc>
                  <a:txBody>
                    <a:bodyPr/>
                    <a:p>
                      <a:pPr indent="0" algn="ctr">
                        <a:buNone/>
                      </a:pPr>
                      <a:r>
                        <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页面监测得分</a:t>
                      </a:r>
                      <a:endPar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99.5629</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1.6228</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100</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04800">
                <a:tc>
                  <a:txBody>
                    <a:bodyPr/>
                    <a:p>
                      <a:pPr indent="0" algn="ctr">
                        <a:buNone/>
                      </a:pPr>
                      <a:r>
                        <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下载分发得分</a:t>
                      </a:r>
                      <a:endPar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98.657</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3754.3953</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加分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105</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6" name="表格 5"/>
          <p:cNvGraphicFramePr/>
          <p:nvPr/>
        </p:nvGraphicFramePr>
        <p:xfrm>
          <a:off x="330835" y="2717165"/>
          <a:ext cx="11195050" cy="3745230"/>
        </p:xfrm>
        <a:graphic>
          <a:graphicData uri="http://schemas.openxmlformats.org/drawingml/2006/table">
            <a:tbl>
              <a:tblPr firstRow="1" bandRow="1">
                <a:tableStyleId>{5C22544A-7EE6-4342-B048-85BDC9FD1C3A}</a:tableStyleId>
              </a:tblPr>
              <a:tblGrid>
                <a:gridCol w="901065"/>
                <a:gridCol w="1032510"/>
                <a:gridCol w="1437005"/>
                <a:gridCol w="2022475"/>
                <a:gridCol w="925195"/>
                <a:gridCol w="864235"/>
                <a:gridCol w="768350"/>
                <a:gridCol w="864235"/>
                <a:gridCol w="971550"/>
                <a:gridCol w="788035"/>
                <a:gridCol w="620395"/>
              </a:tblGrid>
              <a:tr h="182880">
                <a:tc rowSpan="8">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mm</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gridSpan="10">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2017</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18-3</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31</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日均值</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365760">
                <a:tc vMerge="1">
                  <a:tcP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任务类型</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任务名称</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监测地址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可用性</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评分标准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下载速率（</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KB/s</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评分标准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首屏时间（</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s</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评分标准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点次</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07060">
                <a:tc vMerge="1">
                  <a:tcP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2">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全页面</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odp</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域名动态访问监控</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u="sng">
                          <a:solidFill>
                            <a:srgbClr val="0000FF"/>
                          </a:solidFill>
                          <a:latin typeface="宋体" panose="02010600030101010101" pitchFamily="2" charset="-122"/>
                          <a:ea typeface="宋体" panose="02010600030101010101" pitchFamily="2" charset="-122"/>
                          <a:cs typeface="宋体" panose="02010600030101010101" pitchFamily="2" charset="-122"/>
                          <a:hlinkClick r:id="rId1"/>
                        </a:rPr>
                        <a:t>http://odp.mmarket.com/t.do?requestid=android_mm5.0_index</a:t>
                      </a:r>
                      <a:endParaRPr lang="en-US" altLang="zh-CN" sz="1200" b="1" u="sng">
                        <a:solidFill>
                          <a:srgbClr val="0000FF"/>
                        </a:solidFill>
                        <a:latin typeface="宋体" panose="02010600030101010101" pitchFamily="2" charset="-122"/>
                        <a:ea typeface="宋体" panose="02010600030101010101" pitchFamily="2" charset="-122"/>
                        <a:cs typeface="宋体" panose="02010600030101010101" pitchFamily="2" charset="-122"/>
                        <a:hlinkClick r:id="rId1"/>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99.429</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1.047</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47879.0</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48640">
                <a:tc vMerge="1">
                  <a:tcP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odpnj</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域名动态访问监控</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http://odpnj.mmarket.com/t.do?requestid=android_mm5.0_index</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99.245</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1.596</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155534.0</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2880">
                <a:tc vMerge="1">
                  <a:tcP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rPr>
                        <a:t>平均分</a:t>
                      </a:r>
                      <a:endPar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99.3368</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1.3216</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203413</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577850">
                <a:tc vMerge="1">
                  <a:tcP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2">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文件下载分发</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apkopen</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域名下载</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http://apkopen.mmarket.com/rs/prepublish_open/tingyuntestcdn/MM_online_hd.apk</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98.758</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3770.155</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152792.0</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48640">
                <a:tc vMerge="1">
                  <a:tcP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APK</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域名监控</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http://apk.mmarket.com/mmapk/22201603251443521/MM_online_hd.apk</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98.55695</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3738.6357</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370243</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2880">
                <a:tc vMerge="1">
                  <a:tcP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rPr>
                        <a:t>平均分</a:t>
                      </a:r>
                      <a:endPar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u="sng">
                        <a:solidFill>
                          <a:srgbClr val="0563C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98.657</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3754.3953</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523035</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65760">
                <a:tc rowSpan="2">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139</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邮箱</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全页面</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139</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邮箱</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http://images.139cm.com/m2012/html/skin.html</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99.789</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1.924</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155879.0</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2880">
                <a:tc vMerge="1">
                  <a:tcP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rPr>
                        <a:t>平均分</a:t>
                      </a:r>
                      <a:endPar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u="sng">
                        <a:solidFill>
                          <a:srgbClr val="0563C1"/>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99.789</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1.924</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155879.0</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328" y="620688"/>
            <a:ext cx="3240360"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加速考核规则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32114" y="1408311"/>
            <a:ext cx="8820270" cy="923330"/>
          </a:xfrm>
          <a:prstGeom prst="rect">
            <a:avLst/>
          </a:prstGeom>
        </p:spPr>
        <p:txBody>
          <a:bodyPr wrap="square">
            <a:spAutoFit/>
          </a:bodyPr>
          <a:lstStyle/>
          <a:p>
            <a:pPr marL="285750" indent="-285750" algn="just">
              <a:spcAft>
                <a:spcPts val="0"/>
              </a:spcAft>
              <a:buFont typeface="Wingdings" panose="05000000000000000000" pitchFamily="2" charset="2"/>
              <a:buChar char="Ø"/>
            </a:pPr>
            <a:r>
              <a:rPr lang="zh-CN" altLang="zh-CN" kern="100" dirty="0">
                <a:latin typeface="Cambria" panose="02040503050406030204" pitchFamily="18" charset="0"/>
                <a:cs typeface="Times New Roman" panose="02020603050405020304" pitchFamily="18" charset="0"/>
              </a:rPr>
              <a:t>加速效果得分需满足达标以上，其中计算公式为：</a:t>
            </a:r>
            <a:endParaRPr lang="zh-CN" altLang="zh-CN" kern="100" dirty="0">
              <a:latin typeface="Cambria" panose="02040503050406030204" pitchFamily="18" charset="0"/>
              <a:cs typeface="Times New Roman" panose="02020603050405020304" pitchFamily="18" charset="0"/>
            </a:endParaRPr>
          </a:p>
          <a:p>
            <a:pPr indent="266700" algn="just">
              <a:spcAft>
                <a:spcPts val="0"/>
              </a:spcAft>
            </a:pPr>
            <a:r>
              <a:rPr lang="zh-CN" altLang="zh-CN" kern="100" dirty="0">
                <a:latin typeface="Cambria" panose="02040503050406030204" pitchFamily="18" charset="0"/>
                <a:cs typeface="Times New Roman" panose="02020603050405020304" pitchFamily="18" charset="0"/>
              </a:rPr>
              <a:t>静态资源分发质量得分</a:t>
            </a:r>
            <a:r>
              <a:rPr lang="en-US" altLang="zh-CN" kern="100" dirty="0">
                <a:latin typeface="Cambria" panose="02040503050406030204" pitchFamily="18" charset="0"/>
                <a:cs typeface="Times New Roman" panose="02020603050405020304" pitchFamily="18" charset="0"/>
              </a:rPr>
              <a:t> = </a:t>
            </a:r>
            <a:r>
              <a:rPr lang="zh-CN" altLang="zh-CN" kern="100" dirty="0">
                <a:latin typeface="Cambria" panose="02040503050406030204" pitchFamily="18" charset="0"/>
                <a:cs typeface="Times New Roman" panose="02020603050405020304" pitchFamily="18" charset="0"/>
              </a:rPr>
              <a:t>可用性得分×</a:t>
            </a:r>
            <a:r>
              <a:rPr lang="en-US" altLang="zh-CN" kern="100" dirty="0">
                <a:latin typeface="Cambria" panose="02040503050406030204" pitchFamily="18" charset="0"/>
                <a:cs typeface="Times New Roman" panose="02020603050405020304" pitchFamily="18" charset="0"/>
              </a:rPr>
              <a:t>50% + </a:t>
            </a:r>
            <a:r>
              <a:rPr lang="zh-CN" altLang="zh-CN" kern="100" dirty="0">
                <a:latin typeface="Cambria" panose="02040503050406030204" pitchFamily="18" charset="0"/>
                <a:cs typeface="Times New Roman" panose="02020603050405020304" pitchFamily="18" charset="0"/>
              </a:rPr>
              <a:t>延时得分×</a:t>
            </a:r>
            <a:r>
              <a:rPr lang="en-US" altLang="zh-CN" kern="100" dirty="0">
                <a:latin typeface="Cambria" panose="02040503050406030204" pitchFamily="18" charset="0"/>
                <a:cs typeface="Times New Roman" panose="02020603050405020304" pitchFamily="18" charset="0"/>
              </a:rPr>
              <a:t>50%</a:t>
            </a:r>
            <a:endParaRPr lang="zh-CN" altLang="zh-CN" kern="100" dirty="0">
              <a:latin typeface="Cambria" panose="02040503050406030204" pitchFamily="18" charset="0"/>
              <a:cs typeface="Times New Roman" panose="02020603050405020304" pitchFamily="18" charset="0"/>
            </a:endParaRPr>
          </a:p>
          <a:p>
            <a:pPr indent="266700" algn="just">
              <a:spcAft>
                <a:spcPts val="0"/>
              </a:spcAft>
            </a:pPr>
            <a:r>
              <a:rPr lang="zh-CN" altLang="zh-CN" kern="100" dirty="0">
                <a:latin typeface="Cambria" panose="02040503050406030204" pitchFamily="18" charset="0"/>
                <a:cs typeface="Times New Roman" panose="02020603050405020304" pitchFamily="18" charset="0"/>
              </a:rPr>
              <a:t>下载分发质量得分</a:t>
            </a:r>
            <a:r>
              <a:rPr lang="en-US" altLang="zh-CN" kern="100" dirty="0">
                <a:latin typeface="Cambria" panose="02040503050406030204" pitchFamily="18" charset="0"/>
                <a:cs typeface="Times New Roman" panose="02020603050405020304" pitchFamily="18" charset="0"/>
              </a:rPr>
              <a:t> = </a:t>
            </a:r>
            <a:r>
              <a:rPr lang="zh-CN" altLang="zh-CN" kern="100" dirty="0">
                <a:latin typeface="Cambria" panose="02040503050406030204" pitchFamily="18" charset="0"/>
                <a:cs typeface="Times New Roman" panose="02020603050405020304" pitchFamily="18" charset="0"/>
              </a:rPr>
              <a:t>可用性得分×</a:t>
            </a:r>
            <a:r>
              <a:rPr lang="en-US" altLang="zh-CN" kern="100" dirty="0">
                <a:latin typeface="Cambria" panose="02040503050406030204" pitchFamily="18" charset="0"/>
                <a:cs typeface="Times New Roman" panose="02020603050405020304" pitchFamily="18" charset="0"/>
              </a:rPr>
              <a:t>50% + </a:t>
            </a:r>
            <a:r>
              <a:rPr lang="zh-CN" altLang="zh-CN" kern="100" dirty="0">
                <a:latin typeface="Cambria" panose="02040503050406030204" pitchFamily="18" charset="0"/>
                <a:cs typeface="Times New Roman" panose="02020603050405020304" pitchFamily="18" charset="0"/>
              </a:rPr>
              <a:t>下载速度得分×</a:t>
            </a:r>
            <a:r>
              <a:rPr lang="en-US" altLang="zh-CN" kern="100" dirty="0">
                <a:latin typeface="Cambria" panose="02040503050406030204" pitchFamily="18" charset="0"/>
                <a:cs typeface="Times New Roman" panose="02020603050405020304" pitchFamily="18" charset="0"/>
              </a:rPr>
              <a:t>50% </a:t>
            </a:r>
            <a:endParaRPr lang="zh-CN" altLang="zh-CN" kern="100" dirty="0">
              <a:latin typeface="Cambria" panose="02040503050406030204" pitchFamily="18" charset="0"/>
              <a:cs typeface="Times New Roman" panose="02020603050405020304" pitchFamily="18" charset="0"/>
            </a:endParaRPr>
          </a:p>
        </p:txBody>
      </p:sp>
      <p:sp>
        <p:nvSpPr>
          <p:cNvPr id="9" name="文本框 8"/>
          <p:cNvSpPr txBox="1"/>
          <p:nvPr/>
        </p:nvSpPr>
        <p:spPr>
          <a:xfrm>
            <a:off x="729534" y="2615208"/>
            <a:ext cx="9494907" cy="646331"/>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得分方式</a:t>
            </a:r>
            <a:r>
              <a:rPr lang="zh-CN" altLang="en-US" dirty="0"/>
              <a:t>：得分方式：加分（</a:t>
            </a:r>
            <a:r>
              <a:rPr lang="en-US" altLang="zh-CN" dirty="0"/>
              <a:t>110</a:t>
            </a:r>
            <a:r>
              <a:rPr lang="zh-CN" altLang="en-US" dirty="0"/>
              <a:t>）、</a:t>
            </a:r>
            <a:r>
              <a:rPr lang="zh-CN" altLang="zh-CN" dirty="0"/>
              <a:t>优（</a:t>
            </a:r>
            <a:r>
              <a:rPr lang="en-US" altLang="zh-CN" dirty="0"/>
              <a:t>100</a:t>
            </a:r>
            <a:r>
              <a:rPr lang="zh-CN" altLang="zh-CN" dirty="0"/>
              <a:t>）、良（</a:t>
            </a:r>
            <a:r>
              <a:rPr lang="en-US" altLang="zh-CN" dirty="0"/>
              <a:t>85</a:t>
            </a:r>
            <a:r>
              <a:rPr lang="zh-CN" altLang="zh-CN" dirty="0"/>
              <a:t>）、达标（</a:t>
            </a:r>
            <a:r>
              <a:rPr lang="en-US" altLang="zh-CN" dirty="0"/>
              <a:t>70</a:t>
            </a:r>
            <a:r>
              <a:rPr lang="zh-CN" altLang="zh-CN" dirty="0"/>
              <a:t>）、不达标（</a:t>
            </a:r>
            <a:r>
              <a:rPr lang="en-US" altLang="zh-CN" dirty="0"/>
              <a:t>50</a:t>
            </a:r>
            <a:r>
              <a:rPr lang="zh-CN" altLang="zh-CN" dirty="0"/>
              <a:t>）</a:t>
            </a:r>
            <a:endParaRPr lang="zh-CN" altLang="zh-CN" dirty="0"/>
          </a:p>
          <a:p>
            <a:endParaRPr lang="zh-CN" altLang="en-US" dirty="0"/>
          </a:p>
        </p:txBody>
      </p:sp>
      <p:sp>
        <p:nvSpPr>
          <p:cNvPr id="10" name="矩形 9"/>
          <p:cNvSpPr/>
          <p:nvPr/>
        </p:nvSpPr>
        <p:spPr>
          <a:xfrm>
            <a:off x="782070" y="3368025"/>
            <a:ext cx="1627369" cy="369332"/>
          </a:xfrm>
          <a:prstGeom prst="rect">
            <a:avLst/>
          </a:prstGeom>
        </p:spPr>
        <p:txBody>
          <a:bodyPr wrap="none">
            <a:spAutoFit/>
          </a:bodyPr>
          <a:lstStyle/>
          <a:p>
            <a:pPr marL="285750" indent="-285750">
              <a:buFont typeface="Wingdings" panose="05000000000000000000" pitchFamily="2" charset="2"/>
              <a:buChar char="Ø"/>
            </a:pPr>
            <a:r>
              <a:rPr lang="zh-CN" altLang="en-US" dirty="0" smtClean="0"/>
              <a:t>得分标准：</a:t>
            </a:r>
            <a:endParaRPr lang="zh-CN" altLang="en-US" dirty="0"/>
          </a:p>
        </p:txBody>
      </p:sp>
      <p:graphicFrame>
        <p:nvGraphicFramePr>
          <p:cNvPr id="7" name="表格 6"/>
          <p:cNvGraphicFramePr>
            <a:graphicFrameLocks noGrp="1"/>
          </p:cNvGraphicFramePr>
          <p:nvPr/>
        </p:nvGraphicFramePr>
        <p:xfrm>
          <a:off x="767408" y="3861048"/>
          <a:ext cx="10441161" cy="1872207"/>
        </p:xfrm>
        <a:graphic>
          <a:graphicData uri="http://schemas.openxmlformats.org/drawingml/2006/table">
            <a:tbl>
              <a:tblPr firstCol="1" bandRow="1">
                <a:tableStyleId>{5C22544A-7EE6-4342-B048-85BDC9FD1C3A}</a:tableStyleId>
              </a:tblPr>
              <a:tblGrid>
                <a:gridCol w="728618"/>
                <a:gridCol w="728619"/>
                <a:gridCol w="728618"/>
                <a:gridCol w="728618"/>
                <a:gridCol w="728619"/>
                <a:gridCol w="728618"/>
                <a:gridCol w="728618"/>
                <a:gridCol w="764995"/>
                <a:gridCol w="728619"/>
                <a:gridCol w="728618"/>
                <a:gridCol w="728618"/>
                <a:gridCol w="831695"/>
                <a:gridCol w="779144"/>
                <a:gridCol w="779144"/>
              </a:tblGrid>
              <a:tr h="617855">
                <a:tc gridSpan="3">
                  <a:txBody>
                    <a:bodyPr/>
                    <a:lstStyle/>
                    <a:p>
                      <a:pPr algn="ctr">
                        <a:spcAft>
                          <a:spcPts val="0"/>
                        </a:spcAft>
                      </a:pPr>
                      <a:r>
                        <a:rPr lang="zh-CN" sz="1800" kern="100" dirty="0">
                          <a:effectLst/>
                        </a:rPr>
                        <a:t>上传速率（</a:t>
                      </a:r>
                      <a:r>
                        <a:rPr lang="en-US" sz="1800" kern="100" dirty="0">
                          <a:effectLst/>
                        </a:rPr>
                        <a:t>KB/s</a:t>
                      </a:r>
                      <a:r>
                        <a:rPr lang="zh-CN" sz="1800" kern="100" dirty="0">
                          <a:effectLst/>
                        </a:rPr>
                        <a:t>）</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tc>
                <a:tc hMerge="1">
                  <a:tcPr/>
                </a:tc>
                <a:tc hMerge="1">
                  <a:tcPr/>
                </a:tc>
                <a:tc gridSpan="5">
                  <a:txBody>
                    <a:bodyPr/>
                    <a:lstStyle/>
                    <a:p>
                      <a:pPr algn="ctr">
                        <a:spcAft>
                          <a:spcPts val="0"/>
                        </a:spcAft>
                      </a:pPr>
                      <a:r>
                        <a:rPr lang="zh-CN" sz="1800" b="1" kern="100" dirty="0">
                          <a:solidFill>
                            <a:schemeClr val="lt1"/>
                          </a:solidFill>
                          <a:effectLst/>
                          <a:latin typeface="+mn-lt"/>
                          <a:ea typeface="+mn-ea"/>
                          <a:cs typeface="+mn-cs"/>
                        </a:rPr>
                        <a:t>下载速率（</a:t>
                      </a:r>
                      <a:r>
                        <a:rPr lang="en-US" sz="1800" b="1" kern="100" dirty="0">
                          <a:solidFill>
                            <a:schemeClr val="lt1"/>
                          </a:solidFill>
                          <a:effectLst/>
                          <a:latin typeface="+mn-lt"/>
                          <a:ea typeface="+mn-ea"/>
                          <a:cs typeface="+mn-cs"/>
                        </a:rPr>
                        <a:t>KB/s</a:t>
                      </a:r>
                      <a:r>
                        <a:rPr lang="zh-CN"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marL="68580" marR="68580" marT="0" marB="0" anchor="ctr"/>
                </a:tc>
                <a:tc hMerge="1">
                  <a:tcPr/>
                </a:tc>
                <a:tc hMerge="1">
                  <a:tcPr/>
                </a:tc>
                <a:tc hMerge="1">
                  <a:tcPr/>
                </a:tc>
                <a:tc gridSpan="3">
                  <a:txBody>
                    <a:bodyPr/>
                    <a:lstStyle/>
                    <a:p>
                      <a:pPr algn="ctr">
                        <a:spcAft>
                          <a:spcPts val="0"/>
                        </a:spcAft>
                      </a:pPr>
                      <a:r>
                        <a:rPr lang="zh-CN" sz="1800" b="1" kern="100" dirty="0">
                          <a:solidFill>
                            <a:schemeClr val="lt1"/>
                          </a:solidFill>
                          <a:effectLst/>
                          <a:latin typeface="+mn-lt"/>
                          <a:ea typeface="+mn-ea"/>
                          <a:cs typeface="+mn-cs"/>
                        </a:rPr>
                        <a:t>延时标准</a:t>
                      </a:r>
                      <a:r>
                        <a:rPr lang="en-US" sz="1800" b="1" kern="100" dirty="0">
                          <a:solidFill>
                            <a:schemeClr val="lt1"/>
                          </a:solidFill>
                          <a:effectLst/>
                          <a:latin typeface="+mn-lt"/>
                          <a:ea typeface="+mn-ea"/>
                          <a:cs typeface="+mn-cs"/>
                        </a:rPr>
                        <a:t>(</a:t>
                      </a:r>
                      <a:r>
                        <a:rPr lang="zh-CN" sz="1800" b="1" kern="100" dirty="0">
                          <a:solidFill>
                            <a:schemeClr val="lt1"/>
                          </a:solidFill>
                          <a:effectLst/>
                          <a:latin typeface="+mn-lt"/>
                          <a:ea typeface="+mn-ea"/>
                          <a:cs typeface="+mn-cs"/>
                        </a:rPr>
                        <a:t>秒</a:t>
                      </a:r>
                      <a:r>
                        <a:rPr lang="en-US"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a:tc>
                <a:tc hMerge="1">
                  <a:tcPr/>
                </a:tc>
                <a:tc gridSpan="3">
                  <a:txBody>
                    <a:bodyPr/>
                    <a:lstStyle/>
                    <a:p>
                      <a:pPr algn="ctr">
                        <a:spcAft>
                          <a:spcPts val="0"/>
                        </a:spcAft>
                      </a:pPr>
                      <a:r>
                        <a:rPr lang="zh-CN" sz="1800" b="1" kern="100" dirty="0">
                          <a:solidFill>
                            <a:schemeClr val="lt1"/>
                          </a:solidFill>
                          <a:effectLst/>
                          <a:latin typeface="+mn-lt"/>
                          <a:ea typeface="+mn-ea"/>
                          <a:cs typeface="+mn-cs"/>
                        </a:rPr>
                        <a:t>可用性标准</a:t>
                      </a:r>
                      <a:r>
                        <a:rPr lang="en-US"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a:tc>
                <a:tc hMerge="1">
                  <a:tcPr/>
                </a:tc>
              </a:tr>
              <a:tr h="618120">
                <a:tc>
                  <a:txBody>
                    <a:bodyPr/>
                    <a:lstStyle/>
                    <a:p>
                      <a:pPr algn="ctr">
                        <a:spcAft>
                          <a:spcPts val="0"/>
                        </a:spcAft>
                      </a:pPr>
                      <a:r>
                        <a:rPr lang="zh-CN" sz="1800" b="0" kern="100" dirty="0">
                          <a:solidFill>
                            <a:schemeClr val="dk1"/>
                          </a:solidFill>
                          <a:effectLst/>
                          <a:latin typeface="+mn-lt"/>
                          <a:ea typeface="+mn-ea"/>
                          <a:cs typeface="+mn-cs"/>
                        </a:rPr>
                        <a:t>优秀</a:t>
                      </a:r>
                      <a:endParaRPr lang="zh-CN" sz="1800" b="0" kern="100" dirty="0">
                        <a:solidFill>
                          <a:schemeClr val="dk1"/>
                        </a:solidFill>
                        <a:effectLst/>
                        <a:latin typeface="+mn-lt"/>
                        <a:ea typeface="+mn-ea"/>
                        <a:cs typeface="+mn-cs"/>
                      </a:endParaRPr>
                    </a:p>
                  </a:txBody>
                  <a:tcPr marL="68580" marR="68580" marT="0" marB="0" anchor="b">
                    <a:solidFill>
                      <a:srgbClr val="E9EDF4"/>
                    </a:solidFill>
                  </a:tcPr>
                </a:tc>
                <a:tc>
                  <a:txBody>
                    <a:bodyPr/>
                    <a:lstStyle/>
                    <a:p>
                      <a:pPr algn="ctr">
                        <a:spcAft>
                          <a:spcPts val="0"/>
                        </a:spcAft>
                      </a:pPr>
                      <a:r>
                        <a:rPr lang="zh-CN" sz="1800" kern="100" dirty="0">
                          <a:effectLst/>
                        </a:rPr>
                        <a:t>良好</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达标</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altLang="en-US" sz="1800" kern="100" dirty="0" smtClean="0">
                          <a:effectLst/>
                          <a:latin typeface="Cambria" panose="02040503050406030204" pitchFamily="18" charset="0"/>
                          <a:ea typeface="宋体" panose="02010600030101010101" pitchFamily="2" charset="-122"/>
                          <a:cs typeface="Times New Roman" panose="02020603050405020304" pitchFamily="18" charset="0"/>
                        </a:rPr>
                        <a:t>加分</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优秀</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良好</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p>
                      <a:pPr algn="ctr">
                        <a:spcAft>
                          <a:spcPts val="0"/>
                        </a:spcAft>
                        <a:buNone/>
                      </a:pPr>
                      <a:r>
                        <a:rPr lang="zh-CN" altLang="en-US" sz="1800" kern="100">
                          <a:effectLst/>
                          <a:latin typeface="Cambria" panose="02040503050406030204" pitchFamily="18" charset="0"/>
                          <a:ea typeface="宋体" panose="02010600030101010101" pitchFamily="2" charset="-122"/>
                          <a:cs typeface="Times New Roman" panose="02020603050405020304" pitchFamily="18" charset="0"/>
                        </a:rPr>
                        <a:t>中等</a:t>
                      </a:r>
                      <a:endParaRPr lang="zh-CN" altLang="en-US"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达标</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优秀</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良好</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达标</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优秀</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良好</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达标</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r>
              <a:tr h="635967">
                <a:tc>
                  <a:txBody>
                    <a:bodyPr/>
                    <a:lstStyle/>
                    <a:p>
                      <a:pPr algn="ctr">
                        <a:spcAft>
                          <a:spcPts val="0"/>
                        </a:spcAft>
                      </a:pPr>
                      <a:r>
                        <a:rPr lang="en-US" sz="1800" b="0" kern="100" dirty="0">
                          <a:solidFill>
                            <a:schemeClr val="dk1"/>
                          </a:solidFill>
                          <a:effectLst/>
                          <a:latin typeface="+mn-lt"/>
                          <a:ea typeface="+mn-ea"/>
                          <a:cs typeface="+mn-cs"/>
                        </a:rPr>
                        <a:t>50</a:t>
                      </a:r>
                      <a:endParaRPr lang="zh-CN" sz="1800" b="0" kern="100" dirty="0">
                        <a:solidFill>
                          <a:schemeClr val="dk1"/>
                        </a:solidFill>
                        <a:effectLst/>
                        <a:latin typeface="+mn-lt"/>
                        <a:ea typeface="+mn-ea"/>
                        <a:cs typeface="+mn-cs"/>
                      </a:endParaRPr>
                    </a:p>
                  </a:txBody>
                  <a:tcPr marL="68580" marR="68580" marT="0" marB="0" anchor="b">
                    <a:solidFill>
                      <a:srgbClr val="D0D8E8"/>
                    </a:solidFill>
                  </a:tcPr>
                </a:tc>
                <a:tc>
                  <a:txBody>
                    <a:bodyPr/>
                    <a:lstStyle/>
                    <a:p>
                      <a:pPr algn="ctr">
                        <a:spcAft>
                          <a:spcPts val="0"/>
                        </a:spcAft>
                      </a:pPr>
                      <a:r>
                        <a:rPr lang="en-US" sz="1800" kern="100" dirty="0">
                          <a:effectLst/>
                        </a:rPr>
                        <a:t>40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a:effectLst/>
                        </a:rPr>
                        <a:t>30</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Cambria" panose="02040503050406030204" pitchFamily="18" charset="0"/>
                          <a:ea typeface="宋体" panose="02010600030101010101" pitchFamily="2" charset="-122"/>
                          <a:cs typeface="Times New Roman" panose="02020603050405020304" pitchFamily="18" charset="0"/>
                        </a:rPr>
                        <a:t>2500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a:effectLst/>
                          <a:latin typeface="Cambria" panose="02040503050406030204" pitchFamily="18" charset="0"/>
                          <a:ea typeface="宋体" panose="02010600030101010101" pitchFamily="2" charset="-122"/>
                          <a:cs typeface="Times New Roman" panose="02020603050405020304" pitchFamily="18" charset="0"/>
                        </a:rPr>
                        <a:t>2000</a:t>
                      </a:r>
                      <a:endParaRPr lang="en-US"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smtClean="0">
                          <a:effectLst/>
                        </a:rPr>
                        <a:t>1</a:t>
                      </a:r>
                      <a:r>
                        <a:rPr lang="en-US" altLang="zh-CN" sz="1800" kern="100" dirty="0" smtClean="0">
                          <a:effectLst/>
                        </a:rPr>
                        <a:t>8</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p>
                      <a:pPr algn="ctr">
                        <a:spcAft>
                          <a:spcPts val="0"/>
                        </a:spcAft>
                      </a:pPr>
                      <a:r>
                        <a:rPr lang="en-US" altLang="zh-CN" sz="1800" kern="100" dirty="0" smtClean="0">
                          <a:effectLst/>
                        </a:rPr>
                        <a:t>15</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rPr>
                        <a:t>12</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2.1</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2.7</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3</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98%</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95%</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39416" y="2060848"/>
          <a:ext cx="10657182" cy="2533442"/>
        </p:xfrm>
        <a:graphic>
          <a:graphicData uri="http://schemas.openxmlformats.org/drawingml/2006/table">
            <a:tbl>
              <a:tblPr firstRow="1" bandRow="1">
                <a:tableStyleId>{5C22544A-7EE6-4342-B048-85BDC9FD1C3A}</a:tableStyleId>
              </a:tblPr>
              <a:tblGrid>
                <a:gridCol w="2088232"/>
                <a:gridCol w="1008112"/>
                <a:gridCol w="1387023"/>
                <a:gridCol w="1469956"/>
                <a:gridCol w="1396459"/>
                <a:gridCol w="1616952"/>
                <a:gridCol w="1690448"/>
              </a:tblGrid>
              <a:tr h="449176">
                <a:tc>
                  <a:txBody>
                    <a:bodyPr/>
                    <a:lstStyle/>
                    <a:p>
                      <a:r>
                        <a:rPr lang="zh-CN" altLang="en-US" dirty="0" smtClean="0"/>
                        <a:t>业务类型</a:t>
                      </a:r>
                      <a:endParaRPr lang="zh-CN" altLang="en-US" dirty="0"/>
                    </a:p>
                  </a:txBody>
                  <a:tcPr/>
                </a:tc>
                <a:tc>
                  <a:txBody>
                    <a:bodyPr/>
                    <a:lstStyle/>
                    <a:p>
                      <a:r>
                        <a:rPr lang="zh-CN" altLang="en-US" dirty="0" smtClean="0"/>
                        <a:t>可用性</a:t>
                      </a:r>
                      <a:endParaRPr lang="zh-CN" altLang="en-US" dirty="0"/>
                    </a:p>
                  </a:txBody>
                  <a:tcPr/>
                </a:tc>
                <a:tc>
                  <a:txBody>
                    <a:bodyPr/>
                    <a:lstStyle/>
                    <a:p>
                      <a:r>
                        <a:rPr lang="zh-CN" altLang="en-US" dirty="0" smtClean="0"/>
                        <a:t>可用性级别</a:t>
                      </a:r>
                      <a:endParaRPr lang="zh-CN" altLang="en-US" dirty="0"/>
                    </a:p>
                  </a:txBody>
                  <a:tcPr/>
                </a:tc>
                <a:tc>
                  <a:txBody>
                    <a:bodyPr/>
                    <a:lstStyle/>
                    <a:p>
                      <a:r>
                        <a:rPr lang="zh-CN" altLang="en-US" dirty="0" smtClean="0"/>
                        <a:t>可用性得分</a:t>
                      </a:r>
                      <a:endParaRPr lang="zh-CN" altLang="en-US" dirty="0"/>
                    </a:p>
                  </a:txBody>
                  <a:tcPr/>
                </a:tc>
                <a:tc>
                  <a:txBody>
                    <a:bodyPr/>
                    <a:lstStyle/>
                    <a:p>
                      <a:r>
                        <a:rPr lang="zh-CN" altLang="en-US" dirty="0" smtClean="0"/>
                        <a:t>首屏时间</a:t>
                      </a:r>
                      <a:endParaRPr lang="zh-CN" altLang="en-US" dirty="0"/>
                    </a:p>
                  </a:txBody>
                  <a:tcPr/>
                </a:tc>
                <a:tc>
                  <a:txBody>
                    <a:bodyPr/>
                    <a:lstStyle/>
                    <a:p>
                      <a:r>
                        <a:rPr lang="zh-CN" altLang="en-US" dirty="0" smtClean="0"/>
                        <a:t>延迟级别</a:t>
                      </a:r>
                      <a:endParaRPr lang="zh-CN" altLang="en-US" dirty="0"/>
                    </a:p>
                  </a:txBody>
                  <a:tcPr/>
                </a:tc>
                <a:tc>
                  <a:txBody>
                    <a:bodyPr/>
                    <a:lstStyle/>
                    <a:p>
                      <a:r>
                        <a:rPr lang="zh-CN" altLang="en-US" dirty="0" smtClean="0"/>
                        <a:t>延时得分</a:t>
                      </a:r>
                      <a:endParaRPr lang="zh-CN" altLang="en-US" dirty="0"/>
                    </a:p>
                  </a:txBody>
                  <a:tcPr/>
                </a:tc>
              </a:tr>
              <a:tr h="860130">
                <a:tc>
                  <a:txBody>
                    <a:bodyPr/>
                    <a:lstStyle/>
                    <a:p>
                      <a:pPr>
                        <a:lnSpc>
                          <a:spcPct val="200000"/>
                        </a:lnSpc>
                      </a:pPr>
                      <a:r>
                        <a:rPr lang="zh-CN" altLang="en-US" sz="1800" dirty="0" smtClean="0"/>
                        <a:t>页面分发</a:t>
                      </a:r>
                      <a:endParaRPr lang="zh-CN" altLang="en-US" sz="1800" dirty="0" smtClean="0"/>
                    </a:p>
                  </a:txBody>
                  <a:tcPr anchor="ctr" anchorCtr="0"/>
                </a:tc>
                <a:tc>
                  <a:txBody>
                    <a:bodyPr/>
                    <a:lstStyle/>
                    <a:p>
                      <a:pPr algn="ctr" fontAlgn="b"/>
                      <a:r>
                        <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rPr>
                        <a:t>99.5629</a:t>
                      </a:r>
                      <a:endPar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nchorCtr="0"/>
                </a:tc>
                <a:tc>
                  <a:txBody>
                    <a:bodyPr/>
                    <a:lstStyle/>
                    <a:p>
                      <a:pPr algn="ctr"/>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优秀</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pPr algn="ctr"/>
                      <a:r>
                        <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rPr>
                        <a:t>100</a:t>
                      </a:r>
                      <a:endPar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pPr algn="ctr"/>
                      <a:endParaRPr lang="en-US" altLang="zh-CN" sz="1800" b="0" i="0" u="none" strike="noStrike" kern="1200" dirty="0" smtClean="0">
                        <a:solidFill>
                          <a:srgbClr val="000000"/>
                        </a:solidFill>
                        <a:effectLst/>
                        <a:latin typeface="宋体" panose="02010600030101010101" pitchFamily="2" charset="-122"/>
                        <a:ea typeface="宋体" panose="02010600030101010101" pitchFamily="2" charset="-122"/>
                        <a:cs typeface="+mn-cs"/>
                      </a:endParaRPr>
                    </a:p>
                    <a:p>
                      <a:pPr algn="ctr"/>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1.6228</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pPr algn="ctr"/>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优秀</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pPr algn="ctr"/>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100</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r>
              <a:tr h="488347">
                <a:tc>
                  <a:txBody>
                    <a:bodyPr/>
                    <a:lstStyle/>
                    <a:p>
                      <a:pPr marL="0" algn="l" defTabSz="914400" rtl="0" eaLnBrk="1" latinLnBrk="0" hangingPunct="1"/>
                      <a:r>
                        <a:rPr lang="zh-CN" altLang="en-US" sz="1800" b="1" kern="1200" dirty="0" smtClean="0">
                          <a:solidFill>
                            <a:schemeClr val="lt1"/>
                          </a:solidFill>
                          <a:latin typeface="+mn-lt"/>
                          <a:ea typeface="+mn-ea"/>
                          <a:cs typeface="+mn-cs"/>
                        </a:rPr>
                        <a:t>业务类型</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可用性</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可用性级别</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可用性得分</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下载速度</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下载速度级别</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下载速度得分</a:t>
                      </a:r>
                      <a:endParaRPr lang="zh-CN" altLang="en-US" sz="1800" b="1" kern="1200" dirty="0" smtClean="0">
                        <a:solidFill>
                          <a:schemeClr val="lt1"/>
                        </a:solidFill>
                        <a:latin typeface="+mn-lt"/>
                        <a:ea typeface="+mn-ea"/>
                        <a:cs typeface="+mn-cs"/>
                      </a:endParaRPr>
                    </a:p>
                  </a:txBody>
                  <a:tcPr anchor="ctr" anchorCtr="0">
                    <a:solidFill>
                      <a:srgbClr val="4F81BD"/>
                    </a:solidFill>
                  </a:tcPr>
                </a:tc>
              </a:tr>
              <a:tr h="735789">
                <a:tc>
                  <a:txBody>
                    <a:bodyPr/>
                    <a:lstStyle/>
                    <a:p>
                      <a:pPr>
                        <a:lnSpc>
                          <a:spcPct val="200000"/>
                        </a:lnSpc>
                      </a:pPr>
                      <a:r>
                        <a:rPr lang="zh-CN" altLang="en-US" sz="1800" dirty="0" smtClean="0"/>
                        <a:t>下载分发</a:t>
                      </a:r>
                      <a:endParaRPr lang="zh-CN" altLang="en-US" sz="1800" dirty="0" smtClean="0"/>
                    </a:p>
                  </a:txBody>
                  <a:tcPr anchor="ctr" anchorCtr="0"/>
                </a:tc>
                <a:tc>
                  <a:txBody>
                    <a:bodyPr/>
                    <a:lstStyle/>
                    <a:p>
                      <a:pPr marL="0" algn="ctr" defTabSz="914400" rtl="0" eaLnBrk="1" fontAlgn="b" latinLnBrk="0" hangingPunct="1"/>
                      <a:r>
                        <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rPr>
                        <a:t>98.657</a:t>
                      </a:r>
                      <a:endPar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nchorCtr="0"/>
                </a:tc>
                <a:tc>
                  <a:txBody>
                    <a:bodyPr/>
                    <a:lstStyle/>
                    <a:p>
                      <a:pPr marL="0" algn="ctr" defTabSz="914400" rtl="0" eaLnBrk="1" fontAlgn="b" latinLnBrk="0" hangingPunct="1"/>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优秀</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pPr algn="ctr"/>
                      <a:r>
                        <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rPr>
                        <a:t>100</a:t>
                      </a:r>
                      <a:endPar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pPr algn="ctr"/>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3754.3953</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pPr algn="ctr"/>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加分</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pPr algn="ctr"/>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105</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r>
            </a:tbl>
          </a:graphicData>
        </a:graphic>
      </p:graphicFrame>
      <p:sp>
        <p:nvSpPr>
          <p:cNvPr id="5" name="文本框 4"/>
          <p:cNvSpPr txBox="1"/>
          <p:nvPr/>
        </p:nvSpPr>
        <p:spPr>
          <a:xfrm>
            <a:off x="1617516" y="4879296"/>
            <a:ext cx="8462958" cy="369332"/>
          </a:xfrm>
          <a:prstGeom prst="rect">
            <a:avLst/>
          </a:prstGeom>
          <a:noFill/>
        </p:spPr>
        <p:txBody>
          <a:bodyPr wrap="none" rtlCol="0">
            <a:spAutoFit/>
          </a:bodyPr>
          <a:lstStyle/>
          <a:p>
            <a:r>
              <a:rPr lang="zh-CN" altLang="en-US" dirty="0" smtClean="0"/>
              <a:t>页面分发加速效果得分：</a:t>
            </a:r>
            <a:r>
              <a:rPr lang="en-US" altLang="zh-CN" dirty="0" smtClean="0"/>
              <a:t>100</a:t>
            </a:r>
            <a:r>
              <a:rPr lang="zh-CN" altLang="en-US" dirty="0" smtClean="0"/>
              <a:t>*</a:t>
            </a:r>
            <a:r>
              <a:rPr lang="en-US" altLang="zh-CN" dirty="0" smtClean="0"/>
              <a:t>50% + 100</a:t>
            </a:r>
            <a:r>
              <a:rPr lang="zh-CN" altLang="en-US" dirty="0" smtClean="0"/>
              <a:t>*</a:t>
            </a:r>
            <a:r>
              <a:rPr lang="en-US" altLang="zh-CN" dirty="0" smtClean="0"/>
              <a:t>50% = 100   </a:t>
            </a:r>
            <a:r>
              <a:rPr lang="zh-CN" altLang="en-US" dirty="0" smtClean="0"/>
              <a:t>折合成</a:t>
            </a:r>
            <a:r>
              <a:rPr lang="en-US" altLang="zh-CN" dirty="0" smtClean="0"/>
              <a:t>80</a:t>
            </a:r>
            <a:r>
              <a:rPr lang="zh-CN" altLang="en-US" dirty="0" smtClean="0"/>
              <a:t>分制：</a:t>
            </a:r>
            <a:r>
              <a:rPr lang="en-US" altLang="zh-CN" dirty="0" smtClean="0"/>
              <a:t>100</a:t>
            </a:r>
            <a:r>
              <a:rPr lang="zh-CN" altLang="en-US" dirty="0" smtClean="0"/>
              <a:t>*</a:t>
            </a:r>
            <a:r>
              <a:rPr lang="en-US" altLang="zh-CN" dirty="0" smtClean="0"/>
              <a:t>0.8 =80</a:t>
            </a:r>
            <a:endParaRPr lang="zh-CN" altLang="en-US" dirty="0">
              <a:solidFill>
                <a:srgbClr val="FF0000"/>
              </a:solidFill>
            </a:endParaRPr>
          </a:p>
        </p:txBody>
      </p:sp>
      <p:sp>
        <p:nvSpPr>
          <p:cNvPr id="6" name="文本框 5"/>
          <p:cNvSpPr txBox="1"/>
          <p:nvPr/>
        </p:nvSpPr>
        <p:spPr>
          <a:xfrm>
            <a:off x="1637478" y="5513340"/>
            <a:ext cx="8037830" cy="368300"/>
          </a:xfrm>
          <a:prstGeom prst="rect">
            <a:avLst/>
          </a:prstGeom>
          <a:noFill/>
        </p:spPr>
        <p:txBody>
          <a:bodyPr wrap="none" rtlCol="0">
            <a:spAutoFit/>
          </a:bodyPr>
          <a:lstStyle/>
          <a:p>
            <a:r>
              <a:rPr lang="zh-CN" altLang="en-US" dirty="0"/>
              <a:t>下载</a:t>
            </a:r>
            <a:r>
              <a:rPr lang="zh-CN" altLang="en-US" dirty="0" smtClean="0"/>
              <a:t>分发加速效果得分：</a:t>
            </a:r>
            <a:r>
              <a:rPr lang="en-US" altLang="zh-CN" dirty="0" smtClean="0"/>
              <a:t>100</a:t>
            </a:r>
            <a:r>
              <a:rPr lang="zh-CN" altLang="en-US" dirty="0" smtClean="0"/>
              <a:t>*</a:t>
            </a:r>
            <a:r>
              <a:rPr lang="en-US" altLang="zh-CN" dirty="0" smtClean="0"/>
              <a:t>50% + 110</a:t>
            </a:r>
            <a:r>
              <a:rPr lang="zh-CN" altLang="en-US" dirty="0" smtClean="0"/>
              <a:t>*</a:t>
            </a:r>
            <a:r>
              <a:rPr lang="en-US" altLang="zh-CN" dirty="0" smtClean="0"/>
              <a:t>50% = 105  </a:t>
            </a:r>
            <a:r>
              <a:rPr lang="zh-CN" altLang="en-US" dirty="0" smtClean="0"/>
              <a:t>折合成</a:t>
            </a:r>
            <a:r>
              <a:rPr lang="en-US" altLang="zh-CN" dirty="0" smtClean="0"/>
              <a:t>80</a:t>
            </a:r>
            <a:r>
              <a:rPr lang="zh-CN" altLang="en-US" dirty="0" smtClean="0"/>
              <a:t>分制：</a:t>
            </a:r>
            <a:r>
              <a:rPr lang="en-US" altLang="zh-CN" dirty="0" smtClean="0"/>
              <a:t>100</a:t>
            </a:r>
            <a:r>
              <a:rPr lang="zh-CN" altLang="en-US" dirty="0" smtClean="0"/>
              <a:t>*</a:t>
            </a:r>
            <a:r>
              <a:rPr lang="en-US" altLang="zh-CN" dirty="0" smtClean="0"/>
              <a:t>0.8 =</a:t>
            </a:r>
            <a:r>
              <a:rPr lang="en-US" dirty="0" smtClean="0"/>
              <a:t>80</a:t>
            </a:r>
            <a:endParaRPr lang="en-US" dirty="0">
              <a:solidFill>
                <a:srgbClr val="FF0000"/>
              </a:solidFill>
            </a:endParaRPr>
          </a:p>
        </p:txBody>
      </p:sp>
      <p:sp>
        <p:nvSpPr>
          <p:cNvPr id="7" name="标题 1"/>
          <p:cNvSpPr>
            <a:spLocks noGrp="1"/>
          </p:cNvSpPr>
          <p:nvPr>
            <p:ph type="title"/>
          </p:nvPr>
        </p:nvSpPr>
        <p:spPr>
          <a:xfrm>
            <a:off x="119336" y="620688"/>
            <a:ext cx="3240360" cy="504056"/>
          </a:xfrm>
        </p:spPr>
        <p:txBody>
          <a:bodyPr>
            <a:no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加速效果考核得分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19336" y="620688"/>
            <a:ext cx="3240360" cy="504056"/>
          </a:xfrm>
        </p:spPr>
        <p:txBody>
          <a:bodyPr>
            <a:no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加速效果考核得分</a:t>
            </a:r>
            <a:br>
              <a:rPr lang="en-US" altLang="zh-CN" sz="2000" b="1" dirty="0" smtClean="0">
                <a:solidFill>
                  <a:schemeClr val="bg1"/>
                </a:solidFill>
                <a:latin typeface="微软雅黑" panose="020B0503020204020204" pitchFamily="34" charset="-122"/>
                <a:ea typeface="微软雅黑" panose="020B0503020204020204" pitchFamily="34" charset="-122"/>
              </a:rPr>
            </a:br>
            <a:r>
              <a:rPr lang="zh-CN" altLang="en-US" sz="2000" b="1" dirty="0" smtClean="0">
                <a:solidFill>
                  <a:schemeClr val="bg1"/>
                </a:solidFill>
                <a:latin typeface="微软雅黑" panose="020B0503020204020204" pitchFamily="34" charset="-122"/>
                <a:ea typeface="微软雅黑" panose="020B0503020204020204" pitchFamily="34" charset="-122"/>
              </a:rPr>
              <a:t>（总分</a:t>
            </a:r>
            <a:r>
              <a:rPr lang="en-US" altLang="zh-CN" sz="2000" b="1" dirty="0" smtClean="0">
                <a:solidFill>
                  <a:schemeClr val="bg1"/>
                </a:solidFill>
                <a:latin typeface="微软雅黑" panose="020B0503020204020204" pitchFamily="34" charset="-122"/>
                <a:ea typeface="微软雅黑" panose="020B0503020204020204" pitchFamily="34" charset="-122"/>
              </a:rPr>
              <a:t>80</a:t>
            </a:r>
            <a:r>
              <a:rPr lang="zh-CN" altLang="en-US" sz="2000" b="1" dirty="0" smtClean="0">
                <a:solidFill>
                  <a:schemeClr val="bg1"/>
                </a:solidFill>
                <a:latin typeface="微软雅黑" panose="020B0503020204020204" pitchFamily="34" charset="-122"/>
                <a:ea typeface="微软雅黑" panose="020B0503020204020204" pitchFamily="34" charset="-122"/>
              </a:rPr>
              <a:t>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08968" y="2852936"/>
            <a:ext cx="10297144" cy="478155"/>
          </a:xfrm>
          <a:prstGeom prst="rect">
            <a:avLst/>
          </a:prstGeom>
          <a:noFill/>
        </p:spPr>
        <p:txBody>
          <a:bodyPr wrap="square" rtlCol="0">
            <a:spAutoFit/>
          </a:bodyPr>
          <a:lstStyle/>
          <a:p>
            <a:pPr lvl="0" algn="ctr" defTabSz="1644650">
              <a:lnSpc>
                <a:spcPct val="90000"/>
              </a:lnSpc>
              <a:spcBef>
                <a:spcPct val="0"/>
              </a:spcBef>
              <a:spcAft>
                <a:spcPct val="35000"/>
              </a:spcAft>
            </a:pPr>
            <a:r>
              <a:rPr lang="zh-CN" altLang="en-US" sz="2800" dirty="0" smtClean="0">
                <a:latin typeface="+mn-ea"/>
                <a:sym typeface="Wingdings" panose="05000000000000000000" pitchFamily="2" charset="2"/>
              </a:rPr>
              <a:t>最终得分：</a:t>
            </a:r>
            <a:r>
              <a:rPr lang="en-US" altLang="zh-CN" sz="2800" dirty="0" smtClean="0">
                <a:latin typeface="+mn-ea"/>
                <a:sym typeface="Wingdings" panose="05000000000000000000" pitchFamily="2" charset="2"/>
              </a:rPr>
              <a:t> 80</a:t>
            </a:r>
            <a:r>
              <a:rPr lang="en-US" altLang="zh-CN" sz="2800" dirty="0" smtClean="0">
                <a:latin typeface="+mn-ea"/>
              </a:rPr>
              <a:t>*50%+80</a:t>
            </a:r>
            <a:r>
              <a:rPr lang="en-US" altLang="zh-CN" sz="2800" dirty="0">
                <a:latin typeface="+mn-ea"/>
              </a:rPr>
              <a:t>*50%=</a:t>
            </a:r>
            <a:r>
              <a:rPr lang="en-US" altLang="zh-CN" sz="2800" dirty="0" smtClean="0">
                <a:latin typeface="+mn-ea"/>
              </a:rPr>
              <a:t>80</a:t>
            </a:r>
            <a:endParaRPr lang="zh-CN" altLang="en-US" sz="2800" dirty="0" smtClean="0">
              <a:latin typeface="+mn-ea"/>
            </a:endParaRPr>
          </a:p>
        </p:txBody>
      </p:sp>
      <p:sp>
        <p:nvSpPr>
          <p:cNvPr id="2" name="文本框 1"/>
          <p:cNvSpPr txBox="1"/>
          <p:nvPr/>
        </p:nvSpPr>
        <p:spPr>
          <a:xfrm>
            <a:off x="1415480" y="4437112"/>
            <a:ext cx="5736590" cy="953135"/>
          </a:xfrm>
          <a:prstGeom prst="rect">
            <a:avLst/>
          </a:prstGeom>
          <a:noFill/>
        </p:spPr>
        <p:txBody>
          <a:bodyPr wrap="none" rtlCol="0">
            <a:spAutoFit/>
          </a:bodyPr>
          <a:lstStyle/>
          <a:p>
            <a:r>
              <a:rPr lang="en-US" altLang="zh-CN" sz="2800" b="1" dirty="0" smtClean="0">
                <a:latin typeface="+mn-ea"/>
              </a:rPr>
              <a:t>2017</a:t>
            </a:r>
            <a:r>
              <a:rPr lang="zh-CN" altLang="en-US" sz="2800" b="1" dirty="0" smtClean="0">
                <a:latin typeface="+mn-ea"/>
              </a:rPr>
              <a:t>年第一季度</a:t>
            </a:r>
            <a:r>
              <a:rPr lang="en-US" altLang="zh-CN" sz="2800" b="1" dirty="0" smtClean="0">
                <a:latin typeface="+mn-ea"/>
              </a:rPr>
              <a:t>2017~2018</a:t>
            </a:r>
            <a:r>
              <a:rPr lang="zh-CN" altLang="en-US" sz="2800" b="1" dirty="0" smtClean="0">
                <a:latin typeface="+mn-ea"/>
              </a:rPr>
              <a:t>合同标准</a:t>
            </a:r>
            <a:endParaRPr lang="zh-CN" altLang="en-US" sz="2800" b="1" dirty="0" smtClean="0">
              <a:latin typeface="+mn-ea"/>
            </a:endParaRPr>
          </a:p>
          <a:p>
            <a:r>
              <a:rPr lang="zh-CN" altLang="en-US" sz="2800" b="1" dirty="0">
                <a:latin typeface="+mn-ea"/>
              </a:rPr>
              <a:t>加速效果最终得分</a:t>
            </a:r>
            <a:r>
              <a:rPr lang="zh-CN" altLang="en-US" sz="2800" b="1" dirty="0" smtClean="0">
                <a:latin typeface="+mn-ea"/>
              </a:rPr>
              <a:t>：</a:t>
            </a:r>
            <a:r>
              <a:rPr lang="en-US" altLang="zh-CN" sz="2800" b="1" dirty="0" smtClean="0">
                <a:solidFill>
                  <a:srgbClr val="FF0000"/>
                </a:solidFill>
                <a:latin typeface="+mn-ea"/>
              </a:rPr>
              <a:t>80</a:t>
            </a:r>
            <a:r>
              <a:rPr lang="zh-CN" altLang="en-US" sz="2800" b="1" dirty="0" smtClean="0">
                <a:solidFill>
                  <a:srgbClr val="FF0000"/>
                </a:solidFill>
                <a:latin typeface="+mn-ea"/>
              </a:rPr>
              <a:t>分</a:t>
            </a:r>
            <a:endParaRPr lang="zh-CN" altLang="en-US" sz="2800" b="1" dirty="0" smtClean="0">
              <a:solidFill>
                <a:srgbClr val="FF0000"/>
              </a:solidFill>
              <a:latin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11101</Words>
  <Application>WPS 演示</Application>
  <PresentationFormat>自定义</PresentationFormat>
  <Paragraphs>1246</Paragraphs>
  <Slides>30</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5" baseType="lpstr">
      <vt:lpstr>Arial</vt:lpstr>
      <vt:lpstr>宋体</vt:lpstr>
      <vt:lpstr>Wingdings</vt:lpstr>
      <vt:lpstr>微软雅黑</vt:lpstr>
      <vt:lpstr>Segoe UI</vt:lpstr>
      <vt:lpstr>Segoe UI</vt:lpstr>
      <vt:lpstr>Arial</vt:lpstr>
      <vt:lpstr>Calibri</vt:lpstr>
      <vt:lpstr>Cambria</vt:lpstr>
      <vt:lpstr>Times New Roman</vt:lpstr>
      <vt:lpstr>Cambria</vt:lpstr>
      <vt:lpstr>Arial Unicode MS</vt:lpstr>
      <vt:lpstr>Calibri</vt:lpstr>
      <vt:lpstr>Office 主题</vt:lpstr>
      <vt:lpstr>Equation.3</vt:lpstr>
      <vt:lpstr>PowerPoint 演示文稿</vt:lpstr>
      <vt:lpstr>目录 Content</vt:lpstr>
      <vt:lpstr>目录 Content</vt:lpstr>
      <vt:lpstr>考核内容</vt:lpstr>
      <vt:lpstr>目录 Content</vt:lpstr>
      <vt:lpstr>第三方监控结果</vt:lpstr>
      <vt:lpstr>加速考核规则</vt:lpstr>
      <vt:lpstr>加速效果考核得分</vt:lpstr>
      <vt:lpstr>加速效果考核得分 （总分80分）</vt:lpstr>
      <vt:lpstr>目录 Content</vt:lpstr>
      <vt:lpstr>PowerPoint 演示文稿</vt:lpstr>
      <vt:lpstr>PowerPoint 演示文稿</vt:lpstr>
      <vt:lpstr>PowerPoint 演示文稿</vt:lpstr>
      <vt:lpstr>PowerPoint 演示文稿</vt:lpstr>
      <vt:lpstr>目录 Content</vt:lpstr>
      <vt:lpstr>PowerPoint 演示文稿</vt:lpstr>
      <vt:lpstr>PowerPoint 演示文稿</vt:lpstr>
      <vt:lpstr>PowerPoint 演示文稿</vt:lpstr>
      <vt:lpstr>目录 Content</vt:lpstr>
      <vt:lpstr>最终考核得分</vt:lpstr>
      <vt:lpstr>目录 Content</vt:lpstr>
      <vt:lpstr>结算价格</vt:lpstr>
      <vt:lpstr>CDN价格表</vt:lpstr>
      <vt:lpstr>PowerPoint 演示文稿</vt:lpstr>
      <vt:lpstr>PowerPoint 演示文稿</vt:lpstr>
      <vt:lpstr>结款计算</vt:lpstr>
      <vt:lpstr>目录 Content</vt:lpstr>
      <vt:lpstr>2月CDN计费带宽图</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任良川</dc:creator>
  <cp:lastModifiedBy>admin</cp:lastModifiedBy>
  <cp:revision>734</cp:revision>
  <dcterms:created xsi:type="dcterms:W3CDTF">2013-11-22T10:39:00Z</dcterms:created>
  <dcterms:modified xsi:type="dcterms:W3CDTF">2017-06-26T10:17:17Z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