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B83AC-1245-4014-97CE-4E5B9717D56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9B261-6303-4DC4-827F-E5AA07CC3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9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59303-D1C0-4984-A95B-083544001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59303-D1C0-4984-A95B-083544001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1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56C-39DF-4DA6-B87B-CE017BDE43C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6A84-653D-4682-A498-D6E915F9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56C-39DF-4DA6-B87B-CE017BDE43C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6A84-653D-4682-A498-D6E915F9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56C-39DF-4DA6-B87B-CE017BDE43C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6A84-653D-4682-A498-D6E915F9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8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56C-39DF-4DA6-B87B-CE017BDE43C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6A84-653D-4682-A498-D6E915F9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56C-39DF-4DA6-B87B-CE017BDE43C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6A84-653D-4682-A498-D6E915F9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3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56C-39DF-4DA6-B87B-CE017BDE43C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6A84-653D-4682-A498-D6E915F9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56C-39DF-4DA6-B87B-CE017BDE43C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6A84-653D-4682-A498-D6E915F9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56C-39DF-4DA6-B87B-CE017BDE43C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6A84-653D-4682-A498-D6E915F9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9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56C-39DF-4DA6-B87B-CE017BDE43C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6A84-653D-4682-A498-D6E915F9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1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56C-39DF-4DA6-B87B-CE017BDE43C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6A84-653D-4682-A498-D6E915F9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56C-39DF-4DA6-B87B-CE017BDE43C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6A84-653D-4682-A498-D6E915F9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A56C-39DF-4DA6-B87B-CE017BDE43C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F6A84-653D-4682-A498-D6E915F9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EC4E-73CB-42A1-9DCB-55EB54704EC6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9885" y="657466"/>
            <a:ext cx="3476707" cy="568113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61450" y="661768"/>
            <a:ext cx="3476707" cy="568113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8321" y="661768"/>
            <a:ext cx="3476707" cy="568113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4280" y="9584"/>
            <a:ext cx="10511371" cy="747791"/>
          </a:xfrm>
        </p:spPr>
        <p:txBody>
          <a:bodyPr/>
          <a:lstStyle/>
          <a:p>
            <a:r>
              <a:rPr lang="en-US" dirty="0" smtClean="0"/>
              <a:t>DSC e2e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22973" y="1880026"/>
            <a:ext cx="2626640" cy="2904899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799" dirty="0"/>
          </a:p>
        </p:txBody>
      </p:sp>
      <p:sp>
        <p:nvSpPr>
          <p:cNvPr id="11" name="Rectangle 10"/>
          <p:cNvSpPr/>
          <p:nvPr/>
        </p:nvSpPr>
        <p:spPr>
          <a:xfrm>
            <a:off x="4780590" y="1958897"/>
            <a:ext cx="2541464" cy="16005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/>
                </a:solidFill>
              </a:rPr>
              <a:t>Configuration Staging </a:t>
            </a:r>
            <a:r>
              <a:rPr lang="en-US" sz="1999" b="1" dirty="0" smtClean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en-US" sz="1999" b="1" dirty="0" smtClean="0">
                <a:solidFill>
                  <a:schemeClr val="tx1"/>
                </a:solidFill>
              </a:rPr>
              <a:t>(Push or Pull)</a:t>
            </a:r>
            <a:endParaRPr lang="en-US" sz="1999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348" y="687872"/>
            <a:ext cx="2702810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i="1" dirty="0"/>
              <a:t>Authoring Phase</a:t>
            </a:r>
          </a:p>
          <a:p>
            <a:r>
              <a:rPr lang="en-US" sz="1799" dirty="0"/>
              <a:t>(May include imperative as well as declarative code)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8027" y="671453"/>
            <a:ext cx="3505994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i="1" dirty="0" smtClean="0"/>
              <a:t>Declarative Document</a:t>
            </a:r>
          </a:p>
          <a:p>
            <a:r>
              <a:rPr lang="en-US" sz="1799" i="1" dirty="0" smtClean="0"/>
              <a:t>Currently MOF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701355" y="368477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61448" y="690646"/>
            <a:ext cx="3911565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i="1" dirty="0" smtClean="0"/>
              <a:t>DSC Agent</a:t>
            </a:r>
          </a:p>
          <a:p>
            <a:r>
              <a:rPr lang="en-US" sz="1799" i="1" dirty="0" smtClean="0"/>
              <a:t>(“Make it So” - </a:t>
            </a:r>
            <a:r>
              <a:rPr lang="en-US" sz="1799" dirty="0" smtClean="0"/>
              <a:t>Declarative configuration is reified through imperative providers.)</a:t>
            </a:r>
            <a:endParaRPr lang="en-US" sz="1799" dirty="0"/>
          </a:p>
        </p:txBody>
      </p:sp>
      <p:sp>
        <p:nvSpPr>
          <p:cNvPr id="16" name="Rectangle 15"/>
          <p:cNvSpPr/>
          <p:nvPr/>
        </p:nvSpPr>
        <p:spPr>
          <a:xfrm>
            <a:off x="8660642" y="1971202"/>
            <a:ext cx="2626640" cy="2940296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799" dirty="0"/>
          </a:p>
        </p:txBody>
      </p:sp>
      <p:sp>
        <p:nvSpPr>
          <p:cNvPr id="17" name="Rectangle 16"/>
          <p:cNvSpPr/>
          <p:nvPr/>
        </p:nvSpPr>
        <p:spPr>
          <a:xfrm>
            <a:off x="8812981" y="2129463"/>
            <a:ext cx="2626640" cy="303280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799" dirty="0"/>
          </a:p>
        </p:txBody>
      </p:sp>
      <p:sp>
        <p:nvSpPr>
          <p:cNvPr id="18" name="Rectangle 17"/>
          <p:cNvSpPr/>
          <p:nvPr/>
        </p:nvSpPr>
        <p:spPr>
          <a:xfrm>
            <a:off x="8965319" y="2281802"/>
            <a:ext cx="2626640" cy="303280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799" dirty="0"/>
          </a:p>
        </p:txBody>
      </p:sp>
      <p:sp>
        <p:nvSpPr>
          <p:cNvPr id="19" name="Rectangle 18"/>
          <p:cNvSpPr/>
          <p:nvPr/>
        </p:nvSpPr>
        <p:spPr>
          <a:xfrm>
            <a:off x="9230064" y="3599352"/>
            <a:ext cx="1969779" cy="631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Parser and Dispatcher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248030" y="4597122"/>
            <a:ext cx="1932570" cy="553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Imperative Providers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8321" y="4191320"/>
            <a:ext cx="3476707" cy="203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smtClean="0"/>
              <a:t>***  When </a:t>
            </a:r>
            <a:r>
              <a:rPr lang="en-US" sz="1799" dirty="0"/>
              <a:t>authoring in PowerShell, on top of PSV3 imperative features, PSV4 adds:</a:t>
            </a:r>
          </a:p>
          <a:p>
            <a:pPr marL="285384" indent="-285609">
              <a:buFont typeface="Arial" panose="020B0604020202020204" pitchFamily="34" charset="0"/>
              <a:buChar char="•"/>
            </a:pPr>
            <a:r>
              <a:rPr lang="en-US" sz="1799" dirty="0"/>
              <a:t>Declarative syntax extensions</a:t>
            </a:r>
          </a:p>
          <a:p>
            <a:pPr marL="285384" indent="-285609">
              <a:buFont typeface="Arial" panose="020B0604020202020204" pitchFamily="34" charset="0"/>
              <a:buChar char="•"/>
            </a:pPr>
            <a:r>
              <a:rPr lang="en-US" sz="1799" dirty="0"/>
              <a:t>Schema-driven </a:t>
            </a:r>
            <a:r>
              <a:rPr lang="en-US" sz="1799" dirty="0" err="1"/>
              <a:t>Intellisense</a:t>
            </a:r>
            <a:endParaRPr lang="en-US" sz="1799" dirty="0"/>
          </a:p>
          <a:p>
            <a:pPr marL="285384" indent="-285609">
              <a:buFont typeface="Arial" panose="020B0604020202020204" pitchFamily="34" charset="0"/>
              <a:buChar char="•"/>
            </a:pPr>
            <a:r>
              <a:rPr lang="en-US" sz="1799" dirty="0"/>
              <a:t>Schema validation (early-binding)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0461" y="5345997"/>
            <a:ext cx="3251499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Providers implement changes:</a:t>
            </a:r>
          </a:p>
          <a:p>
            <a:pPr marL="285609" indent="-285609">
              <a:buFont typeface="Arial" panose="020B0604020202020204" pitchFamily="34" charset="0"/>
              <a:buChar char="•"/>
            </a:pPr>
            <a:r>
              <a:rPr lang="en-US" sz="1799" dirty="0" smtClean="0"/>
              <a:t>Imperative</a:t>
            </a:r>
            <a:endParaRPr lang="en-US" sz="1799" dirty="0"/>
          </a:p>
          <a:p>
            <a:pPr marL="285609" indent="-285609">
              <a:buFont typeface="Arial" panose="020B0604020202020204" pitchFamily="34" charset="0"/>
              <a:buChar char="•"/>
            </a:pPr>
            <a:r>
              <a:rPr lang="en-US" sz="1799" dirty="0"/>
              <a:t>Idempotent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67272" y="2395503"/>
            <a:ext cx="1932571" cy="837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Local Configuration Store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341294" y="2591148"/>
            <a:ext cx="1153559" cy="2432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59793" y="2936598"/>
            <a:ext cx="1116559" cy="274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5495" y="3200787"/>
            <a:ext cx="1702185" cy="831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3</a:t>
            </a:r>
            <a:r>
              <a:rPr lang="en-US" sz="1799" baseline="30000" dirty="0">
                <a:solidFill>
                  <a:schemeClr val="tx1"/>
                </a:solidFill>
              </a:rPr>
              <a:t>rd</a:t>
            </a:r>
            <a:r>
              <a:rPr lang="en-US" sz="1799" dirty="0">
                <a:solidFill>
                  <a:schemeClr val="tx1"/>
                </a:solidFill>
              </a:rPr>
              <a:t> party languages and tools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496" y="1621428"/>
            <a:ext cx="1702185" cy="6446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PS V1, V2, V3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1300" y="2397859"/>
            <a:ext cx="1702185" cy="6446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PS V4***</a:t>
            </a:r>
          </a:p>
        </p:txBody>
      </p:sp>
      <p:cxnSp>
        <p:nvCxnSpPr>
          <p:cNvPr id="29" name="Straight Arrow Connector 28"/>
          <p:cNvCxnSpPr>
            <a:stCxn id="26" idx="3"/>
            <a:endCxn id="11" idx="1"/>
          </p:cNvCxnSpPr>
          <p:nvPr/>
        </p:nvCxnSpPr>
        <p:spPr>
          <a:xfrm flipV="1">
            <a:off x="2357680" y="2759157"/>
            <a:ext cx="2422910" cy="85740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11" idx="1"/>
          </p:cNvCxnSpPr>
          <p:nvPr/>
        </p:nvCxnSpPr>
        <p:spPr>
          <a:xfrm>
            <a:off x="2357681" y="1943745"/>
            <a:ext cx="2422909" cy="81541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11" idx="1"/>
          </p:cNvCxnSpPr>
          <p:nvPr/>
        </p:nvCxnSpPr>
        <p:spPr>
          <a:xfrm>
            <a:off x="2363485" y="2720176"/>
            <a:ext cx="2417105" cy="3898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62563" y="4158556"/>
            <a:ext cx="3448012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smtClean="0"/>
              <a:t>MOF content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9" dirty="0" smtClean="0"/>
              <a:t>Fully </a:t>
            </a:r>
            <a:r>
              <a:rPr lang="en-US" sz="1799" dirty="0"/>
              <a:t>declarative configuration representation using DMTF standard MOF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9" dirty="0"/>
              <a:t>Configuration is calculated for all nodes</a:t>
            </a:r>
          </a:p>
        </p:txBody>
      </p:sp>
    </p:spTree>
    <p:extLst>
      <p:ext uri="{BB962C8B-B14F-4D97-AF65-F5344CB8AC3E}">
        <p14:creationId xmlns:p14="http://schemas.microsoft.com/office/powerpoint/2010/main" val="29156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EC4E-73CB-42A1-9DCB-55EB54704EC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93214" y="1339251"/>
            <a:ext cx="3297918" cy="3584513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799" b="1" i="1" dirty="0" smtClean="0">
                <a:solidFill>
                  <a:schemeClr val="tx1"/>
                </a:solidFill>
              </a:rPr>
              <a:t>Declarative Documents </a:t>
            </a:r>
            <a:r>
              <a:rPr lang="en-US" sz="1799" b="1" i="1" smtClean="0">
                <a:solidFill>
                  <a:schemeClr val="tx1"/>
                </a:solidFill>
              </a:rPr>
              <a:t>(MOF)</a:t>
            </a:r>
            <a:endParaRPr lang="en-US" sz="1799" b="1" i="1" dirty="0" smtClean="0">
              <a:solidFill>
                <a:schemeClr val="tx1"/>
              </a:solidFill>
            </a:endParaRPr>
          </a:p>
          <a:p>
            <a:endParaRPr lang="en-US" sz="1799" i="1" dirty="0" smtClean="0">
              <a:solidFill>
                <a:schemeClr val="tx1"/>
              </a:solidFill>
            </a:endParaRPr>
          </a:p>
          <a:p>
            <a:r>
              <a:rPr lang="en-US" sz="1799" i="1" dirty="0" smtClean="0">
                <a:solidFill>
                  <a:schemeClr val="tx1"/>
                </a:solidFill>
              </a:rPr>
              <a:t>.mof – Contains encrypted password</a:t>
            </a:r>
          </a:p>
          <a:p>
            <a:endParaRPr lang="en-US" sz="1799" i="1" dirty="0" smtClean="0">
              <a:solidFill>
                <a:schemeClr val="tx1"/>
              </a:solidFill>
            </a:endParaRPr>
          </a:p>
          <a:p>
            <a:r>
              <a:rPr lang="en-US" sz="1799" i="1" dirty="0" smtClean="0">
                <a:solidFill>
                  <a:schemeClr val="tx1"/>
                </a:solidFill>
              </a:rPr>
              <a:t>.meta.mof – contains the thumbprint of the certificate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7836337" y="1343554"/>
            <a:ext cx="3513455" cy="3581372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799" b="1" i="1" dirty="0" smtClean="0">
                <a:solidFill>
                  <a:schemeClr val="tx1"/>
                </a:solidFill>
              </a:rPr>
              <a:t>Target Machine</a:t>
            </a:r>
          </a:p>
          <a:p>
            <a:r>
              <a:rPr lang="en-US" sz="1799" i="1" dirty="0" smtClean="0">
                <a:solidFill>
                  <a:schemeClr val="tx1"/>
                </a:solidFill>
              </a:rPr>
              <a:t>(“Make it So” - </a:t>
            </a:r>
            <a:r>
              <a:rPr lang="en-US" sz="1799" dirty="0" smtClean="0">
                <a:solidFill>
                  <a:schemeClr val="tx1"/>
                </a:solidFill>
              </a:rPr>
              <a:t>Declarative configuration is reified through imperative providers.)</a:t>
            </a:r>
          </a:p>
          <a:p>
            <a:endParaRPr lang="en-US" sz="1799" dirty="0" smtClean="0">
              <a:solidFill>
                <a:schemeClr val="tx1"/>
              </a:solidFill>
            </a:endParaRPr>
          </a:p>
          <a:p>
            <a:r>
              <a:rPr lang="en-US" sz="1799" dirty="0" smtClean="0">
                <a:solidFill>
                  <a:schemeClr val="tx1"/>
                </a:solidFill>
              </a:rPr>
              <a:t>Target node should have the certificate along with its private key installed the cert store. DSC agent locates the certificate using the thumbprint and decrypts the passwords.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322" y="1343554"/>
            <a:ext cx="3167446" cy="3581372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799" b="1" i="1" dirty="0" smtClean="0">
                <a:solidFill>
                  <a:schemeClr val="tx1"/>
                </a:solidFill>
              </a:rPr>
              <a:t>PowerShell DSC (ps1)</a:t>
            </a:r>
          </a:p>
          <a:p>
            <a:r>
              <a:rPr lang="en-US" sz="1799" dirty="0" smtClean="0">
                <a:solidFill>
                  <a:schemeClr val="tx1"/>
                </a:solidFill>
              </a:rPr>
              <a:t>(May include imperative as well as declarative code)</a:t>
            </a:r>
          </a:p>
          <a:p>
            <a:endParaRPr lang="en-US" sz="1799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Define CertificateFile in the ConfigurationData for that node. This is used for encryption. Only the public key is needed.</a:t>
            </a:r>
            <a:endParaRPr lang="en-US" sz="1799" dirty="0" smtClean="0">
              <a:solidFill>
                <a:schemeClr val="tx1"/>
              </a:solidFill>
            </a:endParaRPr>
          </a:p>
          <a:p>
            <a:endParaRPr lang="en-US" sz="1799" dirty="0" smtClean="0">
              <a:solidFill>
                <a:schemeClr val="tx1"/>
              </a:solidFill>
            </a:endParaRPr>
          </a:p>
          <a:p>
            <a:r>
              <a:rPr lang="en-US" sz="1799" dirty="0" smtClean="0">
                <a:solidFill>
                  <a:schemeClr val="tx1"/>
                </a:solidFill>
              </a:rPr>
              <a:t>Specify the thumbprint in LocalConfigurationManager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4280" y="9584"/>
            <a:ext cx="10511371" cy="747791"/>
          </a:xfrm>
        </p:spPr>
        <p:txBody>
          <a:bodyPr/>
          <a:lstStyle/>
          <a:p>
            <a:r>
              <a:rPr lang="en-US" dirty="0" smtClean="0"/>
              <a:t>DSC e2e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701355" y="368477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6" idx="1"/>
          </p:cNvCxnSpPr>
          <p:nvPr/>
        </p:nvCxnSpPr>
        <p:spPr>
          <a:xfrm flipV="1">
            <a:off x="3605768" y="3131508"/>
            <a:ext cx="487446" cy="27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3"/>
            <a:endCxn id="7" idx="1"/>
          </p:cNvCxnSpPr>
          <p:nvPr/>
        </p:nvCxnSpPr>
        <p:spPr>
          <a:xfrm>
            <a:off x="7391132" y="3131508"/>
            <a:ext cx="445205" cy="27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1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DSC e2e</vt:lpstr>
      <vt:lpstr>DSC e2e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2016-09-26T03:22:50Z</dcterms:created>
  <dcterms:modified xsi:type="dcterms:W3CDTF">2016-09-26T03:23:00Z</dcterms:modified>
</cp:coreProperties>
</file>