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15"/>
  </p:normalViewPr>
  <p:slideViewPr>
    <p:cSldViewPr snapToGrid="0">
      <p:cViewPr varScale="1">
        <p:scale>
          <a:sx n="106" d="100"/>
          <a:sy n="106" d="100"/>
        </p:scale>
        <p:origin x="8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83CB-8335-C18D-A396-A74363A86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06A97DE-66D4-AA77-8AB8-5F78CEEF2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80DBC1-173E-985F-51E4-6CF5378F646A}"/>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5" name="Footer Placeholder 4">
            <a:extLst>
              <a:ext uri="{FF2B5EF4-FFF2-40B4-BE49-F238E27FC236}">
                <a16:creationId xmlns:a16="http://schemas.microsoft.com/office/drawing/2014/main" id="{EDC15D5A-E4FE-4462-070C-F118BE0C6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62BAB-F799-E266-E627-D504EC10F93F}"/>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48468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4266-959C-36FB-CD8B-37B2F38562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D0D502-2AE0-71D5-1CBB-ED3A4B400AE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534E8B-3B15-107A-4FAD-0136F2E99490}"/>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5" name="Footer Placeholder 4">
            <a:extLst>
              <a:ext uri="{FF2B5EF4-FFF2-40B4-BE49-F238E27FC236}">
                <a16:creationId xmlns:a16="http://schemas.microsoft.com/office/drawing/2014/main" id="{B782DF18-0E38-7914-E0F8-2730E9C4D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966D3-3735-14F1-7416-3652E3C9D236}"/>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425060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934356-8583-5C86-E67E-D5179FB35CB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2976A6-D73E-9883-94F4-4ED2A4D8AE4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E67666-56CF-2059-E353-A3165B95216C}"/>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5" name="Footer Placeholder 4">
            <a:extLst>
              <a:ext uri="{FF2B5EF4-FFF2-40B4-BE49-F238E27FC236}">
                <a16:creationId xmlns:a16="http://schemas.microsoft.com/office/drawing/2014/main" id="{08A56123-372D-A569-7939-104F0D76E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37D28-1C04-23AE-021D-9B87A3789A8C}"/>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62163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1FF5-85A3-4E8B-9C6D-F3578D49C2E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5357B7-D1F8-088E-C98B-7715E041378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1F4C92-D91E-B255-EF5E-D6AE80637DF4}"/>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5" name="Footer Placeholder 4">
            <a:extLst>
              <a:ext uri="{FF2B5EF4-FFF2-40B4-BE49-F238E27FC236}">
                <a16:creationId xmlns:a16="http://schemas.microsoft.com/office/drawing/2014/main" id="{7CB7E480-703E-8BB8-CE4A-ABEECF990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B6F3C-6D54-3FC8-2967-4982B13D0E59}"/>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219095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56ED-74E9-5C4C-B63D-77655C1D63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5898555-05DA-F340-FA33-7775E171F0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224DF11-98AC-BBAF-4E7F-A788C7065C6D}"/>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5" name="Footer Placeholder 4">
            <a:extLst>
              <a:ext uri="{FF2B5EF4-FFF2-40B4-BE49-F238E27FC236}">
                <a16:creationId xmlns:a16="http://schemas.microsoft.com/office/drawing/2014/main" id="{849F1640-9AE3-6827-207C-31AB66ED6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1E276-0C70-BC81-DFAA-1A0352033FC0}"/>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382507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D2F9-D712-601F-B2B8-D2A5D72271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B5E88ED-0B21-6C3C-E4D3-D1CCEEB8CB1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5879B1A-44AC-485A-078F-EF9C84877F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C89C37-EED5-63D0-2BBF-8128E421EB2B}"/>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6" name="Footer Placeholder 5">
            <a:extLst>
              <a:ext uri="{FF2B5EF4-FFF2-40B4-BE49-F238E27FC236}">
                <a16:creationId xmlns:a16="http://schemas.microsoft.com/office/drawing/2014/main" id="{D27E1201-C170-AC76-E7B4-05318AA00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C7A1B-9C37-77F3-7ECB-64722D7EDC7C}"/>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25957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AF76-05ED-1BB2-0104-5F6746F6262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67FFD55-342E-3B49-C91C-E45D6D3CF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F02B80-6178-D29C-607C-47CB645B7A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3384B92-7FD0-674E-6FC3-7C5CDDE34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575D04-9AB8-BDD3-6041-C4338E2DD61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BE5FEF4-DE7D-258F-9140-7360B13D7756}"/>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8" name="Footer Placeholder 7">
            <a:extLst>
              <a:ext uri="{FF2B5EF4-FFF2-40B4-BE49-F238E27FC236}">
                <a16:creationId xmlns:a16="http://schemas.microsoft.com/office/drawing/2014/main" id="{458120F6-9387-E823-1F8B-6E1A68E5D5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F3E1D5-3FEE-2641-4A6F-584627F7955A}"/>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296760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2DFE-4F3D-9242-BBA0-A8E15297F6D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E6593A7-8237-285A-D144-FD777BD0EAF1}"/>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4" name="Footer Placeholder 3">
            <a:extLst>
              <a:ext uri="{FF2B5EF4-FFF2-40B4-BE49-F238E27FC236}">
                <a16:creationId xmlns:a16="http://schemas.microsoft.com/office/drawing/2014/main" id="{809036E0-370A-E06F-9710-8847628F4B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63F9A8-E31A-54CE-DBB4-1ED96BDD711B}"/>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383093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BAE02-539B-376A-6CCB-C7D925ADD1C9}"/>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3" name="Footer Placeholder 2">
            <a:extLst>
              <a:ext uri="{FF2B5EF4-FFF2-40B4-BE49-F238E27FC236}">
                <a16:creationId xmlns:a16="http://schemas.microsoft.com/office/drawing/2014/main" id="{2171FD34-74AE-5156-CE7A-CCCEDFA6E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28E349-3742-E648-3541-AD64EC43D037}"/>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198331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7A47-9063-D39A-EF86-6696757006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B98A313-58C6-8B82-EAAE-5EB1CDCB0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08DC3CE-2A77-C073-B450-1C92FFBCE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C429E1-5027-2E50-F725-97A74A9ADC75}"/>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6" name="Footer Placeholder 5">
            <a:extLst>
              <a:ext uri="{FF2B5EF4-FFF2-40B4-BE49-F238E27FC236}">
                <a16:creationId xmlns:a16="http://schemas.microsoft.com/office/drawing/2014/main" id="{722814BF-DB69-4E26-9F2B-C22E6639E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442E8-8E57-BDAE-C66C-BFB91DBE8E44}"/>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269443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AB5-C24E-9BA7-E938-899ED8211F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59F592F-DA19-BB95-FCE6-38A789FFC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75CF7A-6515-BDD5-3D28-0646EF1AD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504812-E9ED-957A-4014-A77349ECCE94}"/>
              </a:ext>
            </a:extLst>
          </p:cNvPr>
          <p:cNvSpPr>
            <a:spLocks noGrp="1"/>
          </p:cNvSpPr>
          <p:nvPr>
            <p:ph type="dt" sz="half" idx="10"/>
          </p:nvPr>
        </p:nvSpPr>
        <p:spPr/>
        <p:txBody>
          <a:bodyPr/>
          <a:lstStyle/>
          <a:p>
            <a:fld id="{823331D8-9352-BA4B-B3CF-D1965D312734}" type="datetimeFigureOut">
              <a:rPr lang="en-US" smtClean="0"/>
              <a:t>4/22/25</a:t>
            </a:fld>
            <a:endParaRPr lang="en-US"/>
          </a:p>
        </p:txBody>
      </p:sp>
      <p:sp>
        <p:nvSpPr>
          <p:cNvPr id="6" name="Footer Placeholder 5">
            <a:extLst>
              <a:ext uri="{FF2B5EF4-FFF2-40B4-BE49-F238E27FC236}">
                <a16:creationId xmlns:a16="http://schemas.microsoft.com/office/drawing/2014/main" id="{1413749F-3061-8EBA-1CFD-DFE21C006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E910A-B723-B5E6-6222-54DCF0964B10}"/>
              </a:ext>
            </a:extLst>
          </p:cNvPr>
          <p:cNvSpPr>
            <a:spLocks noGrp="1"/>
          </p:cNvSpPr>
          <p:nvPr>
            <p:ph type="sldNum" sz="quarter" idx="12"/>
          </p:nvPr>
        </p:nvSpPr>
        <p:spPr/>
        <p:txBody>
          <a:bodyPr/>
          <a:lstStyle/>
          <a:p>
            <a:fld id="{DB7DCE9E-23AF-994A-82C8-0BBFC0CCC191}" type="slidenum">
              <a:rPr lang="en-US" smtClean="0"/>
              <a:t>‹#›</a:t>
            </a:fld>
            <a:endParaRPr lang="en-US"/>
          </a:p>
        </p:txBody>
      </p:sp>
    </p:spTree>
    <p:extLst>
      <p:ext uri="{BB962C8B-B14F-4D97-AF65-F5344CB8AC3E}">
        <p14:creationId xmlns:p14="http://schemas.microsoft.com/office/powerpoint/2010/main" val="79680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B94900-2765-EE0D-5912-64E878318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2F98C9-0949-5EE0-E750-52ABB4614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D479C9-1CC8-7995-6B4F-425C41E8DE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3331D8-9352-BA4B-B3CF-D1965D312734}" type="datetimeFigureOut">
              <a:rPr lang="en-US" smtClean="0"/>
              <a:t>4/22/25</a:t>
            </a:fld>
            <a:endParaRPr lang="en-US"/>
          </a:p>
        </p:txBody>
      </p:sp>
      <p:sp>
        <p:nvSpPr>
          <p:cNvPr id="5" name="Footer Placeholder 4">
            <a:extLst>
              <a:ext uri="{FF2B5EF4-FFF2-40B4-BE49-F238E27FC236}">
                <a16:creationId xmlns:a16="http://schemas.microsoft.com/office/drawing/2014/main" id="{6BD20171-E2FB-CBFA-51CC-2BE83F945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C64BD7-F6CF-B8F6-2140-0CC7227D0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7DCE9E-23AF-994A-82C8-0BBFC0CCC191}" type="slidenum">
              <a:rPr lang="en-US" smtClean="0"/>
              <a:t>‹#›</a:t>
            </a:fld>
            <a:endParaRPr lang="en-US"/>
          </a:p>
        </p:txBody>
      </p:sp>
    </p:spTree>
    <p:extLst>
      <p:ext uri="{BB962C8B-B14F-4D97-AF65-F5344CB8AC3E}">
        <p14:creationId xmlns:p14="http://schemas.microsoft.com/office/powerpoint/2010/main" val="2473100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C050-B5C0-8C55-8279-F43D5B84777C}"/>
              </a:ext>
            </a:extLst>
          </p:cNvPr>
          <p:cNvSpPr>
            <a:spLocks noGrp="1"/>
          </p:cNvSpPr>
          <p:nvPr>
            <p:ph type="ctrTitle"/>
          </p:nvPr>
        </p:nvSpPr>
        <p:spPr/>
        <p:txBody>
          <a:bodyPr/>
          <a:lstStyle/>
          <a:p>
            <a:r>
              <a:rPr lang="en-US" dirty="0"/>
              <a:t>Fireball data analysis summary</a:t>
            </a:r>
          </a:p>
        </p:txBody>
      </p:sp>
    </p:spTree>
    <p:extLst>
      <p:ext uri="{BB962C8B-B14F-4D97-AF65-F5344CB8AC3E}">
        <p14:creationId xmlns:p14="http://schemas.microsoft.com/office/powerpoint/2010/main" val="297152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CAA4-EA97-7221-C867-01AFF44D52CB}"/>
              </a:ext>
            </a:extLst>
          </p:cNvPr>
          <p:cNvSpPr>
            <a:spLocks noGrp="1"/>
          </p:cNvSpPr>
          <p:nvPr>
            <p:ph type="title"/>
          </p:nvPr>
        </p:nvSpPr>
        <p:spPr>
          <a:xfrm>
            <a:off x="2372810" y="92163"/>
            <a:ext cx="6839673" cy="618723"/>
          </a:xfrm>
        </p:spPr>
        <p:txBody>
          <a:bodyPr>
            <a:normAutofit fontScale="90000"/>
          </a:bodyPr>
          <a:lstStyle/>
          <a:p>
            <a:pPr algn="ctr"/>
            <a:r>
              <a:rPr lang="en-US" dirty="0"/>
              <a:t>Transverse instabilities</a:t>
            </a:r>
          </a:p>
        </p:txBody>
      </p:sp>
      <p:sp>
        <p:nvSpPr>
          <p:cNvPr id="4" name="TextBox 3">
            <a:extLst>
              <a:ext uri="{FF2B5EF4-FFF2-40B4-BE49-F238E27FC236}">
                <a16:creationId xmlns:a16="http://schemas.microsoft.com/office/drawing/2014/main" id="{2D6D4127-4E9C-8BF3-452F-29B0B12FBB95}"/>
              </a:ext>
            </a:extLst>
          </p:cNvPr>
          <p:cNvSpPr txBox="1"/>
          <p:nvPr/>
        </p:nvSpPr>
        <p:spPr>
          <a:xfrm>
            <a:off x="244997" y="868461"/>
            <a:ext cx="11702005" cy="5755422"/>
          </a:xfrm>
          <a:prstGeom prst="rect">
            <a:avLst/>
          </a:prstGeom>
          <a:noFill/>
        </p:spPr>
        <p:txBody>
          <a:bodyPr wrap="square" rtlCol="0">
            <a:spAutoFit/>
          </a:bodyPr>
          <a:lstStyle/>
          <a:p>
            <a:r>
              <a:rPr lang="en-US" sz="1600" b="1" dirty="0"/>
              <a:t>Diagnostic:</a:t>
            </a:r>
          </a:p>
          <a:p>
            <a:pPr marL="285750" indent="-285750">
              <a:buFont typeface="Arial" panose="020B0604020202020204" pitchFamily="34" charset="0"/>
              <a:buChar char="•"/>
            </a:pPr>
            <a:r>
              <a:rPr lang="en-US" sz="1600" dirty="0" err="1"/>
              <a:t>Chromox</a:t>
            </a:r>
            <a:r>
              <a:rPr lang="en-US" sz="1600" dirty="0"/>
              <a:t> screens before and after cell</a:t>
            </a:r>
          </a:p>
          <a:p>
            <a:r>
              <a:rPr lang="en-US" sz="1600" dirty="0"/>
              <a:t> </a:t>
            </a:r>
          </a:p>
          <a:p>
            <a:r>
              <a:rPr lang="en-US" sz="1600" b="1" dirty="0"/>
              <a:t>Data format: </a:t>
            </a:r>
          </a:p>
          <a:p>
            <a:pPr marL="285750" indent="-285750">
              <a:buFont typeface="Arial" panose="020B0604020202020204" pitchFamily="34" charset="0"/>
              <a:buChar char="•"/>
            </a:pPr>
            <a:r>
              <a:rPr lang="en-US" sz="1600" dirty="0"/>
              <a:t>NXN array (x (mm) and y (mm) on x and y axes)</a:t>
            </a:r>
          </a:p>
          <a:p>
            <a:endParaRPr lang="en-US" sz="1600" dirty="0"/>
          </a:p>
          <a:p>
            <a:r>
              <a:rPr lang="en-US" sz="1600" b="1" dirty="0"/>
              <a:t>Data processing:</a:t>
            </a:r>
          </a:p>
          <a:p>
            <a:r>
              <a:rPr lang="en-US" sz="1600" i="1" dirty="0"/>
              <a:t>Background subtraction</a:t>
            </a:r>
          </a:p>
          <a:p>
            <a:endParaRPr lang="en-US" sz="1600" i="1" dirty="0"/>
          </a:p>
          <a:p>
            <a:pPr marL="285750" indent="-285750">
              <a:buFont typeface="Arial" panose="020B0604020202020204" pitchFamily="34" charset="0"/>
              <a:buChar char="•"/>
            </a:pPr>
            <a:r>
              <a:rPr lang="en-US" sz="1600" dirty="0"/>
              <a:t>Subtract darkfield image</a:t>
            </a:r>
          </a:p>
          <a:p>
            <a:pPr marL="285750" indent="-285750">
              <a:buFont typeface="Arial" panose="020B0604020202020204" pitchFamily="34" charset="0"/>
              <a:buChar char="•"/>
            </a:pPr>
            <a:r>
              <a:rPr lang="en-US" sz="1600" dirty="0"/>
              <a:t>Subtract  images (5) with no plasma and no beam </a:t>
            </a:r>
          </a:p>
          <a:p>
            <a:endParaRPr lang="en-US" sz="1600" dirty="0"/>
          </a:p>
          <a:p>
            <a:r>
              <a:rPr lang="en-US" sz="1600" i="1" dirty="0"/>
              <a:t>Analysis</a:t>
            </a:r>
          </a:p>
          <a:p>
            <a:pPr marL="285750" indent="-285750">
              <a:buFont typeface="Arial" panose="020B0604020202020204" pitchFamily="34" charset="0"/>
              <a:buChar char="•"/>
            </a:pPr>
            <a:r>
              <a:rPr lang="en-US" sz="1600" dirty="0"/>
              <a:t>Integrate over x to see intensity vs y, and vice versa.</a:t>
            </a:r>
          </a:p>
          <a:p>
            <a:pPr marL="285750" indent="-285750">
              <a:buFont typeface="Arial" panose="020B0604020202020204" pitchFamily="34" charset="0"/>
              <a:buChar char="•"/>
            </a:pPr>
            <a:r>
              <a:rPr lang="en-US" sz="1600" dirty="0"/>
              <a:t>Compute standard deviation of spot in x and y</a:t>
            </a:r>
          </a:p>
          <a:p>
            <a:endParaRPr lang="en-US" sz="1600" dirty="0"/>
          </a:p>
          <a:p>
            <a:r>
              <a:rPr lang="en-US" sz="1600" b="1" dirty="0"/>
              <a:t>Data plotting:</a:t>
            </a:r>
          </a:p>
          <a:p>
            <a:r>
              <a:rPr lang="en-US" sz="1600" i="1" dirty="0"/>
              <a:t>Compare pair beam &amp; plasma to shots with pair beam and no plasma</a:t>
            </a:r>
            <a:endParaRPr lang="en-US" sz="1600" b="1" i="1" dirty="0"/>
          </a:p>
          <a:p>
            <a:pPr marL="285750" indent="-285750">
              <a:buFont typeface="Arial" panose="020B0604020202020204" pitchFamily="34" charset="0"/>
              <a:buChar char="•"/>
            </a:pPr>
            <a:r>
              <a:rPr lang="en-US" sz="1600" dirty="0"/>
              <a:t>Show raw image (with and without </a:t>
            </a:r>
            <a:r>
              <a:rPr lang="en-US" sz="1600" dirty="0" err="1"/>
              <a:t>bkg</a:t>
            </a:r>
            <a:r>
              <a:rPr lang="en-US" sz="1600" dirty="0"/>
              <a:t> subtraction)</a:t>
            </a:r>
            <a:endParaRPr lang="en-US" sz="1600" b="1" dirty="0"/>
          </a:p>
          <a:p>
            <a:pPr marL="285750" indent="-285750">
              <a:buFont typeface="Arial" panose="020B0604020202020204" pitchFamily="34" charset="0"/>
              <a:buChar char="•"/>
            </a:pPr>
            <a:r>
              <a:rPr lang="en-US" sz="1600" dirty="0"/>
              <a:t>Show lineouts (mean and error over 5 shots) and standard deviation of spot in x and y (screen after cell).</a:t>
            </a:r>
          </a:p>
          <a:p>
            <a:pPr marL="285750" indent="-285750">
              <a:buFont typeface="Arial" panose="020B0604020202020204" pitchFamily="34" charset="0"/>
              <a:buChar char="•"/>
            </a:pPr>
            <a:r>
              <a:rPr lang="en-US" sz="1600" dirty="0"/>
              <a:t>Hope to see a smaller beam with plasma.</a:t>
            </a:r>
          </a:p>
          <a:p>
            <a:pPr marL="285750" indent="-285750">
              <a:buFont typeface="Arial" panose="020B0604020202020204" pitchFamily="34" charset="0"/>
              <a:buChar char="•"/>
            </a:pPr>
            <a:r>
              <a:rPr lang="en-US" sz="1600" b="1" dirty="0"/>
              <a:t>Stretch goal: </a:t>
            </a:r>
            <a:r>
              <a:rPr lang="en-US" sz="1600" dirty="0"/>
              <a:t>If we see focusing with plasma - useful to plot std of centroid averaged over 5 shots at several different plasma densities to track how spot size changes with plasma density.</a:t>
            </a:r>
          </a:p>
        </p:txBody>
      </p:sp>
    </p:spTree>
    <p:extLst>
      <p:ext uri="{BB962C8B-B14F-4D97-AF65-F5344CB8AC3E}">
        <p14:creationId xmlns:p14="http://schemas.microsoft.com/office/powerpoint/2010/main" val="261064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C930CE-93D6-44A8-C096-194FBE3D97F5}"/>
              </a:ext>
            </a:extLst>
          </p:cNvPr>
          <p:cNvSpPr txBox="1">
            <a:spLocks noGrp="1"/>
          </p:cNvSpPr>
          <p:nvPr>
            <p:ph type="title"/>
          </p:nvPr>
        </p:nvSpPr>
        <p:spPr>
          <a:xfrm>
            <a:off x="1136690" y="81306"/>
            <a:ext cx="9918618" cy="649922"/>
          </a:xfrm>
          <a:prstGeom prst="rect">
            <a:avLst/>
          </a:prstGeom>
          <a:noFill/>
        </p:spPr>
        <p:txBody>
          <a:bodyPr wrap="square" rtlCol="0">
            <a:spAutoFit/>
          </a:bodyPr>
          <a:lstStyle/>
          <a:p>
            <a:pPr algn="ctr"/>
            <a:r>
              <a:rPr lang="en-US" sz="4000" dirty="0"/>
              <a:t>Longitudinal instabilities: timing</a:t>
            </a:r>
          </a:p>
        </p:txBody>
      </p:sp>
      <p:sp>
        <p:nvSpPr>
          <p:cNvPr id="6" name="TextBox 5">
            <a:extLst>
              <a:ext uri="{FF2B5EF4-FFF2-40B4-BE49-F238E27FC236}">
                <a16:creationId xmlns:a16="http://schemas.microsoft.com/office/drawing/2014/main" id="{13BD371E-E443-1973-1D57-884B2B78C759}"/>
              </a:ext>
            </a:extLst>
          </p:cNvPr>
          <p:cNvSpPr txBox="1"/>
          <p:nvPr/>
        </p:nvSpPr>
        <p:spPr>
          <a:xfrm>
            <a:off x="740779" y="876071"/>
            <a:ext cx="10710441" cy="5693866"/>
          </a:xfrm>
          <a:prstGeom prst="rect">
            <a:avLst/>
          </a:prstGeom>
          <a:noFill/>
        </p:spPr>
        <p:txBody>
          <a:bodyPr wrap="square" rtlCol="0">
            <a:spAutoFit/>
          </a:bodyPr>
          <a:lstStyle/>
          <a:p>
            <a:r>
              <a:rPr lang="en-US" sz="1400" b="1" dirty="0"/>
              <a:t>Diagnostic:</a:t>
            </a:r>
          </a:p>
          <a:p>
            <a:pPr marL="285750" indent="-285750">
              <a:buFontTx/>
              <a:buChar char="-"/>
            </a:pPr>
            <a:r>
              <a:rPr lang="en-US" sz="1400" dirty="0"/>
              <a:t>Streak optical transition radiation produced when pairs pass through metal foil.</a:t>
            </a:r>
          </a:p>
          <a:p>
            <a:r>
              <a:rPr lang="en-US" sz="1400" dirty="0"/>
              <a:t> </a:t>
            </a:r>
          </a:p>
          <a:p>
            <a:r>
              <a:rPr lang="en-US" sz="1400" b="1" dirty="0"/>
              <a:t>Data format: </a:t>
            </a:r>
          </a:p>
          <a:p>
            <a:pPr marL="285750" indent="-285750">
              <a:buFontTx/>
              <a:buChar char="-"/>
            </a:pPr>
            <a:r>
              <a:rPr lang="en-US" sz="1400" dirty="0"/>
              <a:t>NXN array: time (</a:t>
            </a:r>
            <a:r>
              <a:rPr lang="en-US" sz="1400" dirty="0" err="1"/>
              <a:t>ps</a:t>
            </a:r>
            <a:r>
              <a:rPr lang="en-US" sz="1400" dirty="0"/>
              <a:t>) on y axis, and space (mm) on x axis.</a:t>
            </a:r>
          </a:p>
          <a:p>
            <a:endParaRPr lang="en-US" sz="1400" b="1" dirty="0"/>
          </a:p>
          <a:p>
            <a:r>
              <a:rPr lang="en-US" sz="1400" b="1" dirty="0"/>
              <a:t>For timing the streak camera to the signal from the beam:</a:t>
            </a:r>
          </a:p>
          <a:p>
            <a:r>
              <a:rPr lang="en-US" sz="1400" dirty="0"/>
              <a:t>Plasma OFF &amp; Target in (pairs, no plasma)</a:t>
            </a:r>
          </a:p>
          <a:p>
            <a:endParaRPr lang="en-US" sz="1400" dirty="0"/>
          </a:p>
          <a:p>
            <a:r>
              <a:rPr lang="en-US" sz="1400" b="1" dirty="0"/>
              <a:t>Data processing:</a:t>
            </a:r>
            <a:endParaRPr lang="en-US" sz="1400" dirty="0"/>
          </a:p>
          <a:p>
            <a:r>
              <a:rPr lang="en-US" sz="1400" i="1" dirty="0"/>
              <a:t>Background subtraction</a:t>
            </a:r>
          </a:p>
          <a:p>
            <a:pPr marL="285750" indent="-285750">
              <a:buFont typeface="Arial" panose="020B0604020202020204" pitchFamily="34" charset="0"/>
              <a:buChar char="•"/>
            </a:pPr>
            <a:r>
              <a:rPr lang="en-US" sz="1400" dirty="0"/>
              <a:t>Subtract darkfield image</a:t>
            </a:r>
            <a:endParaRPr lang="en-US" sz="1400" i="1" dirty="0"/>
          </a:p>
          <a:p>
            <a:pPr marL="285750" indent="-285750">
              <a:buFont typeface="Arial" panose="020B0604020202020204" pitchFamily="34" charset="0"/>
              <a:buChar char="•"/>
            </a:pPr>
            <a:r>
              <a:rPr lang="en-US" sz="1400" dirty="0"/>
              <a:t>Subtract images (5) with plasma and no beam </a:t>
            </a:r>
          </a:p>
          <a:p>
            <a:endParaRPr lang="en-US" sz="1400" i="1" dirty="0"/>
          </a:p>
          <a:p>
            <a:r>
              <a:rPr lang="en-US" sz="1400" i="1" dirty="0"/>
              <a:t>Analysis</a:t>
            </a:r>
          </a:p>
          <a:p>
            <a:pPr marL="285750" indent="-285750">
              <a:buFont typeface="Arial" panose="020B0604020202020204" pitchFamily="34" charset="0"/>
              <a:buChar char="•"/>
            </a:pPr>
            <a:r>
              <a:rPr lang="en-US" sz="1400" i="1" dirty="0"/>
              <a:t>Total counts single shot </a:t>
            </a:r>
          </a:p>
          <a:p>
            <a:pPr marL="285750" indent="-285750">
              <a:buFont typeface="Arial" panose="020B0604020202020204" pitchFamily="34" charset="0"/>
              <a:buChar char="•"/>
            </a:pPr>
            <a:r>
              <a:rPr lang="en-US" sz="1400" i="1" dirty="0"/>
              <a:t>Total counts averaged over five shots</a:t>
            </a:r>
          </a:p>
          <a:p>
            <a:endParaRPr lang="en-US" sz="1400" i="1" dirty="0"/>
          </a:p>
          <a:p>
            <a:r>
              <a:rPr lang="en-US" sz="1400" b="1" dirty="0"/>
              <a:t>Data plotting:</a:t>
            </a:r>
          </a:p>
          <a:p>
            <a:r>
              <a:rPr lang="en-US" sz="1400" i="1" dirty="0"/>
              <a:t>Streak in focus mode (no time resolution)</a:t>
            </a:r>
            <a:endParaRPr lang="en-US" sz="1400" b="1" dirty="0"/>
          </a:p>
          <a:p>
            <a:r>
              <a:rPr lang="en-US" sz="1400" i="1" dirty="0"/>
              <a:t>Compare shots with beam and no plasma to shots with no beam and no plasma</a:t>
            </a:r>
            <a:endParaRPr lang="en-US" sz="1400" b="1" dirty="0"/>
          </a:p>
          <a:p>
            <a:pPr marL="285750" indent="-285750">
              <a:buFont typeface="Arial" panose="020B0604020202020204" pitchFamily="34" charset="0"/>
              <a:buChar char="•"/>
            </a:pPr>
            <a:r>
              <a:rPr lang="en-US" sz="1400" dirty="0"/>
              <a:t>Show raw image (with and without </a:t>
            </a:r>
            <a:r>
              <a:rPr lang="en-US" sz="1400" dirty="0" err="1"/>
              <a:t>bkg</a:t>
            </a:r>
            <a:r>
              <a:rPr lang="en-US" sz="1400" dirty="0"/>
              <a:t> subtraction)</a:t>
            </a:r>
          </a:p>
          <a:p>
            <a:pPr marL="285750" indent="-285750">
              <a:buFont typeface="Arial" panose="020B0604020202020204" pitchFamily="34" charset="0"/>
              <a:buChar char="•"/>
            </a:pPr>
            <a:r>
              <a:rPr lang="en-US" sz="1400" i="1" dirty="0"/>
              <a:t>Total counts (single shots and/or mean &amp; error over n shots)</a:t>
            </a:r>
          </a:p>
          <a:p>
            <a:r>
              <a:rPr lang="en-US" sz="1400" i="1" dirty="0"/>
              <a:t>Streak in  sweep mode (with time resolution)</a:t>
            </a:r>
          </a:p>
          <a:p>
            <a:pPr marL="285750" indent="-285750">
              <a:buFont typeface="Arial" panose="020B0604020202020204" pitchFamily="34" charset="0"/>
              <a:buChar char="•"/>
            </a:pPr>
            <a:r>
              <a:rPr lang="en-US" sz="1400" i="1" dirty="0"/>
              <a:t>Total counts single shot or averaged over n shots vs time delay – most likely input by user or hardcoded</a:t>
            </a:r>
          </a:p>
          <a:p>
            <a:pPr marL="285750" indent="-285750">
              <a:buFont typeface="Arial" panose="020B0604020202020204" pitchFamily="34" charset="0"/>
              <a:buChar char="•"/>
            </a:pPr>
            <a:r>
              <a:rPr lang="en-US" sz="1400" i="1" dirty="0"/>
              <a:t>Hope to see signal above background</a:t>
            </a:r>
            <a:endParaRPr lang="en-US" sz="1400" dirty="0"/>
          </a:p>
        </p:txBody>
      </p:sp>
    </p:spTree>
    <p:extLst>
      <p:ext uri="{BB962C8B-B14F-4D97-AF65-F5344CB8AC3E}">
        <p14:creationId xmlns:p14="http://schemas.microsoft.com/office/powerpoint/2010/main" val="56084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0CA6F2-DB20-1926-22C6-2D3B4A140FB6}"/>
              </a:ext>
            </a:extLst>
          </p:cNvPr>
          <p:cNvSpPr txBox="1">
            <a:spLocks noGrp="1"/>
          </p:cNvSpPr>
          <p:nvPr>
            <p:ph type="title"/>
          </p:nvPr>
        </p:nvSpPr>
        <p:spPr>
          <a:xfrm>
            <a:off x="545939" y="173033"/>
            <a:ext cx="11100122" cy="649922"/>
          </a:xfrm>
          <a:prstGeom prst="rect">
            <a:avLst/>
          </a:prstGeom>
          <a:noFill/>
        </p:spPr>
        <p:txBody>
          <a:bodyPr wrap="square" rtlCol="0">
            <a:spAutoFit/>
          </a:bodyPr>
          <a:lstStyle/>
          <a:p>
            <a:pPr algn="ctr"/>
            <a:r>
              <a:rPr lang="en-US" sz="4000" dirty="0"/>
              <a:t>Longitudinal instabilities: looking at instabilities (data)</a:t>
            </a:r>
          </a:p>
        </p:txBody>
      </p:sp>
      <p:sp>
        <p:nvSpPr>
          <p:cNvPr id="5" name="TextBox 4">
            <a:extLst>
              <a:ext uri="{FF2B5EF4-FFF2-40B4-BE49-F238E27FC236}">
                <a16:creationId xmlns:a16="http://schemas.microsoft.com/office/drawing/2014/main" id="{01A08F0D-0A28-B6E8-66D6-0043D0AE8A34}"/>
              </a:ext>
            </a:extLst>
          </p:cNvPr>
          <p:cNvSpPr txBox="1"/>
          <p:nvPr/>
        </p:nvSpPr>
        <p:spPr>
          <a:xfrm>
            <a:off x="314445" y="1206544"/>
            <a:ext cx="11563110" cy="5478423"/>
          </a:xfrm>
          <a:prstGeom prst="rect">
            <a:avLst/>
          </a:prstGeom>
          <a:noFill/>
        </p:spPr>
        <p:txBody>
          <a:bodyPr wrap="square">
            <a:spAutoFit/>
          </a:bodyPr>
          <a:lstStyle/>
          <a:p>
            <a:r>
              <a:rPr lang="en-US" sz="1400" b="1" dirty="0"/>
              <a:t>Diagnostic:</a:t>
            </a:r>
          </a:p>
          <a:p>
            <a:pPr marL="285750" indent="-285750">
              <a:buFont typeface="Arial" panose="020B0604020202020204" pitchFamily="34" charset="0"/>
              <a:buChar char="•"/>
            </a:pPr>
            <a:r>
              <a:rPr lang="en-US" sz="1400" dirty="0"/>
              <a:t>Streak optical transition radiation produced when pairs pass through metal foil.</a:t>
            </a:r>
          </a:p>
          <a:p>
            <a:r>
              <a:rPr lang="en-US" sz="1400" dirty="0"/>
              <a:t> </a:t>
            </a:r>
          </a:p>
          <a:p>
            <a:r>
              <a:rPr lang="en-US" sz="1400" b="1" dirty="0"/>
              <a:t>Data format: </a:t>
            </a:r>
          </a:p>
          <a:p>
            <a:pPr marL="285750" indent="-285750">
              <a:buFont typeface="Arial" panose="020B0604020202020204" pitchFamily="34" charset="0"/>
              <a:buChar char="•"/>
            </a:pPr>
            <a:r>
              <a:rPr lang="en-US" sz="1400" dirty="0"/>
              <a:t>NXN array: time (</a:t>
            </a:r>
            <a:r>
              <a:rPr lang="en-US" sz="1400" dirty="0" err="1"/>
              <a:t>ps</a:t>
            </a:r>
            <a:r>
              <a:rPr lang="en-US" sz="1400" dirty="0"/>
              <a:t>) on y axis, and space (mm) on x axis.</a:t>
            </a:r>
            <a:endParaRPr lang="en-US" sz="1400" b="1" dirty="0"/>
          </a:p>
          <a:p>
            <a:endParaRPr lang="en-US" sz="1400" b="1" dirty="0"/>
          </a:p>
          <a:p>
            <a:r>
              <a:rPr lang="en-US" sz="1400" b="1" dirty="0"/>
              <a:t>For looking at instabilities:</a:t>
            </a:r>
          </a:p>
          <a:p>
            <a:r>
              <a:rPr lang="en-US" sz="1400" b="1" dirty="0"/>
              <a:t>Data processing:</a:t>
            </a:r>
          </a:p>
          <a:p>
            <a:r>
              <a:rPr lang="en-US" sz="1400" i="1" dirty="0"/>
              <a:t>Background subtraction</a:t>
            </a:r>
          </a:p>
          <a:p>
            <a:endParaRPr lang="en-US" sz="1400" i="1" dirty="0"/>
          </a:p>
          <a:p>
            <a:pPr marL="285750" indent="-285750">
              <a:buFont typeface="Arial" panose="020B0604020202020204" pitchFamily="34" charset="0"/>
              <a:buChar char="•"/>
            </a:pPr>
            <a:r>
              <a:rPr lang="en-US" sz="1400" dirty="0"/>
              <a:t>Subtract darkfield image</a:t>
            </a:r>
            <a:endParaRPr lang="en-US" sz="1400" i="1" dirty="0"/>
          </a:p>
          <a:p>
            <a:pPr marL="285750" indent="-285750">
              <a:buFont typeface="Arial" panose="020B0604020202020204" pitchFamily="34" charset="0"/>
              <a:buChar char="•"/>
            </a:pPr>
            <a:r>
              <a:rPr lang="en-US" sz="1400" dirty="0"/>
              <a:t>Subtract (n) images with plasma and no beam </a:t>
            </a:r>
          </a:p>
          <a:p>
            <a:endParaRPr lang="en-US" sz="1400" dirty="0"/>
          </a:p>
          <a:p>
            <a:r>
              <a:rPr lang="en-US" sz="1400" i="1" dirty="0"/>
              <a:t>Analysis</a:t>
            </a:r>
          </a:p>
          <a:p>
            <a:pPr marL="285750" indent="-285750">
              <a:buFont typeface="Arial" panose="020B0604020202020204" pitchFamily="34" charset="0"/>
              <a:buChar char="•"/>
            </a:pPr>
            <a:r>
              <a:rPr lang="en-US" sz="1400" dirty="0"/>
              <a:t>Integrate over x to see intensity vs time, and vice versa</a:t>
            </a:r>
          </a:p>
          <a:p>
            <a:pPr marL="285750" indent="-285750">
              <a:buFont typeface="Arial" panose="020B0604020202020204" pitchFamily="34" charset="0"/>
              <a:buChar char="•"/>
            </a:pPr>
            <a:r>
              <a:rPr lang="en-US" sz="1400" dirty="0"/>
              <a:t>Fast Fourier transform (FFT) intensity vs time</a:t>
            </a:r>
          </a:p>
          <a:p>
            <a:endParaRPr lang="en-US" sz="1400" dirty="0"/>
          </a:p>
          <a:p>
            <a:r>
              <a:rPr lang="en-US" sz="1400" b="1" dirty="0"/>
              <a:t>Data plotting:</a:t>
            </a:r>
          </a:p>
          <a:p>
            <a:r>
              <a:rPr lang="en-US" sz="1400" dirty="0"/>
              <a:t>Compare shots with pair beam &amp; plasma to shots with pair beam and no plasma</a:t>
            </a:r>
            <a:endParaRPr lang="en-US" sz="1400" b="1" dirty="0"/>
          </a:p>
          <a:p>
            <a:pPr marL="285750" indent="-285750">
              <a:buFont typeface="Arial" panose="020B0604020202020204" pitchFamily="34" charset="0"/>
              <a:buChar char="•"/>
            </a:pPr>
            <a:r>
              <a:rPr lang="en-US" sz="1400" dirty="0"/>
              <a:t>Show raw image (with and without </a:t>
            </a:r>
            <a:r>
              <a:rPr lang="en-US" sz="1400" dirty="0" err="1"/>
              <a:t>bkg</a:t>
            </a:r>
            <a:r>
              <a:rPr lang="en-US" sz="1400" dirty="0"/>
              <a:t> subtraction)</a:t>
            </a:r>
            <a:endParaRPr lang="en-US" sz="1400" b="1" dirty="0"/>
          </a:p>
          <a:p>
            <a:pPr marL="285750" indent="-285750">
              <a:buFont typeface="Arial" panose="020B0604020202020204" pitchFamily="34" charset="0"/>
              <a:buChar char="•"/>
            </a:pPr>
            <a:r>
              <a:rPr lang="en-US" sz="1400" dirty="0"/>
              <a:t>Show traces of intensity vs time (mean and error over n shots). Also useful to have intensity vs x to check focusing.</a:t>
            </a:r>
          </a:p>
          <a:p>
            <a:pPr marL="285750" indent="-285750">
              <a:buFont typeface="Arial" panose="020B0604020202020204" pitchFamily="34" charset="0"/>
              <a:buChar char="•"/>
            </a:pPr>
            <a:r>
              <a:rPr lang="en-US" sz="1400" dirty="0"/>
              <a:t>Hope to see modulations in intensity at the plasma frequency</a:t>
            </a:r>
          </a:p>
          <a:p>
            <a:pPr marL="285750" indent="-285750">
              <a:buFont typeface="Arial" panose="020B0604020202020204" pitchFamily="34" charset="0"/>
              <a:buChar char="•"/>
            </a:pPr>
            <a:r>
              <a:rPr lang="en-US" sz="1400" b="1" dirty="0"/>
              <a:t>Stretch goal: </a:t>
            </a:r>
            <a:r>
              <a:rPr lang="en-US" sz="1400" dirty="0"/>
              <a:t>If we see intensity modulations- useful to plot modulation scale length (from FFT) at several different plasma densities to track how spot size changes with plasma density. Also useful to plot contrast of density modulations (max-min)/(</a:t>
            </a:r>
            <a:r>
              <a:rPr lang="en-US" sz="1400" dirty="0" err="1"/>
              <a:t>max+min</a:t>
            </a:r>
            <a:r>
              <a:rPr lang="en-US" sz="1400" dirty="0"/>
              <a:t>) – this is proportional to the amplitude of the plasma waves.</a:t>
            </a:r>
          </a:p>
        </p:txBody>
      </p:sp>
    </p:spTree>
    <p:extLst>
      <p:ext uri="{BB962C8B-B14F-4D97-AF65-F5344CB8AC3E}">
        <p14:creationId xmlns:p14="http://schemas.microsoft.com/office/powerpoint/2010/main" val="51863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48FE-A51D-A800-19C8-43B56ED68C21}"/>
              </a:ext>
            </a:extLst>
          </p:cNvPr>
          <p:cNvSpPr>
            <a:spLocks noGrp="1"/>
          </p:cNvSpPr>
          <p:nvPr>
            <p:ph type="title"/>
          </p:nvPr>
        </p:nvSpPr>
        <p:spPr>
          <a:xfrm>
            <a:off x="838200" y="127323"/>
            <a:ext cx="10515600" cy="694482"/>
          </a:xfrm>
        </p:spPr>
        <p:txBody>
          <a:bodyPr>
            <a:normAutofit fontScale="90000"/>
          </a:bodyPr>
          <a:lstStyle/>
          <a:p>
            <a:pPr algn="ctr"/>
            <a:r>
              <a:rPr lang="en-US" dirty="0"/>
              <a:t>Synchrotron emission: </a:t>
            </a:r>
            <a:r>
              <a:rPr lang="en-US" sz="4400" dirty="0"/>
              <a:t>timing</a:t>
            </a:r>
            <a:endParaRPr lang="en-US" dirty="0"/>
          </a:p>
        </p:txBody>
      </p:sp>
      <p:sp>
        <p:nvSpPr>
          <p:cNvPr id="4" name="TextBox 3">
            <a:extLst>
              <a:ext uri="{FF2B5EF4-FFF2-40B4-BE49-F238E27FC236}">
                <a16:creationId xmlns:a16="http://schemas.microsoft.com/office/drawing/2014/main" id="{EA06A47D-D851-3675-B578-7D83D2026FC2}"/>
              </a:ext>
            </a:extLst>
          </p:cNvPr>
          <p:cNvSpPr txBox="1"/>
          <p:nvPr/>
        </p:nvSpPr>
        <p:spPr>
          <a:xfrm>
            <a:off x="324090" y="1061550"/>
            <a:ext cx="11543820" cy="5478423"/>
          </a:xfrm>
          <a:prstGeom prst="rect">
            <a:avLst/>
          </a:prstGeom>
          <a:noFill/>
        </p:spPr>
        <p:txBody>
          <a:bodyPr wrap="square" rtlCol="0">
            <a:spAutoFit/>
          </a:bodyPr>
          <a:lstStyle/>
          <a:p>
            <a:r>
              <a:rPr lang="en-US" sz="1400" b="1" dirty="0"/>
              <a:t>Diagnostic:</a:t>
            </a:r>
          </a:p>
          <a:p>
            <a:pPr marL="285750" indent="-285750">
              <a:buFont typeface="Arial" panose="020B0604020202020204" pitchFamily="34" charset="0"/>
              <a:buChar char="•"/>
            </a:pPr>
            <a:r>
              <a:rPr lang="en-US" sz="1400" dirty="0"/>
              <a:t>Gated spectrometer </a:t>
            </a:r>
          </a:p>
          <a:p>
            <a:r>
              <a:rPr lang="en-US" sz="1400" dirty="0"/>
              <a:t> </a:t>
            </a:r>
          </a:p>
          <a:p>
            <a:r>
              <a:rPr lang="en-US" sz="1400" b="1" dirty="0"/>
              <a:t>Data format: </a:t>
            </a:r>
          </a:p>
          <a:p>
            <a:pPr marL="285750" indent="-285750">
              <a:buFont typeface="Arial" panose="020B0604020202020204" pitchFamily="34" charset="0"/>
              <a:buChar char="•"/>
            </a:pPr>
            <a:r>
              <a:rPr lang="en-US" sz="1400" dirty="0"/>
              <a:t>NXN array: space on y axis, and wavelength (mm) on x axis.</a:t>
            </a:r>
          </a:p>
          <a:p>
            <a:endParaRPr lang="en-US" sz="1400" b="1" dirty="0"/>
          </a:p>
          <a:p>
            <a:r>
              <a:rPr lang="en-US" sz="1400" b="1" dirty="0"/>
              <a:t>For timing the gated spectrometer to the signal from the beam – use OTR:</a:t>
            </a:r>
          </a:p>
          <a:p>
            <a:r>
              <a:rPr lang="en-US" sz="1400" dirty="0"/>
              <a:t>Plasma OFF &amp; Target in (pairs, no plasma)</a:t>
            </a:r>
          </a:p>
          <a:p>
            <a:r>
              <a:rPr lang="en-US" sz="1400" b="1" dirty="0"/>
              <a:t>Data processing:</a:t>
            </a:r>
            <a:endParaRPr lang="en-US" sz="1400" dirty="0"/>
          </a:p>
          <a:p>
            <a:r>
              <a:rPr lang="en-US" sz="1400" i="1" dirty="0"/>
              <a:t>Background subtraction</a:t>
            </a:r>
          </a:p>
          <a:p>
            <a:pPr marL="285750" indent="-285750">
              <a:buFont typeface="Arial" panose="020B0604020202020204" pitchFamily="34" charset="0"/>
              <a:buChar char="•"/>
            </a:pPr>
            <a:r>
              <a:rPr lang="en-US" sz="1400" dirty="0"/>
              <a:t>Subtract darkfield image</a:t>
            </a:r>
            <a:endParaRPr lang="en-US" sz="1400" i="1" dirty="0"/>
          </a:p>
          <a:p>
            <a:pPr marL="285750" indent="-285750">
              <a:buFont typeface="Arial" panose="020B0604020202020204" pitchFamily="34" charset="0"/>
              <a:buChar char="•"/>
            </a:pPr>
            <a:r>
              <a:rPr lang="en-US" sz="1400" dirty="0"/>
              <a:t>Subtract (n) images with plasma and no beam</a:t>
            </a:r>
          </a:p>
          <a:p>
            <a:endParaRPr lang="en-US" sz="1400" i="1" dirty="0"/>
          </a:p>
          <a:p>
            <a:r>
              <a:rPr lang="en-US" sz="1400" i="1" dirty="0"/>
              <a:t>Analysis</a:t>
            </a:r>
          </a:p>
          <a:p>
            <a:pPr marL="285750" indent="-285750">
              <a:buFont typeface="Arial" panose="020B0604020202020204" pitchFamily="34" charset="0"/>
              <a:buChar char="•"/>
            </a:pPr>
            <a:r>
              <a:rPr lang="en-US" sz="1400" i="1" dirty="0"/>
              <a:t>Total counts single shot and averaged over five shots</a:t>
            </a:r>
          </a:p>
          <a:p>
            <a:endParaRPr lang="en-US" sz="1400" i="1" dirty="0"/>
          </a:p>
          <a:p>
            <a:r>
              <a:rPr lang="en-US" sz="1400" b="1" dirty="0"/>
              <a:t>Data plotting:</a:t>
            </a:r>
          </a:p>
          <a:p>
            <a:r>
              <a:rPr lang="en-US" sz="1400" i="1" dirty="0"/>
              <a:t>Start spectrometer with </a:t>
            </a:r>
            <a:r>
              <a:rPr lang="en-US" sz="1400" i="1" dirty="0" err="1"/>
              <a:t>ms</a:t>
            </a:r>
            <a:r>
              <a:rPr lang="en-US" sz="1400" i="1" dirty="0"/>
              <a:t> gate </a:t>
            </a:r>
          </a:p>
          <a:p>
            <a:r>
              <a:rPr lang="en-US" sz="1400" i="1" dirty="0"/>
              <a:t> For a shot with beam and no plasma compared to a shot with no beam and no plasma:</a:t>
            </a:r>
          </a:p>
          <a:p>
            <a:pPr marL="285750" indent="-285750">
              <a:buFont typeface="Arial" panose="020B0604020202020204" pitchFamily="34" charset="0"/>
              <a:buChar char="•"/>
            </a:pPr>
            <a:r>
              <a:rPr lang="en-US" sz="1400" dirty="0"/>
              <a:t>Show raw image (with and without </a:t>
            </a:r>
            <a:r>
              <a:rPr lang="en-US" sz="1400" dirty="0" err="1"/>
              <a:t>bkg</a:t>
            </a:r>
            <a:r>
              <a:rPr lang="en-US" sz="1400" dirty="0"/>
              <a:t> subtraction)</a:t>
            </a:r>
            <a:endParaRPr lang="en-US" sz="1400" i="1" dirty="0"/>
          </a:p>
          <a:p>
            <a:pPr marL="285750" indent="-285750">
              <a:buFont typeface="Arial" panose="020B0604020202020204" pitchFamily="34" charset="0"/>
              <a:buChar char="•"/>
            </a:pPr>
            <a:r>
              <a:rPr lang="en-US" sz="1400" i="1" dirty="0"/>
              <a:t>Total counts (single shot or averaged over multiple shots </a:t>
            </a:r>
            <a:r>
              <a:rPr lang="en-US" sz="1400" dirty="0"/>
              <a:t>with error</a:t>
            </a:r>
            <a:r>
              <a:rPr lang="en-US" sz="1400" i="1" dirty="0"/>
              <a:t>)</a:t>
            </a:r>
          </a:p>
          <a:p>
            <a:r>
              <a:rPr lang="en-US" sz="1400" i="1" dirty="0"/>
              <a:t>Decrease gate iteratively to 2ns</a:t>
            </a:r>
          </a:p>
          <a:p>
            <a:pPr marL="285750" indent="-285750">
              <a:buFont typeface="Arial" panose="020B0604020202020204" pitchFamily="34" charset="0"/>
              <a:buChar char="•"/>
            </a:pPr>
            <a:r>
              <a:rPr lang="en-US" sz="1400" dirty="0"/>
              <a:t>Show raw image (with and without </a:t>
            </a:r>
            <a:r>
              <a:rPr lang="en-US" sz="1400" dirty="0" err="1"/>
              <a:t>bkg</a:t>
            </a:r>
            <a:r>
              <a:rPr lang="en-US" sz="1400" dirty="0"/>
              <a:t> subtraction)</a:t>
            </a:r>
            <a:endParaRPr lang="en-US" sz="1400" i="1" dirty="0"/>
          </a:p>
          <a:p>
            <a:pPr marL="285750" indent="-285750">
              <a:buFont typeface="Arial" panose="020B0604020202020204" pitchFamily="34" charset="0"/>
              <a:buChar char="•"/>
            </a:pPr>
            <a:r>
              <a:rPr lang="en-US" sz="1400" i="1" dirty="0"/>
              <a:t>Total counts single shot, or averaged over n shots vs time delay (input by user/hardcoded)</a:t>
            </a:r>
            <a:endParaRPr lang="en-US" sz="1400" b="1" dirty="0"/>
          </a:p>
          <a:p>
            <a:pPr marL="285750" indent="-285750">
              <a:buFont typeface="Arial" panose="020B0604020202020204" pitchFamily="34" charset="0"/>
              <a:buChar char="•"/>
            </a:pPr>
            <a:r>
              <a:rPr lang="en-US" sz="1400" i="1" dirty="0"/>
              <a:t>Hope to see signal above background</a:t>
            </a:r>
          </a:p>
        </p:txBody>
      </p:sp>
    </p:spTree>
    <p:extLst>
      <p:ext uri="{BB962C8B-B14F-4D97-AF65-F5344CB8AC3E}">
        <p14:creationId xmlns:p14="http://schemas.microsoft.com/office/powerpoint/2010/main" val="73802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51DAB4-20BC-ECB7-9947-832CF9AA0C25}"/>
              </a:ext>
            </a:extLst>
          </p:cNvPr>
          <p:cNvSpPr>
            <a:spLocks noGrp="1"/>
          </p:cNvSpPr>
          <p:nvPr>
            <p:ph type="title"/>
          </p:nvPr>
        </p:nvSpPr>
        <p:spPr>
          <a:xfrm>
            <a:off x="588862" y="191505"/>
            <a:ext cx="11014276" cy="526126"/>
          </a:xfrm>
        </p:spPr>
        <p:txBody>
          <a:bodyPr>
            <a:normAutofit fontScale="90000"/>
          </a:bodyPr>
          <a:lstStyle/>
          <a:p>
            <a:pPr algn="ctr"/>
            <a:r>
              <a:rPr lang="en-US" dirty="0"/>
              <a:t>Synchrotron emission: </a:t>
            </a:r>
            <a:r>
              <a:rPr lang="en-US" sz="4400" dirty="0"/>
              <a:t>looking at instabilities (data)</a:t>
            </a:r>
            <a:endParaRPr lang="en-US" dirty="0"/>
          </a:p>
        </p:txBody>
      </p:sp>
      <p:sp>
        <p:nvSpPr>
          <p:cNvPr id="5" name="TextBox 4">
            <a:extLst>
              <a:ext uri="{FF2B5EF4-FFF2-40B4-BE49-F238E27FC236}">
                <a16:creationId xmlns:a16="http://schemas.microsoft.com/office/drawing/2014/main" id="{BAB3E526-BDC4-24A2-BE58-EE6B980DBD33}"/>
              </a:ext>
            </a:extLst>
          </p:cNvPr>
          <p:cNvSpPr txBox="1"/>
          <p:nvPr/>
        </p:nvSpPr>
        <p:spPr>
          <a:xfrm>
            <a:off x="245962" y="1014452"/>
            <a:ext cx="11700076" cy="5478423"/>
          </a:xfrm>
          <a:prstGeom prst="rect">
            <a:avLst/>
          </a:prstGeom>
          <a:noFill/>
        </p:spPr>
        <p:txBody>
          <a:bodyPr wrap="square">
            <a:spAutoFit/>
          </a:bodyPr>
          <a:lstStyle/>
          <a:p>
            <a:r>
              <a:rPr lang="en-US" sz="1400" b="1" dirty="0"/>
              <a:t>Diagnostic:</a:t>
            </a:r>
          </a:p>
          <a:p>
            <a:pPr marL="285750" indent="-285750">
              <a:buFont typeface="Arial" panose="020B0604020202020204" pitchFamily="34" charset="0"/>
              <a:buChar char="•"/>
            </a:pPr>
            <a:r>
              <a:rPr lang="en-US" sz="1400" dirty="0"/>
              <a:t>Gated spectrometer </a:t>
            </a:r>
          </a:p>
          <a:p>
            <a:r>
              <a:rPr lang="en-US" sz="1400" dirty="0"/>
              <a:t> </a:t>
            </a:r>
          </a:p>
          <a:p>
            <a:r>
              <a:rPr lang="en-US" sz="1400" b="1" dirty="0"/>
              <a:t>Data format: </a:t>
            </a:r>
          </a:p>
          <a:p>
            <a:pPr marL="285750" indent="-285750">
              <a:buFont typeface="Arial" panose="020B0604020202020204" pitchFamily="34" charset="0"/>
              <a:buChar char="•"/>
            </a:pPr>
            <a:r>
              <a:rPr lang="en-US" sz="1400" dirty="0"/>
              <a:t>NXN array: space on y axis, and wavelength (mm) on x axis.</a:t>
            </a:r>
          </a:p>
          <a:p>
            <a:endParaRPr lang="en-US" sz="1400" b="1" dirty="0"/>
          </a:p>
          <a:p>
            <a:r>
              <a:rPr lang="en-US" sz="1400" b="1" dirty="0"/>
              <a:t>For looking at instabilities:</a:t>
            </a:r>
          </a:p>
          <a:p>
            <a:r>
              <a:rPr lang="en-US" sz="1400" b="1" dirty="0"/>
              <a:t>Data processing:</a:t>
            </a:r>
          </a:p>
          <a:p>
            <a:r>
              <a:rPr lang="en-US" sz="1400" i="1" dirty="0"/>
              <a:t>Background subtraction</a:t>
            </a:r>
          </a:p>
          <a:p>
            <a:endParaRPr lang="en-US" sz="1400" i="1" dirty="0"/>
          </a:p>
          <a:p>
            <a:pPr marL="285750" indent="-285750">
              <a:buFont typeface="Arial" panose="020B0604020202020204" pitchFamily="34" charset="0"/>
              <a:buChar char="•"/>
            </a:pPr>
            <a:r>
              <a:rPr lang="en-US" sz="1400" dirty="0"/>
              <a:t>Subtract darkfield image</a:t>
            </a:r>
          </a:p>
          <a:p>
            <a:pPr marL="285750" indent="-285750">
              <a:buFont typeface="Arial" panose="020B0604020202020204" pitchFamily="34" charset="0"/>
              <a:buChar char="•"/>
            </a:pPr>
            <a:r>
              <a:rPr lang="en-US" sz="1400" dirty="0"/>
              <a:t>Subtract (n) images with plasma and no beam </a:t>
            </a:r>
          </a:p>
          <a:p>
            <a:pPr marL="285750" indent="-285750">
              <a:buFont typeface="Arial" panose="020B0604020202020204" pitchFamily="34" charset="0"/>
              <a:buChar char="•"/>
            </a:pPr>
            <a:r>
              <a:rPr lang="en-US" sz="1400" dirty="0"/>
              <a:t>Subtract (n) images with no plasma and with beam</a:t>
            </a:r>
          </a:p>
          <a:p>
            <a:endParaRPr lang="en-US" sz="1400" dirty="0"/>
          </a:p>
          <a:p>
            <a:r>
              <a:rPr lang="en-US" sz="1400" i="1" dirty="0"/>
              <a:t>Analysis (with plasma &amp; beam)</a:t>
            </a:r>
          </a:p>
          <a:p>
            <a:pPr marL="285750" indent="-285750">
              <a:buFont typeface="Arial" panose="020B0604020202020204" pitchFamily="34" charset="0"/>
              <a:buChar char="•"/>
            </a:pPr>
            <a:r>
              <a:rPr lang="en-US" sz="1400" dirty="0"/>
              <a:t>Integrate over y to see intensity vs wavelength, and vice versa.</a:t>
            </a:r>
          </a:p>
          <a:p>
            <a:pPr marL="285750" indent="-285750">
              <a:buFont typeface="Arial" panose="020B0604020202020204" pitchFamily="34" charset="0"/>
              <a:buChar char="•"/>
            </a:pPr>
            <a:r>
              <a:rPr lang="en-US" sz="1400" dirty="0"/>
              <a:t>Total counts (single shot &amp; averaged over n shots)</a:t>
            </a:r>
          </a:p>
          <a:p>
            <a:endParaRPr lang="en-US" sz="1400" dirty="0"/>
          </a:p>
          <a:p>
            <a:r>
              <a:rPr lang="en-US" sz="1400" b="1" dirty="0"/>
              <a:t>Data plotting:</a:t>
            </a:r>
          </a:p>
          <a:p>
            <a:r>
              <a:rPr lang="en-US" sz="1400" i="1" dirty="0"/>
              <a:t>Compare shots with pair beam &amp; plasma to shots with pair beam and no plasma, and to shots with plasma and no pair beam.</a:t>
            </a:r>
            <a:endParaRPr lang="en-US" sz="1400" b="1" i="1" dirty="0"/>
          </a:p>
          <a:p>
            <a:pPr marL="285750" indent="-285750">
              <a:buFont typeface="Arial" panose="020B0604020202020204" pitchFamily="34" charset="0"/>
              <a:buChar char="•"/>
            </a:pPr>
            <a:r>
              <a:rPr lang="en-US" sz="1400" dirty="0"/>
              <a:t>Show raw image (with and without </a:t>
            </a:r>
            <a:r>
              <a:rPr lang="en-US" sz="1400" dirty="0" err="1"/>
              <a:t>bkg</a:t>
            </a:r>
            <a:r>
              <a:rPr lang="en-US" sz="1400" dirty="0"/>
              <a:t> subtraction)</a:t>
            </a:r>
            <a:endParaRPr lang="en-US" sz="1400" b="1" dirty="0"/>
          </a:p>
          <a:p>
            <a:pPr marL="285750" indent="-285750">
              <a:buFont typeface="Arial" panose="020B0604020202020204" pitchFamily="34" charset="0"/>
              <a:buChar char="•"/>
            </a:pPr>
            <a:r>
              <a:rPr lang="en-US" sz="1400" dirty="0"/>
              <a:t>Compare total counts (single shot &amp; averaged over n shots with error)</a:t>
            </a:r>
          </a:p>
          <a:p>
            <a:pPr marL="285750" indent="-285750">
              <a:buFont typeface="Arial" panose="020B0604020202020204" pitchFamily="34" charset="0"/>
              <a:buChar char="•"/>
            </a:pPr>
            <a:r>
              <a:rPr lang="en-US" sz="1400" dirty="0"/>
              <a:t> </a:t>
            </a:r>
            <a:r>
              <a:rPr lang="en-US" sz="1400" b="1" dirty="0"/>
              <a:t>Stretch goal: </a:t>
            </a:r>
            <a:r>
              <a:rPr lang="en-US" sz="1400" dirty="0"/>
              <a:t>If we see signal above background, we want to compare the total signal above background averaged over five shots for different runs. We will insert different polarizing filters into the beam on different runs. Comparing the intensity on each run tells us how polarized the signal is in each orientation.</a:t>
            </a:r>
          </a:p>
        </p:txBody>
      </p:sp>
    </p:spTree>
    <p:extLst>
      <p:ext uri="{BB962C8B-B14F-4D97-AF65-F5344CB8AC3E}">
        <p14:creationId xmlns:p14="http://schemas.microsoft.com/office/powerpoint/2010/main" val="196445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9410-5D8F-A3C8-E1F4-B8F56BD98B4C}"/>
              </a:ext>
            </a:extLst>
          </p:cNvPr>
          <p:cNvSpPr>
            <a:spLocks noGrp="1"/>
          </p:cNvSpPr>
          <p:nvPr>
            <p:ph type="title"/>
          </p:nvPr>
        </p:nvSpPr>
        <p:spPr>
          <a:xfrm>
            <a:off x="838200" y="168356"/>
            <a:ext cx="10515600" cy="595574"/>
          </a:xfrm>
        </p:spPr>
        <p:txBody>
          <a:bodyPr>
            <a:normAutofit fontScale="90000"/>
          </a:bodyPr>
          <a:lstStyle/>
          <a:p>
            <a:r>
              <a:rPr lang="en-US" dirty="0"/>
              <a:t>Magnetic field: Faraday diagnostic</a:t>
            </a:r>
          </a:p>
        </p:txBody>
      </p:sp>
      <p:sp>
        <p:nvSpPr>
          <p:cNvPr id="3" name="Content Placeholder 2">
            <a:extLst>
              <a:ext uri="{FF2B5EF4-FFF2-40B4-BE49-F238E27FC236}">
                <a16:creationId xmlns:a16="http://schemas.microsoft.com/office/drawing/2014/main" id="{AFF58AB1-CE1C-0310-005F-8E2C32C3718B}"/>
              </a:ext>
            </a:extLst>
          </p:cNvPr>
          <p:cNvSpPr>
            <a:spLocks noGrp="1"/>
          </p:cNvSpPr>
          <p:nvPr>
            <p:ph idx="1"/>
          </p:nvPr>
        </p:nvSpPr>
        <p:spPr>
          <a:xfrm>
            <a:off x="571983" y="1003821"/>
            <a:ext cx="10515600" cy="5489576"/>
          </a:xfrm>
        </p:spPr>
        <p:txBody>
          <a:bodyPr>
            <a:normAutofit fontScale="77500" lnSpcReduction="20000"/>
          </a:bodyPr>
          <a:lstStyle/>
          <a:p>
            <a:pPr marL="0" indent="0">
              <a:buNone/>
            </a:pPr>
            <a:r>
              <a:rPr lang="en-US" sz="1600" b="1" dirty="0"/>
              <a:t>Diagnostic:</a:t>
            </a:r>
          </a:p>
          <a:p>
            <a:pPr marL="285750" indent="-285750">
              <a:buFont typeface="Arial" panose="020B0604020202020204" pitchFamily="34" charset="0"/>
              <a:buChar char="•"/>
            </a:pPr>
            <a:r>
              <a:rPr lang="en-US" sz="1600" dirty="0"/>
              <a:t>Laser coupled into oscilloscope (via fast diode or similar?)</a:t>
            </a:r>
          </a:p>
          <a:p>
            <a:pPr marL="0" indent="0">
              <a:buNone/>
            </a:pPr>
            <a:endParaRPr lang="en-US" sz="1600" dirty="0"/>
          </a:p>
          <a:p>
            <a:pPr marL="0" indent="0">
              <a:buNone/>
            </a:pPr>
            <a:r>
              <a:rPr lang="en-US" sz="1600" b="1" dirty="0"/>
              <a:t>Data format: </a:t>
            </a:r>
          </a:p>
          <a:p>
            <a:pPr marL="285750" indent="-285750">
              <a:buFont typeface="Arial" panose="020B0604020202020204" pitchFamily="34" charset="0"/>
              <a:buChar char="•"/>
            </a:pPr>
            <a:r>
              <a:rPr lang="en-US" sz="1600" dirty="0"/>
              <a:t>2XN array: time (</a:t>
            </a:r>
            <a:r>
              <a:rPr lang="en-US" sz="1600" dirty="0" err="1"/>
              <a:t>ps</a:t>
            </a:r>
            <a:r>
              <a:rPr lang="en-US" sz="1600" dirty="0"/>
              <a:t>) along x axis, and voltage (V) along y axis.</a:t>
            </a:r>
          </a:p>
          <a:p>
            <a:pPr marL="0" indent="0">
              <a:buNone/>
            </a:pPr>
            <a:endParaRPr lang="en-US" sz="1600" b="1" dirty="0"/>
          </a:p>
          <a:p>
            <a:pPr marL="0" indent="0">
              <a:buNone/>
            </a:pPr>
            <a:r>
              <a:rPr lang="en-US" sz="1600" b="1" dirty="0"/>
              <a:t>For looking at instabilities:</a:t>
            </a:r>
          </a:p>
          <a:p>
            <a:pPr marL="0" indent="0">
              <a:buNone/>
            </a:pPr>
            <a:r>
              <a:rPr lang="en-US" sz="1600" b="1" dirty="0"/>
              <a:t>Data processing:</a:t>
            </a:r>
          </a:p>
          <a:p>
            <a:pPr marL="0" indent="0">
              <a:buNone/>
            </a:pPr>
            <a:r>
              <a:rPr lang="en-US" sz="1600" i="1" dirty="0"/>
              <a:t>Background subtraction</a:t>
            </a:r>
            <a:endParaRPr lang="en-US" sz="1600" b="1" dirty="0"/>
          </a:p>
          <a:p>
            <a:pPr marL="285750" indent="-285750">
              <a:buFont typeface="Arial" panose="020B0604020202020204" pitchFamily="34" charset="0"/>
              <a:buChar char="•"/>
            </a:pPr>
            <a:r>
              <a:rPr lang="en-US" sz="1600" dirty="0"/>
              <a:t>Subtract (n) images with no plasma and with beam</a:t>
            </a:r>
          </a:p>
          <a:p>
            <a:pPr marL="285750" indent="-285750">
              <a:buFont typeface="Arial" panose="020B0604020202020204" pitchFamily="34" charset="0"/>
              <a:buChar char="•"/>
            </a:pPr>
            <a:r>
              <a:rPr lang="en-US" sz="1600" dirty="0"/>
              <a:t>Subtract reference trace (from the laser that doesn’t pass through the plasma: although this may be done already in the set-up itself – best to check with Jack)</a:t>
            </a:r>
          </a:p>
          <a:p>
            <a:pPr marL="285750" indent="-285750">
              <a:buFont typeface="Arial" panose="020B0604020202020204" pitchFamily="34" charset="0"/>
              <a:buChar char="•"/>
            </a:pPr>
            <a:endParaRPr lang="en-US" sz="1600" dirty="0"/>
          </a:p>
          <a:p>
            <a:pPr marL="0" indent="0">
              <a:buNone/>
            </a:pPr>
            <a:r>
              <a:rPr lang="en-US" sz="1600" i="1" dirty="0"/>
              <a:t>Analysis (with plasma &amp; beam)</a:t>
            </a:r>
          </a:p>
          <a:p>
            <a:r>
              <a:rPr lang="en-US" sz="1600" dirty="0"/>
              <a:t>Compute delay factor due to cables </a:t>
            </a:r>
            <a:r>
              <a:rPr lang="en-US" sz="1600" dirty="0" err="1"/>
              <a:t>etc</a:t>
            </a:r>
            <a:endParaRPr lang="en-US" sz="1600" dirty="0"/>
          </a:p>
          <a:p>
            <a:r>
              <a:rPr lang="en-US" sz="1600" dirty="0"/>
              <a:t>Average trace over multiple shots: get mean and std</a:t>
            </a:r>
          </a:p>
          <a:p>
            <a:pPr marL="0" indent="0">
              <a:buNone/>
            </a:pPr>
            <a:endParaRPr lang="en-US" sz="1600" b="1" dirty="0"/>
          </a:p>
          <a:p>
            <a:pPr marL="0" indent="0">
              <a:buNone/>
            </a:pPr>
            <a:r>
              <a:rPr lang="en-US" sz="1600" b="1" dirty="0"/>
              <a:t>Data plotting:</a:t>
            </a:r>
          </a:p>
          <a:p>
            <a:pPr marL="0" indent="0">
              <a:buNone/>
            </a:pPr>
            <a:r>
              <a:rPr lang="en-US" sz="1600" i="1" dirty="0"/>
              <a:t>Compare shots with pair beam &amp; plasma to shots with pair beam and no plasma, and to shots with proton beam only  and no plasma</a:t>
            </a:r>
          </a:p>
          <a:p>
            <a:r>
              <a:rPr lang="en-US" sz="1600" dirty="0"/>
              <a:t>Show voltage vs time traces (single shot and averaged over n shots with error)</a:t>
            </a:r>
          </a:p>
          <a:p>
            <a:r>
              <a:rPr lang="en-US" sz="1600" dirty="0"/>
              <a:t>Hope to see oscillating time-varying signal for shots with plasma</a:t>
            </a:r>
            <a:endParaRPr lang="en-US" sz="1600" b="1" dirty="0"/>
          </a:p>
        </p:txBody>
      </p:sp>
    </p:spTree>
    <p:extLst>
      <p:ext uri="{BB962C8B-B14F-4D97-AF65-F5344CB8AC3E}">
        <p14:creationId xmlns:p14="http://schemas.microsoft.com/office/powerpoint/2010/main" val="119500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9A5E-37E7-63A5-1C96-C61566B83401}"/>
              </a:ext>
            </a:extLst>
          </p:cNvPr>
          <p:cNvSpPr>
            <a:spLocks noGrp="1"/>
          </p:cNvSpPr>
          <p:nvPr>
            <p:ph type="title"/>
          </p:nvPr>
        </p:nvSpPr>
        <p:spPr>
          <a:xfrm>
            <a:off x="838200" y="45212"/>
            <a:ext cx="10515600" cy="679773"/>
          </a:xfrm>
        </p:spPr>
        <p:txBody>
          <a:bodyPr>
            <a:normAutofit fontScale="90000"/>
          </a:bodyPr>
          <a:lstStyle/>
          <a:p>
            <a:r>
              <a:rPr lang="en-US" dirty="0"/>
              <a:t>Magnetic field: B-dot probes </a:t>
            </a:r>
          </a:p>
        </p:txBody>
      </p:sp>
      <p:sp>
        <p:nvSpPr>
          <p:cNvPr id="4" name="Content Placeholder 2">
            <a:extLst>
              <a:ext uri="{FF2B5EF4-FFF2-40B4-BE49-F238E27FC236}">
                <a16:creationId xmlns:a16="http://schemas.microsoft.com/office/drawing/2014/main" id="{ED4B4E57-BF35-74DE-730D-9E67B2272D4B}"/>
              </a:ext>
            </a:extLst>
          </p:cNvPr>
          <p:cNvSpPr>
            <a:spLocks noGrp="1"/>
          </p:cNvSpPr>
          <p:nvPr>
            <p:ph idx="1"/>
          </p:nvPr>
        </p:nvSpPr>
        <p:spPr>
          <a:xfrm>
            <a:off x="370390" y="914400"/>
            <a:ext cx="11412638" cy="5729468"/>
          </a:xfrm>
        </p:spPr>
        <p:txBody>
          <a:bodyPr>
            <a:normAutofit fontScale="77500" lnSpcReduction="20000"/>
          </a:bodyPr>
          <a:lstStyle/>
          <a:p>
            <a:pPr marL="0" indent="0">
              <a:buNone/>
            </a:pPr>
            <a:r>
              <a:rPr lang="en-US" sz="1600" b="1" dirty="0"/>
              <a:t>Diagnostic:</a:t>
            </a:r>
          </a:p>
          <a:p>
            <a:pPr marL="285750" indent="-285750">
              <a:buFont typeface="Arial" panose="020B0604020202020204" pitchFamily="34" charset="0"/>
              <a:buChar char="•"/>
            </a:pPr>
            <a:r>
              <a:rPr lang="en-US" sz="1600" dirty="0"/>
              <a:t>4 loops of copper wire. Two loops are mounted 1m into the cell – one transverse to beam, one parallel to beam. Then two more loops after 3m of plasma (at end of cell). These are also oriented orthogonally to each other (b dot orientation determines whether is measures the b fields longitudinally or transversely to the beam propagation direction).</a:t>
            </a:r>
          </a:p>
          <a:p>
            <a:pPr marL="0" indent="0">
              <a:buNone/>
            </a:pPr>
            <a:r>
              <a:rPr lang="en-US" sz="1600" b="1" dirty="0"/>
              <a:t>Data format: </a:t>
            </a:r>
          </a:p>
          <a:p>
            <a:pPr marL="285750" indent="-285750">
              <a:buFont typeface="Arial" panose="020B0604020202020204" pitchFamily="34" charset="0"/>
              <a:buChar char="•"/>
            </a:pPr>
            <a:r>
              <a:rPr lang="en-US" sz="1600" dirty="0"/>
              <a:t>2XN array: time (</a:t>
            </a:r>
            <a:r>
              <a:rPr lang="en-US" sz="1600" dirty="0" err="1"/>
              <a:t>ps</a:t>
            </a:r>
            <a:r>
              <a:rPr lang="en-US" sz="1600" dirty="0"/>
              <a:t>) along x axis, and voltage (V) along y axis.</a:t>
            </a:r>
          </a:p>
          <a:p>
            <a:pPr marL="0" indent="0">
              <a:buNone/>
            </a:pPr>
            <a:endParaRPr lang="en-US" sz="1600" b="1" dirty="0"/>
          </a:p>
          <a:p>
            <a:pPr marL="0" indent="0">
              <a:buNone/>
            </a:pPr>
            <a:r>
              <a:rPr lang="en-US" sz="1600" b="1" dirty="0"/>
              <a:t>For looking at instabilities:</a:t>
            </a:r>
          </a:p>
          <a:p>
            <a:pPr marL="0" indent="0">
              <a:buNone/>
            </a:pPr>
            <a:r>
              <a:rPr lang="en-US" sz="1600" b="1" dirty="0"/>
              <a:t>Data processing:</a:t>
            </a:r>
          </a:p>
          <a:p>
            <a:pPr marL="0" indent="0">
              <a:buNone/>
            </a:pPr>
            <a:r>
              <a:rPr lang="en-US" sz="1600" i="1" dirty="0"/>
              <a:t>Background subtraction</a:t>
            </a:r>
            <a:endParaRPr lang="en-US" sz="1600" b="1" dirty="0"/>
          </a:p>
          <a:p>
            <a:pPr marL="285750" indent="-285750">
              <a:buFont typeface="Arial" panose="020B0604020202020204" pitchFamily="34" charset="0"/>
              <a:buChar char="•"/>
            </a:pPr>
            <a:r>
              <a:rPr lang="en-US" sz="1600" dirty="0"/>
              <a:t>Subtract reference (5) with no plasma and with beam</a:t>
            </a:r>
          </a:p>
          <a:p>
            <a:pPr marL="0" indent="0">
              <a:buNone/>
            </a:pPr>
            <a:endParaRPr lang="en-US" sz="1600" dirty="0"/>
          </a:p>
          <a:p>
            <a:pPr marL="0" indent="0">
              <a:buNone/>
            </a:pPr>
            <a:r>
              <a:rPr lang="en-US" sz="1600" i="1" dirty="0"/>
              <a:t>Analysis (with plasma &amp; beam)</a:t>
            </a:r>
          </a:p>
          <a:p>
            <a:r>
              <a:rPr lang="en-US" sz="1600" dirty="0"/>
              <a:t>Compute delay factor due to cables </a:t>
            </a:r>
            <a:r>
              <a:rPr lang="en-US" sz="1600" dirty="0" err="1"/>
              <a:t>etc</a:t>
            </a:r>
            <a:endParaRPr lang="en-US" sz="1600" dirty="0"/>
          </a:p>
          <a:p>
            <a:r>
              <a:rPr lang="en-US" sz="1600" dirty="0"/>
              <a:t>Average trace over multiple shots: get mean and std</a:t>
            </a:r>
          </a:p>
          <a:p>
            <a:pPr marL="0" indent="0">
              <a:buNone/>
            </a:pPr>
            <a:endParaRPr lang="en-US" sz="1600" b="1" dirty="0"/>
          </a:p>
          <a:p>
            <a:pPr marL="0" indent="0">
              <a:buNone/>
            </a:pPr>
            <a:r>
              <a:rPr lang="en-US" sz="1600" b="1" dirty="0"/>
              <a:t>Data plotting:</a:t>
            </a:r>
          </a:p>
          <a:p>
            <a:pPr marL="0" indent="0">
              <a:buNone/>
            </a:pPr>
            <a:r>
              <a:rPr lang="en-US" sz="1600" i="1" dirty="0"/>
              <a:t>Compare shots with pair beam &amp; plasma to shots with pair beam and no plasma, and to shots with proton beam only  and no plasma. We also want to compare the two orthogonal b dot signals to each other and the two longitudinal b dots to each other: this tells us how much the b field grows after 1m and 3m of plasma. We want to compare the two orthogonally oriented b-dots after 1 m of plasma, and then the other two after 3m of plasma: this may tell us about the competition between the transverse and longitudinal instabilities.</a:t>
            </a:r>
          </a:p>
          <a:p>
            <a:r>
              <a:rPr lang="en-US" sz="1600" dirty="0"/>
              <a:t>Show voltage vs time traces</a:t>
            </a:r>
          </a:p>
          <a:p>
            <a:r>
              <a:rPr lang="en-US" sz="1600" dirty="0"/>
              <a:t>Hope to see oscillating time-varying signal  (single shot and averaged over n shots with error) with plasma, increasing in voltage with increasing distance of the beam in the plasma, for both the longitudinal and the transverse b-dots.</a:t>
            </a:r>
            <a:endParaRPr lang="en-US" sz="1600" b="1" dirty="0"/>
          </a:p>
        </p:txBody>
      </p:sp>
    </p:spTree>
    <p:extLst>
      <p:ext uri="{BB962C8B-B14F-4D97-AF65-F5344CB8AC3E}">
        <p14:creationId xmlns:p14="http://schemas.microsoft.com/office/powerpoint/2010/main" val="158157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157E-22DC-A677-0DD9-BC401DB8748D}"/>
              </a:ext>
            </a:extLst>
          </p:cNvPr>
          <p:cNvSpPr>
            <a:spLocks noGrp="1"/>
          </p:cNvSpPr>
          <p:nvPr>
            <p:ph type="title"/>
          </p:nvPr>
        </p:nvSpPr>
        <p:spPr>
          <a:xfrm>
            <a:off x="838199" y="21040"/>
            <a:ext cx="10515600" cy="688171"/>
          </a:xfrm>
        </p:spPr>
        <p:txBody>
          <a:bodyPr>
            <a:normAutofit fontScale="90000"/>
          </a:bodyPr>
          <a:lstStyle/>
          <a:p>
            <a:pPr algn="ctr"/>
            <a:r>
              <a:rPr lang="en-US" dirty="0"/>
              <a:t>Pair spectrometer</a:t>
            </a:r>
          </a:p>
        </p:txBody>
      </p:sp>
      <p:sp>
        <p:nvSpPr>
          <p:cNvPr id="3" name="Content Placeholder 2">
            <a:extLst>
              <a:ext uri="{FF2B5EF4-FFF2-40B4-BE49-F238E27FC236}">
                <a16:creationId xmlns:a16="http://schemas.microsoft.com/office/drawing/2014/main" id="{90004B6F-578E-3F1B-9D80-448D44E994F6}"/>
              </a:ext>
            </a:extLst>
          </p:cNvPr>
          <p:cNvSpPr>
            <a:spLocks noGrp="1"/>
          </p:cNvSpPr>
          <p:nvPr>
            <p:ph idx="1"/>
          </p:nvPr>
        </p:nvSpPr>
        <p:spPr>
          <a:xfrm>
            <a:off x="291296" y="832311"/>
            <a:ext cx="11609407" cy="5788407"/>
          </a:xfrm>
        </p:spPr>
        <p:txBody>
          <a:bodyPr>
            <a:normAutofit fontScale="62500" lnSpcReduction="20000"/>
          </a:bodyPr>
          <a:lstStyle/>
          <a:p>
            <a:pPr marL="0" indent="0">
              <a:buNone/>
            </a:pPr>
            <a:r>
              <a:rPr lang="en-US" sz="1600" b="1" dirty="0"/>
              <a:t>Diagnostic:</a:t>
            </a:r>
          </a:p>
          <a:p>
            <a:pPr marL="285750" indent="-285750">
              <a:buFont typeface="Arial" panose="020B0604020202020204" pitchFamily="34" charset="0"/>
              <a:buChar char="•"/>
            </a:pPr>
            <a:r>
              <a:rPr lang="en-US" sz="1600" dirty="0" err="1"/>
              <a:t>Chromox</a:t>
            </a:r>
            <a:r>
              <a:rPr lang="en-US" sz="1600" dirty="0"/>
              <a:t> screens either side of beam axis, imaged by cameras (upstream) with telescopic lenses. An electromagnet disperses the pair beam transversely, imprinting energy along the x-axis</a:t>
            </a:r>
          </a:p>
          <a:p>
            <a:pPr marL="0" indent="0">
              <a:buNone/>
            </a:pPr>
            <a:r>
              <a:rPr lang="en-US" sz="1600" b="1" dirty="0"/>
              <a:t>Data format: </a:t>
            </a:r>
          </a:p>
          <a:p>
            <a:r>
              <a:rPr lang="en-US" sz="1600" dirty="0"/>
              <a:t>NXN array: space (mm) y axis, and space (mm) on x axis. A particle tracking code can be used convert the x axis units from mm to MeV. Using the distance from the screens to the target, the y-axis can be converted to beam divergence (theta (</a:t>
            </a:r>
            <a:r>
              <a:rPr lang="en-US" sz="1600" dirty="0" err="1"/>
              <a:t>mrad</a:t>
            </a:r>
            <a:r>
              <a:rPr lang="en-US" sz="1600" dirty="0"/>
              <a:t>) = x[mm]/z[m]=</a:t>
            </a:r>
            <a:r>
              <a:rPr lang="en-US" sz="1600" dirty="0" err="1"/>
              <a:t>px</a:t>
            </a:r>
            <a:r>
              <a:rPr lang="en-US" sz="1600" dirty="0"/>
              <a:t> [mm]/</a:t>
            </a:r>
            <a:r>
              <a:rPr lang="en-US" sz="1600" dirty="0" err="1"/>
              <a:t>pz</a:t>
            </a:r>
            <a:r>
              <a:rPr lang="en-US" sz="1600" dirty="0"/>
              <a:t>[m])</a:t>
            </a:r>
          </a:p>
          <a:p>
            <a:pPr marL="285750" indent="-285750">
              <a:buFont typeface="Arial" panose="020B0604020202020204" pitchFamily="34" charset="0"/>
              <a:buChar char="•"/>
            </a:pPr>
            <a:endParaRPr lang="en-US" sz="1600" dirty="0"/>
          </a:p>
          <a:p>
            <a:pPr marL="0" indent="0">
              <a:buNone/>
            </a:pPr>
            <a:r>
              <a:rPr lang="en-US" sz="1600" b="1" dirty="0"/>
              <a:t>For looking at instabilities:</a:t>
            </a:r>
          </a:p>
          <a:p>
            <a:pPr marL="0" indent="0">
              <a:buNone/>
            </a:pPr>
            <a:r>
              <a:rPr lang="en-US" sz="1600" b="1" dirty="0"/>
              <a:t>Data processing:</a:t>
            </a:r>
          </a:p>
          <a:p>
            <a:pPr marL="0" indent="0">
              <a:buNone/>
            </a:pPr>
            <a:r>
              <a:rPr lang="en-US" sz="1600" i="1" dirty="0"/>
              <a:t>Background subtraction</a:t>
            </a:r>
          </a:p>
          <a:p>
            <a:endParaRPr lang="en-US" sz="1600" i="1" dirty="0"/>
          </a:p>
          <a:p>
            <a:pPr marL="285750" indent="-285750">
              <a:buFont typeface="Arial" panose="020B0604020202020204" pitchFamily="34" charset="0"/>
              <a:buChar char="•"/>
            </a:pPr>
            <a:r>
              <a:rPr lang="en-US" sz="1600" dirty="0"/>
              <a:t>Subtract darkfield image</a:t>
            </a:r>
          </a:p>
          <a:p>
            <a:pPr marL="0" indent="0">
              <a:buNone/>
            </a:pPr>
            <a:endParaRPr lang="en-US" sz="1600" dirty="0"/>
          </a:p>
          <a:p>
            <a:pPr marL="0" indent="0">
              <a:buNone/>
            </a:pPr>
            <a:r>
              <a:rPr lang="en-US" sz="1600" i="1" dirty="0"/>
              <a:t>Analysis </a:t>
            </a:r>
            <a:endParaRPr lang="en-US" sz="1600" dirty="0"/>
          </a:p>
          <a:p>
            <a:pPr marL="285750" indent="-285750">
              <a:buFont typeface="Arial" panose="020B0604020202020204" pitchFamily="34" charset="0"/>
              <a:buChar char="•"/>
            </a:pPr>
            <a:r>
              <a:rPr lang="en-US" sz="1600" dirty="0"/>
              <a:t>Integrate over x (to get divergence vs charge)</a:t>
            </a:r>
          </a:p>
          <a:p>
            <a:pPr marL="285750" indent="-285750"/>
            <a:r>
              <a:rPr lang="en-US" sz="1600" dirty="0"/>
              <a:t>Integrate over y (to get energy vs charge)</a:t>
            </a:r>
          </a:p>
          <a:p>
            <a:pPr marL="285750" indent="-285750"/>
            <a:r>
              <a:rPr lang="en-US" sz="1600" dirty="0"/>
              <a:t>Compute std divergence</a:t>
            </a:r>
          </a:p>
          <a:p>
            <a:pPr marL="0" indent="0">
              <a:buNone/>
            </a:pPr>
            <a:endParaRPr lang="en-US" sz="1600" i="1" dirty="0"/>
          </a:p>
          <a:p>
            <a:pPr marL="0" indent="0">
              <a:buNone/>
            </a:pPr>
            <a:r>
              <a:rPr lang="en-US" sz="1600" b="1" dirty="0"/>
              <a:t>Data plotting:</a:t>
            </a:r>
          </a:p>
          <a:p>
            <a:pPr marL="0" indent="0">
              <a:buNone/>
            </a:pPr>
            <a:r>
              <a:rPr lang="en-US" sz="1600" i="1" dirty="0"/>
              <a:t>Compare shots with beam no plasma to shots with beam and plasma </a:t>
            </a:r>
          </a:p>
          <a:p>
            <a:pPr marL="285750" indent="-285750">
              <a:buFont typeface="Arial" panose="020B0604020202020204" pitchFamily="34" charset="0"/>
              <a:buChar char="•"/>
            </a:pPr>
            <a:r>
              <a:rPr lang="en-US" sz="1600" dirty="0"/>
              <a:t>Show raw image (with and without </a:t>
            </a:r>
            <a:r>
              <a:rPr lang="en-US" sz="1600" dirty="0" err="1"/>
              <a:t>bkg</a:t>
            </a:r>
            <a:r>
              <a:rPr lang="en-US" sz="1600" dirty="0"/>
              <a:t> subtraction)</a:t>
            </a:r>
          </a:p>
          <a:p>
            <a:pPr marL="285750" indent="-285750"/>
            <a:r>
              <a:rPr lang="en-US" sz="1600" dirty="0"/>
              <a:t>Plot spectrum vs counts on camera (proportional to charge)  (electrons &amp; positrons):  (single shot and averaged over n shots with error)</a:t>
            </a:r>
          </a:p>
          <a:p>
            <a:pPr marL="285750" indent="-285750"/>
            <a:r>
              <a:rPr lang="en-US" sz="1600" dirty="0"/>
              <a:t>Plot divergence counts on camera (proportional to charge) )  (electrons &amp; positrons):  (single shot and averaged over n shots with error)</a:t>
            </a:r>
          </a:p>
          <a:p>
            <a:pPr marL="285750" indent="-285750"/>
            <a:r>
              <a:rPr lang="en-US" sz="1600" dirty="0"/>
              <a:t>Plot std of beam divergence for single shot and/or averaged over n shots with error.</a:t>
            </a:r>
          </a:p>
          <a:p>
            <a:pPr marL="285750" indent="-285750"/>
            <a:r>
              <a:rPr lang="en-US" sz="1600" dirty="0"/>
              <a:t> Hope to see difference in beam divergence with and without plasma, and hopefully also differences in electron and positron beam divergence </a:t>
            </a:r>
          </a:p>
          <a:p>
            <a:pPr marL="285750" indent="-285750"/>
            <a:r>
              <a:rPr lang="en-US" sz="1600" dirty="0"/>
              <a:t>If we’re really lucky, we might see evidence of electron and/or positron acceleration (different spectrum with plasma compared to without: some particle will have more energy and some will have less, depending on where they are in the beam, longitudinally.)</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96579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330</TotalTime>
  <Words>1742</Words>
  <Application>Microsoft Macintosh PowerPoint</Application>
  <PresentationFormat>Widescreen</PresentationFormat>
  <Paragraphs>190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Fireball data analysis summary</vt:lpstr>
      <vt:lpstr>Transverse instabilities</vt:lpstr>
      <vt:lpstr>Longitudinal instabilities: timing</vt:lpstr>
      <vt:lpstr>Longitudinal instabilities: looking at instabilities (data)</vt:lpstr>
      <vt:lpstr>Synchrotron emission: timing</vt:lpstr>
      <vt:lpstr>Synchrotron emission: looking at instabilities (data)</vt:lpstr>
      <vt:lpstr>Magnetic field: Faraday diagnostic</vt:lpstr>
      <vt:lpstr>Magnetic field: B-dot probes </vt:lpstr>
      <vt:lpstr>Pair spectrometer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 Los</dc:creator>
  <cp:lastModifiedBy>Hayden Ramm</cp:lastModifiedBy>
  <cp:revision>92</cp:revision>
  <dcterms:created xsi:type="dcterms:W3CDTF">2025-04-06T13:51:36Z</dcterms:created>
  <dcterms:modified xsi:type="dcterms:W3CDTF">2025-04-22T08:08:58Z</dcterms:modified>
</cp:coreProperties>
</file>