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653"/>
    <p:restoredTop sz="94679"/>
  </p:normalViewPr>
  <p:slideViewPr>
    <p:cSldViewPr snapToGrid="0" snapToObjects="1">
      <p:cViewPr>
        <p:scale>
          <a:sx n="86" d="100"/>
          <a:sy n="86" d="100"/>
        </p:scale>
        <p:origin x="3896" y="2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F739-9E17-3F42-9132-B4285F55AA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92B8DE-8822-1E40-963C-AED298498A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41BEB-A864-5F49-81B4-1032A0871E68}"/>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5C82DBC7-EF56-224D-AF36-F48202778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FF5170-2BBF-BF4D-ACC9-5105A8591EC7}"/>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2311225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79B0-63B3-0945-8E98-56EE290188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FCF9AC-D4C1-A44C-B199-BB1ABB7038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E0246-BA63-8B43-928E-4EEDCFA9204B}"/>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105C8A5C-E80A-3A4B-A22D-B4BF80DF7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AE1548-7158-A445-B9B6-EBB67D3FB370}"/>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53078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26-24C8-264C-94E8-F9B3F0A74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E9EB3-F2E7-DA44-8CD2-B0851B1BF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57AC36-A346-7A45-8FD9-841467C5CD46}"/>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1FF41B67-7D24-E54D-AA6F-6006D54E2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393B0-DE76-C241-91AF-EDB3F699974C}"/>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2273747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72F98-5C6E-B246-B879-256A3EBDF2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D94F2-BE22-244D-BBEF-2524F26CC0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2A5FFF-EABF-6844-B9D7-AC478CFC7DC7}"/>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8689565C-F0F0-DE4A-A088-88816C03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DEB0CE-F2A0-6346-B47D-88BD235B092A}"/>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3734874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1BD1-DE57-1F44-A99D-860291FEAF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D2713A-CD37-3543-A25E-F568566DA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4FCD7C-C37A-374E-B467-C64996DFCEB7}"/>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F4D73E93-2F42-F049-AD8B-BA6839919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45598-3EE7-3941-B7AE-A33EBBBB7AC2}"/>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3477256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7FBDE-C342-2744-B8A1-863F1743A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0ED6BF-533B-B543-9120-8A7D98E001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95E556-34C2-8F44-93DB-FEA3A67061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256873-31E7-0C40-9080-4BF1EC7EAC82}"/>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6" name="Footer Placeholder 5">
            <a:extLst>
              <a:ext uri="{FF2B5EF4-FFF2-40B4-BE49-F238E27FC236}">
                <a16:creationId xmlns:a16="http://schemas.microsoft.com/office/drawing/2014/main" id="{F45DC7AB-BA88-CD42-95AA-CD4F21CA3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85701-D1AA-7A40-A5DB-F8ED68E1FB70}"/>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3994366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2FFDC-04D3-A441-A65E-09E2F97F63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E239DA-1B09-874E-A7AB-D4E5C85B21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B374C8-C64A-E141-A265-0AC533FE7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4D7ACB-B7F3-CE4A-8EB1-509CB7057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CBA27-9C41-8F41-8156-38EC601270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44802-E279-D243-8808-5A56B3B7FF21}"/>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8" name="Footer Placeholder 7">
            <a:extLst>
              <a:ext uri="{FF2B5EF4-FFF2-40B4-BE49-F238E27FC236}">
                <a16:creationId xmlns:a16="http://schemas.microsoft.com/office/drawing/2014/main" id="{692F813A-E0B0-3E4E-8C33-D84A035E91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65E359-0A1B-2D4D-A425-051C503764C0}"/>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343135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7BB35-63A3-9D47-A288-93B96ECCCA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51810-65C3-554D-B6BF-DC3998CE54A1}"/>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4" name="Footer Placeholder 3">
            <a:extLst>
              <a:ext uri="{FF2B5EF4-FFF2-40B4-BE49-F238E27FC236}">
                <a16:creationId xmlns:a16="http://schemas.microsoft.com/office/drawing/2014/main" id="{01F75ADB-7424-7E41-8EDB-310B473F52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C562DD-6D22-F44E-9713-6B231D9A3441}"/>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2271875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D10AE-60CE-7F4D-8B2E-B62D69BC152F}"/>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3" name="Footer Placeholder 2">
            <a:extLst>
              <a:ext uri="{FF2B5EF4-FFF2-40B4-BE49-F238E27FC236}">
                <a16:creationId xmlns:a16="http://schemas.microsoft.com/office/drawing/2014/main" id="{D3F1A69C-F7C5-F140-BF2A-D4B256C02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7740A4-4F79-6D41-949F-FBDC3C09E957}"/>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220094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F9D7-CDA6-1340-B2B4-AD858340F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BBE9C6-CF9E-E340-89EB-B91822B403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A4EEC6-B5BF-FD4A-8BC3-F122D12A2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C2477-D580-814A-9E47-0D6698F81281}"/>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6" name="Footer Placeholder 5">
            <a:extLst>
              <a:ext uri="{FF2B5EF4-FFF2-40B4-BE49-F238E27FC236}">
                <a16:creationId xmlns:a16="http://schemas.microsoft.com/office/drawing/2014/main" id="{12CD4336-3A88-B842-9296-5DF0FDA8D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D62E0-BE72-9C4D-9E4F-E0F12E568912}"/>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2107094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C2D3-E88C-2240-B0A6-CFED9ED56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27FBE-45DA-6A4D-9CD4-DC6EE3F602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0E2DAD-F86B-1743-855C-133F9014C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BCDC64-9E82-8E41-B87D-89A904EF1A5F}"/>
              </a:ext>
            </a:extLst>
          </p:cNvPr>
          <p:cNvSpPr>
            <a:spLocks noGrp="1"/>
          </p:cNvSpPr>
          <p:nvPr>
            <p:ph type="dt" sz="half" idx="10"/>
          </p:nvPr>
        </p:nvSpPr>
        <p:spPr/>
        <p:txBody>
          <a:bodyPr/>
          <a:lstStyle/>
          <a:p>
            <a:fld id="{EB4C4C66-561C-434D-9A58-DE22EC89CAD4}" type="datetimeFigureOut">
              <a:rPr lang="en-US" smtClean="0"/>
              <a:t>7/22/20</a:t>
            </a:fld>
            <a:endParaRPr lang="en-US"/>
          </a:p>
        </p:txBody>
      </p:sp>
      <p:sp>
        <p:nvSpPr>
          <p:cNvPr id="6" name="Footer Placeholder 5">
            <a:extLst>
              <a:ext uri="{FF2B5EF4-FFF2-40B4-BE49-F238E27FC236}">
                <a16:creationId xmlns:a16="http://schemas.microsoft.com/office/drawing/2014/main" id="{8EED22E7-F890-9646-9A99-442CC03F38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24187-F23A-AE4B-AF5F-587BAC096691}"/>
              </a:ext>
            </a:extLst>
          </p:cNvPr>
          <p:cNvSpPr>
            <a:spLocks noGrp="1"/>
          </p:cNvSpPr>
          <p:nvPr>
            <p:ph type="sldNum" sz="quarter" idx="12"/>
          </p:nvPr>
        </p:nvSpPr>
        <p:spPr/>
        <p:txBody>
          <a:bodyPr/>
          <a:lstStyle/>
          <a:p>
            <a:fld id="{6D52CD63-2775-4D42-9FC6-2EA65C9D0EAE}" type="slidenum">
              <a:rPr lang="en-US" smtClean="0"/>
              <a:t>‹#›</a:t>
            </a:fld>
            <a:endParaRPr lang="en-US"/>
          </a:p>
        </p:txBody>
      </p:sp>
    </p:spTree>
    <p:extLst>
      <p:ext uri="{BB962C8B-B14F-4D97-AF65-F5344CB8AC3E}">
        <p14:creationId xmlns:p14="http://schemas.microsoft.com/office/powerpoint/2010/main" val="138319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304F5-8B1D-5846-B155-BB21297DC9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231CCF-E03A-1344-A7D1-7D2D4CF0B7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F3B95-6DB7-764E-98D1-374FC759B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4C4C66-561C-434D-9A58-DE22EC89CAD4}" type="datetimeFigureOut">
              <a:rPr lang="en-US" smtClean="0"/>
              <a:t>7/22/20</a:t>
            </a:fld>
            <a:endParaRPr lang="en-US"/>
          </a:p>
        </p:txBody>
      </p:sp>
      <p:sp>
        <p:nvSpPr>
          <p:cNvPr id="5" name="Footer Placeholder 4">
            <a:extLst>
              <a:ext uri="{FF2B5EF4-FFF2-40B4-BE49-F238E27FC236}">
                <a16:creationId xmlns:a16="http://schemas.microsoft.com/office/drawing/2014/main" id="{17CF4E40-9F3F-EB41-8435-F62F59A80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C266DA-2C2E-7F4E-B64C-F619BD6A18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2CD63-2775-4D42-9FC6-2EA65C9D0EAE}" type="slidenum">
              <a:rPr lang="en-US" smtClean="0"/>
              <a:t>‹#›</a:t>
            </a:fld>
            <a:endParaRPr lang="en-US"/>
          </a:p>
        </p:txBody>
      </p:sp>
    </p:spTree>
    <p:extLst>
      <p:ext uri="{BB962C8B-B14F-4D97-AF65-F5344CB8AC3E}">
        <p14:creationId xmlns:p14="http://schemas.microsoft.com/office/powerpoint/2010/main" val="1185008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padjok/c19timeline/" TargetMode="External"/><Relationship Id="rId3" Type="http://schemas.openxmlformats.org/officeDocument/2006/relationships/image" Target="../media/image2.svg"/><Relationship Id="rId7" Type="http://schemas.openxmlformats.org/officeDocument/2006/relationships/hyperlink" Target="https://www.health.harvard.edu/diseases-and-conditions/if-youve-been-exposed-to-the-coronavirus"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www.acpjournals.org/doi/10.7326/M20-1495" TargetMode="Externa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a:extLst>
              <a:ext uri="{FF2B5EF4-FFF2-40B4-BE49-F238E27FC236}">
                <a16:creationId xmlns:a16="http://schemas.microsoft.com/office/drawing/2014/main" id="{FADE6625-193C-1E44-B888-C5BCB6B466FD}"/>
              </a:ext>
            </a:extLst>
          </p:cNvPr>
          <p:cNvSpPr/>
          <p:nvPr/>
        </p:nvSpPr>
        <p:spPr>
          <a:xfrm>
            <a:off x="-525781" y="-4187081"/>
            <a:ext cx="13450210" cy="131094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7" name="Table 42">
            <a:extLst>
              <a:ext uri="{FF2B5EF4-FFF2-40B4-BE49-F238E27FC236}">
                <a16:creationId xmlns:a16="http://schemas.microsoft.com/office/drawing/2014/main" id="{9668FCB1-77A9-464E-A1FC-441054C4541A}"/>
              </a:ext>
            </a:extLst>
          </p:cNvPr>
          <p:cNvGraphicFramePr>
            <a:graphicFrameLocks noGrp="1"/>
          </p:cNvGraphicFramePr>
          <p:nvPr>
            <p:extLst>
              <p:ext uri="{D42A27DB-BD31-4B8C-83A1-F6EECF244321}">
                <p14:modId xmlns:p14="http://schemas.microsoft.com/office/powerpoint/2010/main" val="267832319"/>
              </p:ext>
            </p:extLst>
          </p:nvPr>
        </p:nvGraphicFramePr>
        <p:xfrm>
          <a:off x="0" y="1380360"/>
          <a:ext cx="1822361" cy="2723090"/>
        </p:xfrm>
        <a:graphic>
          <a:graphicData uri="http://schemas.openxmlformats.org/drawingml/2006/table">
            <a:tbl>
              <a:tblPr firstRow="1" bandRow="1">
                <a:tableStyleId>{5940675A-B579-460E-94D1-54222C63F5DA}</a:tableStyleId>
              </a:tblPr>
              <a:tblGrid>
                <a:gridCol w="1822361">
                  <a:extLst>
                    <a:ext uri="{9D8B030D-6E8A-4147-A177-3AD203B41FA5}">
                      <a16:colId xmlns:a16="http://schemas.microsoft.com/office/drawing/2014/main" val="750283086"/>
                    </a:ext>
                  </a:extLst>
                </a:gridCol>
              </a:tblGrid>
              <a:tr h="471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951868250"/>
                  </a:ext>
                </a:extLst>
              </a:tr>
              <a:tr h="4714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dirty="0">
                        <a:solidFill>
                          <a:schemeClr val="tx1"/>
                        </a:solidFill>
                        <a:latin typeface="+mn-lt"/>
                        <a:ea typeface="+mn-ea"/>
                        <a:cs typeface="+mn-cs"/>
                      </a:endParaRPr>
                    </a:p>
                  </a:txBody>
                  <a:tcPr/>
                </a:tc>
                <a:extLst>
                  <a:ext uri="{0D108BD9-81ED-4DB2-BD59-A6C34878D82A}">
                    <a16:rowId xmlns:a16="http://schemas.microsoft.com/office/drawing/2014/main" val="1906319973"/>
                  </a:ext>
                </a:extLst>
              </a:tr>
              <a:tr h="0">
                <a:tc>
                  <a:txBody>
                    <a:bodyPr/>
                    <a:lstStyle/>
                    <a:p>
                      <a:pPr algn="ctr"/>
                      <a:endParaRPr lang="en-US" dirty="0"/>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15244632"/>
                  </a:ext>
                </a:extLst>
              </a:tr>
              <a:tr h="471466">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4155994109"/>
                  </a:ext>
                </a:extLst>
              </a:tr>
              <a:tr h="471466">
                <a:tc>
                  <a:txBody>
                    <a:bodyPr/>
                    <a:lstStyle/>
                    <a:p>
                      <a:pPr algn="ctr"/>
                      <a:endParaRPr lang="en-US" sz="900" b="0" dirty="0"/>
                    </a:p>
                  </a:txBody>
                  <a:tcPr anchor="ctr"/>
                </a:tc>
                <a:extLst>
                  <a:ext uri="{0D108BD9-81ED-4DB2-BD59-A6C34878D82A}">
                    <a16:rowId xmlns:a16="http://schemas.microsoft.com/office/drawing/2014/main" val="2919701383"/>
                  </a:ext>
                </a:extLst>
              </a:tr>
              <a:tr h="471466">
                <a:tc>
                  <a:txBody>
                    <a:bodyPr/>
                    <a:lstStyle/>
                    <a:p>
                      <a:pPr algn="ctr"/>
                      <a:endParaRPr lang="en-US" sz="1400" dirty="0"/>
                    </a:p>
                  </a:txBody>
                  <a:tcPr anchor="ctr"/>
                </a:tc>
                <a:extLst>
                  <a:ext uri="{0D108BD9-81ED-4DB2-BD59-A6C34878D82A}">
                    <a16:rowId xmlns:a16="http://schemas.microsoft.com/office/drawing/2014/main" val="317641810"/>
                  </a:ext>
                </a:extLst>
              </a:tr>
            </a:tbl>
          </a:graphicData>
        </a:graphic>
      </p:graphicFrame>
      <p:graphicFrame>
        <p:nvGraphicFramePr>
          <p:cNvPr id="109" name="Table 42">
            <a:extLst>
              <a:ext uri="{FF2B5EF4-FFF2-40B4-BE49-F238E27FC236}">
                <a16:creationId xmlns:a16="http://schemas.microsoft.com/office/drawing/2014/main" id="{FA2A46D4-9C97-CE43-B0F6-1C3CB7970F4C}"/>
              </a:ext>
            </a:extLst>
          </p:cNvPr>
          <p:cNvGraphicFramePr>
            <a:graphicFrameLocks noGrp="1"/>
          </p:cNvGraphicFramePr>
          <p:nvPr>
            <p:extLst>
              <p:ext uri="{D42A27DB-BD31-4B8C-83A1-F6EECF244321}">
                <p14:modId xmlns:p14="http://schemas.microsoft.com/office/powerpoint/2010/main" val="1368370522"/>
              </p:ext>
            </p:extLst>
          </p:nvPr>
        </p:nvGraphicFramePr>
        <p:xfrm>
          <a:off x="-366860" y="1380360"/>
          <a:ext cx="371013" cy="2723090"/>
        </p:xfrm>
        <a:graphic>
          <a:graphicData uri="http://schemas.openxmlformats.org/drawingml/2006/table">
            <a:tbl>
              <a:tblPr firstRow="1" bandRow="1">
                <a:tableStyleId>{5940675A-B579-460E-94D1-54222C63F5DA}</a:tableStyleId>
              </a:tblPr>
              <a:tblGrid>
                <a:gridCol w="371013">
                  <a:extLst>
                    <a:ext uri="{9D8B030D-6E8A-4147-A177-3AD203B41FA5}">
                      <a16:colId xmlns:a16="http://schemas.microsoft.com/office/drawing/2014/main" val="750283086"/>
                    </a:ext>
                  </a:extLst>
                </a:gridCol>
              </a:tblGrid>
              <a:tr h="2723090">
                <a:tc>
                  <a:txBody>
                    <a:bodyPr/>
                    <a:lstStyle/>
                    <a:p>
                      <a:pPr algn="ctr"/>
                      <a:r>
                        <a:rPr lang="en-US" sz="1400" dirty="0"/>
                        <a:t>Person A</a:t>
                      </a:r>
                    </a:p>
                  </a:txBody>
                  <a:tcPr vert="vert270" anchor="ctr"/>
                </a:tc>
                <a:extLst>
                  <a:ext uri="{0D108BD9-81ED-4DB2-BD59-A6C34878D82A}">
                    <a16:rowId xmlns:a16="http://schemas.microsoft.com/office/drawing/2014/main" val="317641810"/>
                  </a:ext>
                </a:extLst>
              </a:tr>
            </a:tbl>
          </a:graphicData>
        </a:graphic>
      </p:graphicFrame>
      <p:graphicFrame>
        <p:nvGraphicFramePr>
          <p:cNvPr id="133" name="Table 42">
            <a:extLst>
              <a:ext uri="{FF2B5EF4-FFF2-40B4-BE49-F238E27FC236}">
                <a16:creationId xmlns:a16="http://schemas.microsoft.com/office/drawing/2014/main" id="{9203D061-40E8-B94C-B424-0F9062C914D2}"/>
              </a:ext>
            </a:extLst>
          </p:cNvPr>
          <p:cNvGraphicFramePr>
            <a:graphicFrameLocks noGrp="1"/>
          </p:cNvGraphicFramePr>
          <p:nvPr>
            <p:extLst>
              <p:ext uri="{D42A27DB-BD31-4B8C-83A1-F6EECF244321}">
                <p14:modId xmlns:p14="http://schemas.microsoft.com/office/powerpoint/2010/main" val="4035327881"/>
              </p:ext>
            </p:extLst>
          </p:nvPr>
        </p:nvGraphicFramePr>
        <p:xfrm>
          <a:off x="0" y="5499457"/>
          <a:ext cx="1822361" cy="3251608"/>
        </p:xfrm>
        <a:graphic>
          <a:graphicData uri="http://schemas.openxmlformats.org/drawingml/2006/table">
            <a:tbl>
              <a:tblPr firstRow="1" bandRow="1">
                <a:tableStyleId>{5940675A-B579-460E-94D1-54222C63F5DA}</a:tableStyleId>
              </a:tblPr>
              <a:tblGrid>
                <a:gridCol w="1822361">
                  <a:extLst>
                    <a:ext uri="{9D8B030D-6E8A-4147-A177-3AD203B41FA5}">
                      <a16:colId xmlns:a16="http://schemas.microsoft.com/office/drawing/2014/main" val="750283086"/>
                    </a:ext>
                  </a:extLst>
                </a:gridCol>
              </a:tblGrid>
              <a:tr h="479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txBody>
                  <a:tcPr/>
                </a:tc>
                <a:extLst>
                  <a:ext uri="{0D108BD9-81ED-4DB2-BD59-A6C34878D82A}">
                    <a16:rowId xmlns:a16="http://schemas.microsoft.com/office/drawing/2014/main" val="951868250"/>
                  </a:ext>
                </a:extLst>
              </a:tr>
              <a:tr h="479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dirty="0">
                        <a:solidFill>
                          <a:schemeClr val="tx1"/>
                        </a:solidFill>
                        <a:latin typeface="+mn-lt"/>
                        <a:ea typeface="+mn-ea"/>
                        <a:cs typeface="+mn-cs"/>
                      </a:endParaRPr>
                    </a:p>
                  </a:txBody>
                  <a:tcPr/>
                </a:tc>
                <a:extLst>
                  <a:ext uri="{0D108BD9-81ED-4DB2-BD59-A6C34878D82A}">
                    <a16:rowId xmlns:a16="http://schemas.microsoft.com/office/drawing/2014/main" val="1906319973"/>
                  </a:ext>
                </a:extLst>
              </a:tr>
              <a:tr h="4798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1" kern="1200" dirty="0">
                        <a:solidFill>
                          <a:schemeClr val="tx1"/>
                        </a:solidFill>
                        <a:latin typeface="+mn-lt"/>
                        <a:ea typeface="+mn-ea"/>
                        <a:cs typeface="+mn-cs"/>
                      </a:endParaRPr>
                    </a:p>
                  </a:txBody>
                  <a:tcPr/>
                </a:tc>
                <a:extLst>
                  <a:ext uri="{0D108BD9-81ED-4DB2-BD59-A6C34878D82A}">
                    <a16:rowId xmlns:a16="http://schemas.microsoft.com/office/drawing/2014/main" val="3643906619"/>
                  </a:ext>
                </a:extLst>
              </a:tr>
              <a:tr h="372292">
                <a:tc>
                  <a:txBody>
                    <a:bodyPr/>
                    <a:lstStyle/>
                    <a:p>
                      <a:pPr algn="ctr"/>
                      <a:endParaRPr lang="en-US" dirty="0"/>
                    </a:p>
                  </a:txBody>
                  <a:tcPr anchor="ctr">
                    <a:lnB w="12700" cap="flat" cmpd="sng" algn="ctr">
                      <a:noFill/>
                      <a:prstDash val="solid"/>
                      <a:round/>
                      <a:headEnd type="none" w="med" len="med"/>
                      <a:tailEnd type="none" w="med" len="med"/>
                    </a:lnB>
                  </a:tcPr>
                </a:tc>
                <a:extLst>
                  <a:ext uri="{0D108BD9-81ED-4DB2-BD59-A6C34878D82A}">
                    <a16:rowId xmlns:a16="http://schemas.microsoft.com/office/drawing/2014/main" val="15244632"/>
                  </a:ext>
                </a:extLst>
              </a:tr>
              <a:tr h="479886">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txBody>
                  <a:tcPr>
                    <a:lnT w="12700" cap="flat" cmpd="sng" algn="ctr">
                      <a:noFill/>
                      <a:prstDash val="solid"/>
                      <a:round/>
                      <a:headEnd type="none" w="med" len="med"/>
                      <a:tailEnd type="none" w="med" len="med"/>
                    </a:lnT>
                  </a:tcPr>
                </a:tc>
                <a:extLst>
                  <a:ext uri="{0D108BD9-81ED-4DB2-BD59-A6C34878D82A}">
                    <a16:rowId xmlns:a16="http://schemas.microsoft.com/office/drawing/2014/main" val="4155994109"/>
                  </a:ext>
                </a:extLst>
              </a:tr>
              <a:tr h="479886">
                <a:tc>
                  <a:txBody>
                    <a:bodyPr/>
                    <a:lstStyle/>
                    <a:p>
                      <a:pPr algn="ctr"/>
                      <a:endParaRPr lang="en-US" sz="900" b="0" dirty="0"/>
                    </a:p>
                  </a:txBody>
                  <a:tcPr anchor="ctr"/>
                </a:tc>
                <a:extLst>
                  <a:ext uri="{0D108BD9-81ED-4DB2-BD59-A6C34878D82A}">
                    <a16:rowId xmlns:a16="http://schemas.microsoft.com/office/drawing/2014/main" val="2919701383"/>
                  </a:ext>
                </a:extLst>
              </a:tr>
              <a:tr h="479886">
                <a:tc>
                  <a:txBody>
                    <a:bodyPr/>
                    <a:lstStyle/>
                    <a:p>
                      <a:pPr algn="ctr"/>
                      <a:endParaRPr lang="en-US" sz="1400" dirty="0"/>
                    </a:p>
                  </a:txBody>
                  <a:tcPr anchor="ctr"/>
                </a:tc>
                <a:extLst>
                  <a:ext uri="{0D108BD9-81ED-4DB2-BD59-A6C34878D82A}">
                    <a16:rowId xmlns:a16="http://schemas.microsoft.com/office/drawing/2014/main" val="317641810"/>
                  </a:ext>
                </a:extLst>
              </a:tr>
            </a:tbl>
          </a:graphicData>
        </a:graphic>
      </p:graphicFrame>
      <p:graphicFrame>
        <p:nvGraphicFramePr>
          <p:cNvPr id="135" name="Table 42">
            <a:extLst>
              <a:ext uri="{FF2B5EF4-FFF2-40B4-BE49-F238E27FC236}">
                <a16:creationId xmlns:a16="http://schemas.microsoft.com/office/drawing/2014/main" id="{8DF8FEA9-3971-A44B-AF68-7C316E68863C}"/>
              </a:ext>
            </a:extLst>
          </p:cNvPr>
          <p:cNvGraphicFramePr>
            <a:graphicFrameLocks noGrp="1"/>
          </p:cNvGraphicFramePr>
          <p:nvPr>
            <p:extLst>
              <p:ext uri="{D42A27DB-BD31-4B8C-83A1-F6EECF244321}">
                <p14:modId xmlns:p14="http://schemas.microsoft.com/office/powerpoint/2010/main" val="882902344"/>
              </p:ext>
            </p:extLst>
          </p:nvPr>
        </p:nvGraphicFramePr>
        <p:xfrm>
          <a:off x="-366860" y="5499456"/>
          <a:ext cx="371013" cy="3251607"/>
        </p:xfrm>
        <a:graphic>
          <a:graphicData uri="http://schemas.openxmlformats.org/drawingml/2006/table">
            <a:tbl>
              <a:tblPr firstRow="1" bandRow="1">
                <a:tableStyleId>{5940675A-B579-460E-94D1-54222C63F5DA}</a:tableStyleId>
              </a:tblPr>
              <a:tblGrid>
                <a:gridCol w="371013">
                  <a:extLst>
                    <a:ext uri="{9D8B030D-6E8A-4147-A177-3AD203B41FA5}">
                      <a16:colId xmlns:a16="http://schemas.microsoft.com/office/drawing/2014/main" val="750283086"/>
                    </a:ext>
                  </a:extLst>
                </a:gridCol>
              </a:tblGrid>
              <a:tr h="3251607">
                <a:tc>
                  <a:txBody>
                    <a:bodyPr/>
                    <a:lstStyle/>
                    <a:p>
                      <a:pPr algn="ctr"/>
                      <a:r>
                        <a:rPr lang="en-US" sz="1400" dirty="0"/>
                        <a:t>Persons B + C</a:t>
                      </a:r>
                    </a:p>
                  </a:txBody>
                  <a:tcPr vert="vert270" anchor="ctr"/>
                </a:tc>
                <a:extLst>
                  <a:ext uri="{0D108BD9-81ED-4DB2-BD59-A6C34878D82A}">
                    <a16:rowId xmlns:a16="http://schemas.microsoft.com/office/drawing/2014/main" val="317641810"/>
                  </a:ext>
                </a:extLst>
              </a:tr>
            </a:tbl>
          </a:graphicData>
        </a:graphic>
      </p:graphicFrame>
      <p:pic>
        <p:nvPicPr>
          <p:cNvPr id="5" name="Graphic 4" descr="Man">
            <a:extLst>
              <a:ext uri="{FF2B5EF4-FFF2-40B4-BE49-F238E27FC236}">
                <a16:creationId xmlns:a16="http://schemas.microsoft.com/office/drawing/2014/main" id="{D0D384D6-B8FD-0E49-B664-324CCC14AD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56886" y="302956"/>
            <a:ext cx="624548" cy="624548"/>
          </a:xfrm>
          <a:prstGeom prst="rect">
            <a:avLst/>
          </a:prstGeom>
        </p:spPr>
      </p:pic>
      <p:pic>
        <p:nvPicPr>
          <p:cNvPr id="6" name="Graphic 5" descr="Man">
            <a:extLst>
              <a:ext uri="{FF2B5EF4-FFF2-40B4-BE49-F238E27FC236}">
                <a16:creationId xmlns:a16="http://schemas.microsoft.com/office/drawing/2014/main" id="{FD751B2F-CC72-D646-A9DD-B4926E2B73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83948" y="302956"/>
            <a:ext cx="624548" cy="624548"/>
          </a:xfrm>
          <a:prstGeom prst="rect">
            <a:avLst/>
          </a:prstGeom>
        </p:spPr>
      </p:pic>
      <p:pic>
        <p:nvPicPr>
          <p:cNvPr id="7" name="Graphic 6" descr="Man">
            <a:extLst>
              <a:ext uri="{FF2B5EF4-FFF2-40B4-BE49-F238E27FC236}">
                <a16:creationId xmlns:a16="http://schemas.microsoft.com/office/drawing/2014/main" id="{BFBBCDC4-3E5C-454E-881F-3A74E0C9CE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09032" y="302956"/>
            <a:ext cx="624548" cy="624548"/>
          </a:xfrm>
          <a:prstGeom prst="rect">
            <a:avLst/>
          </a:prstGeom>
        </p:spPr>
      </p:pic>
      <p:pic>
        <p:nvPicPr>
          <p:cNvPr id="8" name="Graphic 7" descr="Man">
            <a:extLst>
              <a:ext uri="{FF2B5EF4-FFF2-40B4-BE49-F238E27FC236}">
                <a16:creationId xmlns:a16="http://schemas.microsoft.com/office/drawing/2014/main" id="{30FF1298-FF09-9142-B135-D590AAE70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21306" y="302956"/>
            <a:ext cx="624548" cy="624548"/>
          </a:xfrm>
          <a:prstGeom prst="rect">
            <a:avLst/>
          </a:prstGeom>
        </p:spPr>
      </p:pic>
      <p:pic>
        <p:nvPicPr>
          <p:cNvPr id="9" name="Graphic 8" descr="Man">
            <a:extLst>
              <a:ext uri="{FF2B5EF4-FFF2-40B4-BE49-F238E27FC236}">
                <a16:creationId xmlns:a16="http://schemas.microsoft.com/office/drawing/2014/main" id="{F9BF0AD2-BACE-6F4F-B5AA-07ABE7DA09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27002" y="302956"/>
            <a:ext cx="624548" cy="624548"/>
          </a:xfrm>
          <a:prstGeom prst="rect">
            <a:avLst/>
          </a:prstGeom>
        </p:spPr>
      </p:pic>
      <p:sp>
        <p:nvSpPr>
          <p:cNvPr id="10" name="TextBox 9">
            <a:extLst>
              <a:ext uri="{FF2B5EF4-FFF2-40B4-BE49-F238E27FC236}">
                <a16:creationId xmlns:a16="http://schemas.microsoft.com/office/drawing/2014/main" id="{09F6FB9F-53FF-5049-81B6-8BB23D593CB3}"/>
              </a:ext>
            </a:extLst>
          </p:cNvPr>
          <p:cNvSpPr txBox="1"/>
          <p:nvPr/>
        </p:nvSpPr>
        <p:spPr>
          <a:xfrm>
            <a:off x="1396320" y="-584499"/>
            <a:ext cx="1170864"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Person A and C19 Positive Friend interact</a:t>
            </a:r>
          </a:p>
        </p:txBody>
      </p:sp>
      <p:cxnSp>
        <p:nvCxnSpPr>
          <p:cNvPr id="13" name="Straight Arrow Connector 12">
            <a:extLst>
              <a:ext uri="{FF2B5EF4-FFF2-40B4-BE49-F238E27FC236}">
                <a16:creationId xmlns:a16="http://schemas.microsoft.com/office/drawing/2014/main" id="{C1D38F2D-A2D3-2A43-AA45-A3577AF08FF8}"/>
              </a:ext>
            </a:extLst>
          </p:cNvPr>
          <p:cNvCxnSpPr>
            <a:cxnSpLocks/>
          </p:cNvCxnSpPr>
          <p:nvPr/>
        </p:nvCxnSpPr>
        <p:spPr>
          <a:xfrm>
            <a:off x="1447279" y="1175825"/>
            <a:ext cx="112997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EA214480-4D81-8F48-9D9F-2FCC11512E6D}"/>
              </a:ext>
            </a:extLst>
          </p:cNvPr>
          <p:cNvSpPr/>
          <p:nvPr/>
        </p:nvSpPr>
        <p:spPr>
          <a:xfrm>
            <a:off x="2083824" y="46462"/>
            <a:ext cx="266420" cy="261610"/>
          </a:xfrm>
          <a:prstGeom prst="rect">
            <a:avLst/>
          </a:prstGeom>
        </p:spPr>
        <p:txBody>
          <a:bodyPr wrap="none">
            <a:spAutoFit/>
          </a:bodyPr>
          <a:lstStyle/>
          <a:p>
            <a:r>
              <a:rPr lang="en-US" sz="1100" dirty="0"/>
              <a:t>A</a:t>
            </a:r>
          </a:p>
        </p:txBody>
      </p:sp>
      <p:sp>
        <p:nvSpPr>
          <p:cNvPr id="15" name="Rectangle 14">
            <a:extLst>
              <a:ext uri="{FF2B5EF4-FFF2-40B4-BE49-F238E27FC236}">
                <a16:creationId xmlns:a16="http://schemas.microsoft.com/office/drawing/2014/main" id="{10CA7A28-A832-5F4F-A245-0AC2CEC4656F}"/>
              </a:ext>
            </a:extLst>
          </p:cNvPr>
          <p:cNvSpPr/>
          <p:nvPr/>
        </p:nvSpPr>
        <p:spPr>
          <a:xfrm>
            <a:off x="1628161" y="46462"/>
            <a:ext cx="474810" cy="261610"/>
          </a:xfrm>
          <a:prstGeom prst="rect">
            <a:avLst/>
          </a:prstGeom>
        </p:spPr>
        <p:txBody>
          <a:bodyPr wrap="none">
            <a:spAutoFit/>
          </a:bodyPr>
          <a:lstStyle/>
          <a:p>
            <a:r>
              <a:rPr lang="en-US" sz="1100" dirty="0"/>
              <a:t>C19+</a:t>
            </a:r>
          </a:p>
        </p:txBody>
      </p:sp>
      <p:sp>
        <p:nvSpPr>
          <p:cNvPr id="19" name="Oval 18">
            <a:extLst>
              <a:ext uri="{FF2B5EF4-FFF2-40B4-BE49-F238E27FC236}">
                <a16:creationId xmlns:a16="http://schemas.microsoft.com/office/drawing/2014/main" id="{0D3308AB-FB38-EC49-B184-1C4D8C3186AD}"/>
              </a:ext>
            </a:extLst>
          </p:cNvPr>
          <p:cNvSpPr/>
          <p:nvPr/>
        </p:nvSpPr>
        <p:spPr>
          <a:xfrm>
            <a:off x="244435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8900797-27F6-FC48-9B60-D2768E904409}"/>
              </a:ext>
            </a:extLst>
          </p:cNvPr>
          <p:cNvSpPr/>
          <p:nvPr/>
        </p:nvSpPr>
        <p:spPr>
          <a:xfrm>
            <a:off x="293917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76BB85A-9241-5046-93A2-20112A2170CB}"/>
              </a:ext>
            </a:extLst>
          </p:cNvPr>
          <p:cNvSpPr/>
          <p:nvPr/>
        </p:nvSpPr>
        <p:spPr>
          <a:xfrm>
            <a:off x="343399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F6E404E-3EE3-804A-A991-7E772566EA8C}"/>
              </a:ext>
            </a:extLst>
          </p:cNvPr>
          <p:cNvSpPr/>
          <p:nvPr/>
        </p:nvSpPr>
        <p:spPr>
          <a:xfrm>
            <a:off x="392881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C84B22D-F7B4-FE4B-8886-B9A590702723}"/>
              </a:ext>
            </a:extLst>
          </p:cNvPr>
          <p:cNvSpPr/>
          <p:nvPr/>
        </p:nvSpPr>
        <p:spPr>
          <a:xfrm>
            <a:off x="442363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E18ED80-E4DC-2D41-B771-082C6427ACA2}"/>
              </a:ext>
            </a:extLst>
          </p:cNvPr>
          <p:cNvSpPr/>
          <p:nvPr/>
        </p:nvSpPr>
        <p:spPr>
          <a:xfrm>
            <a:off x="491845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389383E-6987-084D-896E-CA82481C170A}"/>
              </a:ext>
            </a:extLst>
          </p:cNvPr>
          <p:cNvSpPr/>
          <p:nvPr/>
        </p:nvSpPr>
        <p:spPr>
          <a:xfrm>
            <a:off x="541327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35434C3-F3E2-6147-87E8-F0DBE2F7B975}"/>
              </a:ext>
            </a:extLst>
          </p:cNvPr>
          <p:cNvSpPr/>
          <p:nvPr/>
        </p:nvSpPr>
        <p:spPr>
          <a:xfrm>
            <a:off x="590809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0E3A35A-D1DA-DD45-BFE9-FC25588365B0}"/>
              </a:ext>
            </a:extLst>
          </p:cNvPr>
          <p:cNvSpPr/>
          <p:nvPr/>
        </p:nvSpPr>
        <p:spPr>
          <a:xfrm>
            <a:off x="640291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60E7BD41-165A-EF48-938E-0A74387DB2A4}"/>
              </a:ext>
            </a:extLst>
          </p:cNvPr>
          <p:cNvSpPr/>
          <p:nvPr/>
        </p:nvSpPr>
        <p:spPr>
          <a:xfrm>
            <a:off x="689773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99AAF9F-11E1-1846-A4AF-ACAC24D08FAA}"/>
              </a:ext>
            </a:extLst>
          </p:cNvPr>
          <p:cNvSpPr/>
          <p:nvPr/>
        </p:nvSpPr>
        <p:spPr>
          <a:xfrm>
            <a:off x="739255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5DC3FA8-09C2-8A4E-A23F-B1F4A60F38E8}"/>
              </a:ext>
            </a:extLst>
          </p:cNvPr>
          <p:cNvSpPr/>
          <p:nvPr/>
        </p:nvSpPr>
        <p:spPr>
          <a:xfrm>
            <a:off x="788737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FD958BB-B124-F641-935F-5C7790A7B05D}"/>
              </a:ext>
            </a:extLst>
          </p:cNvPr>
          <p:cNvSpPr/>
          <p:nvPr/>
        </p:nvSpPr>
        <p:spPr>
          <a:xfrm>
            <a:off x="838219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338EEAE5-0373-C145-B3BD-0B71C594CE28}"/>
              </a:ext>
            </a:extLst>
          </p:cNvPr>
          <p:cNvSpPr/>
          <p:nvPr/>
        </p:nvSpPr>
        <p:spPr>
          <a:xfrm>
            <a:off x="887701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31DAB1D4-1E2D-4C40-8ED8-D4415704C64A}"/>
              </a:ext>
            </a:extLst>
          </p:cNvPr>
          <p:cNvSpPr/>
          <p:nvPr/>
        </p:nvSpPr>
        <p:spPr>
          <a:xfrm>
            <a:off x="937183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7D84055-6BAE-934B-B50A-316B1D2C5B69}"/>
              </a:ext>
            </a:extLst>
          </p:cNvPr>
          <p:cNvSpPr/>
          <p:nvPr/>
        </p:nvSpPr>
        <p:spPr>
          <a:xfrm>
            <a:off x="986665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4BA3DDE-560C-0843-BB59-F77FDE064600}"/>
              </a:ext>
            </a:extLst>
          </p:cNvPr>
          <p:cNvSpPr/>
          <p:nvPr/>
        </p:nvSpPr>
        <p:spPr>
          <a:xfrm>
            <a:off x="1036147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134C251-013E-254F-9162-1F0115780AB1}"/>
              </a:ext>
            </a:extLst>
          </p:cNvPr>
          <p:cNvSpPr/>
          <p:nvPr/>
        </p:nvSpPr>
        <p:spPr>
          <a:xfrm>
            <a:off x="1085629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0B1199F-E947-5744-A4F4-DF63B6156896}"/>
              </a:ext>
            </a:extLst>
          </p:cNvPr>
          <p:cNvSpPr/>
          <p:nvPr/>
        </p:nvSpPr>
        <p:spPr>
          <a:xfrm>
            <a:off x="1135111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60A1FC5-1130-C343-A08B-03BA9A526480}"/>
              </a:ext>
            </a:extLst>
          </p:cNvPr>
          <p:cNvSpPr/>
          <p:nvPr/>
        </p:nvSpPr>
        <p:spPr>
          <a:xfrm>
            <a:off x="-32637" y="1858497"/>
            <a:ext cx="1863011" cy="261610"/>
          </a:xfrm>
          <a:prstGeom prst="rect">
            <a:avLst/>
          </a:prstGeom>
        </p:spPr>
        <p:txBody>
          <a:bodyPr wrap="none">
            <a:spAutoFit/>
          </a:bodyPr>
          <a:lstStyle/>
          <a:p>
            <a:r>
              <a:rPr lang="en-US" sz="1100" b="1" dirty="0"/>
              <a:t>Days since Person A Exposed</a:t>
            </a:r>
          </a:p>
        </p:txBody>
      </p:sp>
      <p:sp>
        <p:nvSpPr>
          <p:cNvPr id="41" name="Rectangle 40">
            <a:extLst>
              <a:ext uri="{FF2B5EF4-FFF2-40B4-BE49-F238E27FC236}">
                <a16:creationId xmlns:a16="http://schemas.microsoft.com/office/drawing/2014/main" id="{BCE0370C-07CA-FF44-ADA4-20B9A6B8C21D}"/>
              </a:ext>
            </a:extLst>
          </p:cNvPr>
          <p:cNvSpPr/>
          <p:nvPr/>
        </p:nvSpPr>
        <p:spPr>
          <a:xfrm>
            <a:off x="-32637" y="2331481"/>
            <a:ext cx="1694695" cy="769441"/>
          </a:xfrm>
          <a:prstGeom prst="rect">
            <a:avLst/>
          </a:prstGeom>
        </p:spPr>
        <p:txBody>
          <a:bodyPr wrap="none">
            <a:spAutoFit/>
          </a:bodyPr>
          <a:lstStyle/>
          <a:p>
            <a:r>
              <a:rPr lang="en-US" sz="1100" b="1" dirty="0"/>
              <a:t>Showing Symptoms</a:t>
            </a:r>
          </a:p>
          <a:p>
            <a:pPr marL="171450" indent="-171450">
              <a:buFont typeface="Arial" panose="020B0604020202020204" pitchFamily="34" charset="0"/>
              <a:buChar char="•"/>
            </a:pPr>
            <a:r>
              <a:rPr lang="en-US" sz="1100" dirty="0"/>
              <a:t>Dry Cough / Fever</a:t>
            </a:r>
          </a:p>
          <a:p>
            <a:pPr marL="171450" indent="-171450">
              <a:buFont typeface="Arial" panose="020B0604020202020204" pitchFamily="34" charset="0"/>
              <a:buChar char="•"/>
            </a:pPr>
            <a:r>
              <a:rPr lang="en-US" sz="1100" dirty="0"/>
              <a:t>Sore throat / Headache</a:t>
            </a:r>
          </a:p>
          <a:p>
            <a:pPr marL="171450" indent="-171450">
              <a:buFont typeface="Arial" panose="020B0604020202020204" pitchFamily="34" charset="0"/>
              <a:buChar char="•"/>
            </a:pPr>
            <a:r>
              <a:rPr lang="en-US" sz="1100" dirty="0"/>
              <a:t>Loss of taste</a:t>
            </a:r>
          </a:p>
        </p:txBody>
      </p:sp>
      <p:graphicFrame>
        <p:nvGraphicFramePr>
          <p:cNvPr id="42" name="Table 42">
            <a:extLst>
              <a:ext uri="{FF2B5EF4-FFF2-40B4-BE49-F238E27FC236}">
                <a16:creationId xmlns:a16="http://schemas.microsoft.com/office/drawing/2014/main" id="{F992434D-1F86-DC48-9EB6-3BE13574D27D}"/>
              </a:ext>
            </a:extLst>
          </p:cNvPr>
          <p:cNvGraphicFramePr>
            <a:graphicFrameLocks noGrp="1"/>
          </p:cNvGraphicFramePr>
          <p:nvPr>
            <p:extLst>
              <p:ext uri="{D42A27DB-BD31-4B8C-83A1-F6EECF244321}">
                <p14:modId xmlns:p14="http://schemas.microsoft.com/office/powerpoint/2010/main" val="876884921"/>
              </p:ext>
            </p:extLst>
          </p:nvPr>
        </p:nvGraphicFramePr>
        <p:xfrm>
          <a:off x="1827744" y="1380360"/>
          <a:ext cx="9835540" cy="2723090"/>
        </p:xfrm>
        <a:graphic>
          <a:graphicData uri="http://schemas.openxmlformats.org/drawingml/2006/table">
            <a:tbl>
              <a:tblPr firstRow="1" bandRow="1">
                <a:tableStyleId>{5940675A-B579-460E-94D1-54222C63F5DA}</a:tableStyleId>
              </a:tblPr>
              <a:tblGrid>
                <a:gridCol w="491777">
                  <a:extLst>
                    <a:ext uri="{9D8B030D-6E8A-4147-A177-3AD203B41FA5}">
                      <a16:colId xmlns:a16="http://schemas.microsoft.com/office/drawing/2014/main" val="750283086"/>
                    </a:ext>
                  </a:extLst>
                </a:gridCol>
                <a:gridCol w="491777">
                  <a:extLst>
                    <a:ext uri="{9D8B030D-6E8A-4147-A177-3AD203B41FA5}">
                      <a16:colId xmlns:a16="http://schemas.microsoft.com/office/drawing/2014/main" val="3442864685"/>
                    </a:ext>
                  </a:extLst>
                </a:gridCol>
                <a:gridCol w="491777">
                  <a:extLst>
                    <a:ext uri="{9D8B030D-6E8A-4147-A177-3AD203B41FA5}">
                      <a16:colId xmlns:a16="http://schemas.microsoft.com/office/drawing/2014/main" val="1487613842"/>
                    </a:ext>
                  </a:extLst>
                </a:gridCol>
                <a:gridCol w="491777">
                  <a:extLst>
                    <a:ext uri="{9D8B030D-6E8A-4147-A177-3AD203B41FA5}">
                      <a16:colId xmlns:a16="http://schemas.microsoft.com/office/drawing/2014/main" val="3173407172"/>
                    </a:ext>
                  </a:extLst>
                </a:gridCol>
                <a:gridCol w="491777">
                  <a:extLst>
                    <a:ext uri="{9D8B030D-6E8A-4147-A177-3AD203B41FA5}">
                      <a16:colId xmlns:a16="http://schemas.microsoft.com/office/drawing/2014/main" val="3057659811"/>
                    </a:ext>
                  </a:extLst>
                </a:gridCol>
                <a:gridCol w="491777">
                  <a:extLst>
                    <a:ext uri="{9D8B030D-6E8A-4147-A177-3AD203B41FA5}">
                      <a16:colId xmlns:a16="http://schemas.microsoft.com/office/drawing/2014/main" val="2404665908"/>
                    </a:ext>
                  </a:extLst>
                </a:gridCol>
                <a:gridCol w="491777">
                  <a:extLst>
                    <a:ext uri="{9D8B030D-6E8A-4147-A177-3AD203B41FA5}">
                      <a16:colId xmlns:a16="http://schemas.microsoft.com/office/drawing/2014/main" val="2284317477"/>
                    </a:ext>
                  </a:extLst>
                </a:gridCol>
                <a:gridCol w="491777">
                  <a:extLst>
                    <a:ext uri="{9D8B030D-6E8A-4147-A177-3AD203B41FA5}">
                      <a16:colId xmlns:a16="http://schemas.microsoft.com/office/drawing/2014/main" val="3117656634"/>
                    </a:ext>
                  </a:extLst>
                </a:gridCol>
                <a:gridCol w="491777">
                  <a:extLst>
                    <a:ext uri="{9D8B030D-6E8A-4147-A177-3AD203B41FA5}">
                      <a16:colId xmlns:a16="http://schemas.microsoft.com/office/drawing/2014/main" val="1104224016"/>
                    </a:ext>
                  </a:extLst>
                </a:gridCol>
                <a:gridCol w="491777">
                  <a:extLst>
                    <a:ext uri="{9D8B030D-6E8A-4147-A177-3AD203B41FA5}">
                      <a16:colId xmlns:a16="http://schemas.microsoft.com/office/drawing/2014/main" val="3960001028"/>
                    </a:ext>
                  </a:extLst>
                </a:gridCol>
                <a:gridCol w="491777">
                  <a:extLst>
                    <a:ext uri="{9D8B030D-6E8A-4147-A177-3AD203B41FA5}">
                      <a16:colId xmlns:a16="http://schemas.microsoft.com/office/drawing/2014/main" val="708306429"/>
                    </a:ext>
                  </a:extLst>
                </a:gridCol>
                <a:gridCol w="491777">
                  <a:extLst>
                    <a:ext uri="{9D8B030D-6E8A-4147-A177-3AD203B41FA5}">
                      <a16:colId xmlns:a16="http://schemas.microsoft.com/office/drawing/2014/main" val="1752856576"/>
                    </a:ext>
                  </a:extLst>
                </a:gridCol>
                <a:gridCol w="491777">
                  <a:extLst>
                    <a:ext uri="{9D8B030D-6E8A-4147-A177-3AD203B41FA5}">
                      <a16:colId xmlns:a16="http://schemas.microsoft.com/office/drawing/2014/main" val="3281375315"/>
                    </a:ext>
                  </a:extLst>
                </a:gridCol>
                <a:gridCol w="491777">
                  <a:extLst>
                    <a:ext uri="{9D8B030D-6E8A-4147-A177-3AD203B41FA5}">
                      <a16:colId xmlns:a16="http://schemas.microsoft.com/office/drawing/2014/main" val="419992850"/>
                    </a:ext>
                  </a:extLst>
                </a:gridCol>
                <a:gridCol w="491777">
                  <a:extLst>
                    <a:ext uri="{9D8B030D-6E8A-4147-A177-3AD203B41FA5}">
                      <a16:colId xmlns:a16="http://schemas.microsoft.com/office/drawing/2014/main" val="1547804370"/>
                    </a:ext>
                  </a:extLst>
                </a:gridCol>
                <a:gridCol w="491777">
                  <a:extLst>
                    <a:ext uri="{9D8B030D-6E8A-4147-A177-3AD203B41FA5}">
                      <a16:colId xmlns:a16="http://schemas.microsoft.com/office/drawing/2014/main" val="1592232030"/>
                    </a:ext>
                  </a:extLst>
                </a:gridCol>
                <a:gridCol w="491777">
                  <a:extLst>
                    <a:ext uri="{9D8B030D-6E8A-4147-A177-3AD203B41FA5}">
                      <a16:colId xmlns:a16="http://schemas.microsoft.com/office/drawing/2014/main" val="3331054169"/>
                    </a:ext>
                  </a:extLst>
                </a:gridCol>
                <a:gridCol w="491777">
                  <a:extLst>
                    <a:ext uri="{9D8B030D-6E8A-4147-A177-3AD203B41FA5}">
                      <a16:colId xmlns:a16="http://schemas.microsoft.com/office/drawing/2014/main" val="2593053461"/>
                    </a:ext>
                  </a:extLst>
                </a:gridCol>
                <a:gridCol w="491777">
                  <a:extLst>
                    <a:ext uri="{9D8B030D-6E8A-4147-A177-3AD203B41FA5}">
                      <a16:colId xmlns:a16="http://schemas.microsoft.com/office/drawing/2014/main" val="896510499"/>
                    </a:ext>
                  </a:extLst>
                </a:gridCol>
                <a:gridCol w="491777">
                  <a:extLst>
                    <a:ext uri="{9D8B030D-6E8A-4147-A177-3AD203B41FA5}">
                      <a16:colId xmlns:a16="http://schemas.microsoft.com/office/drawing/2014/main" val="197743064"/>
                    </a:ext>
                  </a:extLst>
                </a:gridCol>
              </a:tblGrid>
              <a:tr h="471466">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dirty="0"/>
                        <a:t>T</a:t>
                      </a:r>
                    </a:p>
                  </a:txBody>
                  <a:tcPr anchor="ctr"/>
                </a:tc>
                <a:tc>
                  <a:txBody>
                    <a:bodyPr/>
                    <a:lstStyle/>
                    <a:p>
                      <a:pPr algn="ctr"/>
                      <a:r>
                        <a:rPr lang="en-US" dirty="0"/>
                        <a:t>W</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dirty="0"/>
                        <a:t>T</a:t>
                      </a:r>
                    </a:p>
                  </a:txBody>
                  <a:tcPr anchor="ctr"/>
                </a:tc>
                <a:tc>
                  <a:txBody>
                    <a:bodyPr/>
                    <a:lstStyle/>
                    <a:p>
                      <a:pPr algn="ctr"/>
                      <a:r>
                        <a:rPr lang="en-US" dirty="0"/>
                        <a:t>W</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dirty="0"/>
                        <a:t>T</a:t>
                      </a:r>
                    </a:p>
                  </a:txBody>
                  <a:tcPr anchor="ctr"/>
                </a:tc>
                <a:tc>
                  <a:txBody>
                    <a:bodyPr/>
                    <a:lstStyle/>
                    <a:p>
                      <a:pPr algn="ctr"/>
                      <a:r>
                        <a:rPr lang="en-US" dirty="0"/>
                        <a:t>W</a:t>
                      </a:r>
                    </a:p>
                  </a:txBody>
                  <a:tcPr anchor="ctr"/>
                </a:tc>
                <a:extLst>
                  <a:ext uri="{0D108BD9-81ED-4DB2-BD59-A6C34878D82A}">
                    <a16:rowId xmlns:a16="http://schemas.microsoft.com/office/drawing/2014/main" val="951868250"/>
                  </a:ext>
                </a:extLst>
              </a:tr>
              <a:tr h="471466">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tc>
                  <a:txBody>
                    <a:bodyPr/>
                    <a:lstStyle/>
                    <a:p>
                      <a:pPr algn="ctr"/>
                      <a:r>
                        <a:rPr lang="en-US" dirty="0"/>
                        <a:t>16</a:t>
                      </a:r>
                    </a:p>
                  </a:txBody>
                  <a:tcPr anchor="ctr"/>
                </a:tc>
                <a:tc>
                  <a:txBody>
                    <a:bodyPr/>
                    <a:lstStyle/>
                    <a:p>
                      <a:pPr algn="ctr"/>
                      <a:r>
                        <a:rPr lang="en-US" dirty="0"/>
                        <a:t>17</a:t>
                      </a:r>
                    </a:p>
                  </a:txBody>
                  <a:tcPr anchor="ctr"/>
                </a:tc>
                <a:tc>
                  <a:txBody>
                    <a:bodyPr/>
                    <a:lstStyle/>
                    <a:p>
                      <a:pPr algn="ctr"/>
                      <a:r>
                        <a:rPr lang="en-US" dirty="0"/>
                        <a:t>18</a:t>
                      </a:r>
                    </a:p>
                  </a:txBody>
                  <a:tcPr anchor="ctr"/>
                </a:tc>
                <a:tc>
                  <a:txBody>
                    <a:bodyPr/>
                    <a:lstStyle/>
                    <a:p>
                      <a:pPr algn="ctr"/>
                      <a:r>
                        <a:rPr lang="en-US" dirty="0"/>
                        <a:t>19</a:t>
                      </a:r>
                    </a:p>
                  </a:txBody>
                  <a:tcPr anchor="ctr"/>
                </a:tc>
                <a:extLst>
                  <a:ext uri="{0D108BD9-81ED-4DB2-BD59-A6C34878D82A}">
                    <a16:rowId xmlns:a16="http://schemas.microsoft.com/office/drawing/2014/main" val="1906319973"/>
                  </a:ext>
                </a:extLst>
              </a:tr>
              <a:tr h="0">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gridSpan="3">
                  <a:txBody>
                    <a:bodyPr/>
                    <a:lstStyle/>
                    <a:p>
                      <a:pPr algn="ctr"/>
                      <a:r>
                        <a:rPr lang="en-US" sz="1000" dirty="0"/>
                        <a:t>Mild Symptoms</a:t>
                      </a:r>
                    </a:p>
                  </a:txBody>
                  <a:tcPr anchor="ctr">
                    <a:solidFill>
                      <a:srgbClr val="FFFF00"/>
                    </a:solidFill>
                  </a:tcPr>
                </a:tc>
                <a:tc hMerge="1">
                  <a:txBody>
                    <a:bodyPr/>
                    <a:lstStyle/>
                    <a:p>
                      <a:pPr algn="ctr"/>
                      <a:endParaRPr lang="en-US" dirty="0"/>
                    </a:p>
                  </a:txBody>
                  <a:tcPr anchor="ctr">
                    <a:solidFill>
                      <a:srgbClr val="FFFF00"/>
                    </a:solidFill>
                  </a:tcPr>
                </a:tc>
                <a:tc hMerge="1">
                  <a:txBody>
                    <a:bodyPr/>
                    <a:lstStyle/>
                    <a:p>
                      <a:pPr algn="ctr"/>
                      <a:endParaRPr lang="en-US" dirty="0"/>
                    </a:p>
                  </a:txBody>
                  <a:tcPr anchor="ctr">
                    <a:solidFill>
                      <a:srgbClr val="FFFF00"/>
                    </a:solidFill>
                  </a:tcPr>
                </a:tc>
                <a:tc gridSpan="7">
                  <a:txBody>
                    <a:bodyPr/>
                    <a:lstStyle/>
                    <a:p>
                      <a:pPr algn="ctr"/>
                      <a:r>
                        <a:rPr lang="en-US" sz="1000" dirty="0"/>
                        <a:t>Most Extreme Symptoms</a:t>
                      </a:r>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tc>
                <a:tc hMerge="1">
                  <a:txBody>
                    <a:bodyPr/>
                    <a:lstStyle/>
                    <a:p>
                      <a:pPr algn="ctr"/>
                      <a:endParaRPr lang="en-US" dirty="0"/>
                    </a:p>
                  </a:txBody>
                  <a:tcPr anchor="ctr"/>
                </a:tc>
                <a:tc gridSpan="5">
                  <a:txBody>
                    <a:bodyPr/>
                    <a:lstStyle/>
                    <a:p>
                      <a:pPr algn="ctr"/>
                      <a:r>
                        <a:rPr lang="en-US" sz="1000" kern="1200" dirty="0">
                          <a:solidFill>
                            <a:schemeClr val="tx1"/>
                          </a:solidFill>
                          <a:latin typeface="+mn-lt"/>
                          <a:ea typeface="+mn-ea"/>
                          <a:cs typeface="+mn-cs"/>
                        </a:rPr>
                        <a:t>Feeling Better</a:t>
                      </a:r>
                    </a:p>
                  </a:txBody>
                  <a:tcPr anchor="ctr">
                    <a:solidFill>
                      <a:srgbClr val="00B050"/>
                    </a:solidFill>
                  </a:tcPr>
                </a:tc>
                <a:tc hMerge="1">
                  <a:txBody>
                    <a:bodyPr/>
                    <a:lstStyle/>
                    <a:p>
                      <a:pPr algn="ctr"/>
                      <a:r>
                        <a:rPr lang="en-US" sz="1000" kern="1200" dirty="0">
                          <a:solidFill>
                            <a:schemeClr val="tx1"/>
                          </a:solidFill>
                          <a:latin typeface="+mn-lt"/>
                          <a:ea typeface="+mn-ea"/>
                          <a:cs typeface="+mn-cs"/>
                        </a:rPr>
                        <a:t>Feeling Better</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5244632"/>
                  </a:ext>
                </a:extLst>
              </a:tr>
              <a:tr h="471466">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Y</a:t>
                      </a:r>
                    </a:p>
                  </a:txBody>
                  <a:tcPr anchor="ctr">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t>Y</a:t>
                      </a:r>
                    </a:p>
                  </a:txBody>
                  <a:tcPr anchor="ctr">
                    <a:solidFill>
                      <a:srgbClr val="FFFF00"/>
                    </a:solidFill>
                  </a:tcPr>
                </a:tc>
                <a:tc>
                  <a:txBody>
                    <a:bodyPr/>
                    <a:lstStyle/>
                    <a:p>
                      <a:pPr algn="ctr"/>
                      <a:r>
                        <a:rPr lang="en-US" dirty="0"/>
                        <a:t>Y</a:t>
                      </a:r>
                    </a:p>
                  </a:txBody>
                  <a:tcPr anchor="ctr">
                    <a:solidFill>
                      <a:srgbClr val="FFFF00"/>
                    </a:solidFill>
                  </a:tcPr>
                </a:tc>
                <a:tc>
                  <a:txBody>
                    <a:bodyPr/>
                    <a:lstStyle/>
                    <a:p>
                      <a:pPr algn="ctr"/>
                      <a:r>
                        <a:rPr lang="en-US" dirty="0"/>
                        <a:t>Y</a:t>
                      </a:r>
                    </a:p>
                  </a:txBody>
                  <a:tcPr anchor="ctr">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extLst>
                  <a:ext uri="{0D108BD9-81ED-4DB2-BD59-A6C34878D82A}">
                    <a16:rowId xmlns:a16="http://schemas.microsoft.com/office/drawing/2014/main" val="4155994109"/>
                  </a:ext>
                </a:extLst>
              </a:tr>
              <a:tr h="471466">
                <a:tc>
                  <a:txBody>
                    <a:bodyPr/>
                    <a:lstStyle/>
                    <a:p>
                      <a:pPr algn="ctr"/>
                      <a:r>
                        <a:rPr lang="en-US" sz="900" b="0" dirty="0"/>
                        <a:t>100%</a:t>
                      </a:r>
                    </a:p>
                  </a:txBody>
                  <a:tcPr anchor="ctr"/>
                </a:tc>
                <a:tc>
                  <a:txBody>
                    <a:bodyPr/>
                    <a:lstStyle/>
                    <a:p>
                      <a:pPr algn="ctr"/>
                      <a:r>
                        <a:rPr lang="en-US" sz="900" b="0" dirty="0"/>
                        <a:t>100%</a:t>
                      </a:r>
                    </a:p>
                  </a:txBody>
                  <a:tcPr anchor="ctr"/>
                </a:tc>
                <a:tc>
                  <a:txBody>
                    <a:bodyPr/>
                    <a:lstStyle/>
                    <a:p>
                      <a:pPr algn="ctr"/>
                      <a:r>
                        <a:rPr lang="en-US" sz="900" b="0" dirty="0"/>
                        <a:t>40% -100%</a:t>
                      </a:r>
                    </a:p>
                  </a:txBody>
                  <a:tcPr anchor="ctr"/>
                </a:tc>
                <a:tc>
                  <a:txBody>
                    <a:bodyPr/>
                    <a:lstStyle/>
                    <a:p>
                      <a:pPr algn="ctr"/>
                      <a:r>
                        <a:rPr lang="en-US" sz="900" b="0" dirty="0"/>
                        <a:t>40% -100%</a:t>
                      </a:r>
                    </a:p>
                  </a:txBody>
                  <a:tcPr anchor="ctr"/>
                </a:tc>
                <a:tc>
                  <a:txBody>
                    <a:bodyPr/>
                    <a:lstStyle/>
                    <a:p>
                      <a:pPr algn="ctr"/>
                      <a:r>
                        <a:rPr lang="en-US" sz="900" b="0" kern="1200" dirty="0">
                          <a:solidFill>
                            <a:schemeClr val="tx1"/>
                          </a:solidFill>
                          <a:latin typeface="+mn-lt"/>
                          <a:ea typeface="+mn-ea"/>
                          <a:cs typeface="+mn-cs"/>
                        </a:rPr>
                        <a:t>40% -100%</a:t>
                      </a:r>
                    </a:p>
                  </a:txBody>
                  <a:tcPr anchor="ctr">
                    <a:lnR w="38100" cap="flat" cmpd="sng" algn="ctr">
                      <a:solidFill>
                        <a:schemeClr val="tx1"/>
                      </a:solidFill>
                      <a:prstDash val="solid"/>
                      <a:round/>
                      <a:headEnd type="none" w="med" len="med"/>
                      <a:tailEnd type="none" w="med" len="med"/>
                    </a:lnR>
                  </a:tcPr>
                </a:tc>
                <a:tc>
                  <a:txBody>
                    <a:bodyPr/>
                    <a:lstStyle/>
                    <a:p>
                      <a:pPr algn="ctr"/>
                      <a:r>
                        <a:rPr lang="en-US" sz="900" b="0" kern="1200" dirty="0">
                          <a:solidFill>
                            <a:schemeClr val="tx1"/>
                          </a:solidFill>
                          <a:latin typeface="+mn-lt"/>
                          <a:ea typeface="+mn-ea"/>
                          <a:cs typeface="+mn-cs"/>
                        </a:rPr>
                        <a:t>40%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noProof="0" dirty="0">
                          <a:solidFill>
                            <a:schemeClr val="tx1"/>
                          </a:solidFill>
                          <a:latin typeface="+mn-lt"/>
                          <a:ea typeface="+mn-ea"/>
                          <a:cs typeface="+mn-cs"/>
                        </a:rPr>
                        <a:t>20% -</a:t>
                      </a:r>
                      <a:r>
                        <a:rPr lang="en-US" sz="900" b="0" kern="1200" dirty="0">
                          <a:solidFill>
                            <a:schemeClr val="tx1"/>
                          </a:solidFill>
                          <a:latin typeface="+mn-lt"/>
                          <a:ea typeface="+mn-ea"/>
                          <a:cs typeface="+mn-cs"/>
                        </a:rPr>
                        <a:t>40%</a:t>
                      </a:r>
                      <a:endParaRPr lang="en-US" sz="900" b="0" kern="1200" noProof="0" dirty="0">
                        <a:solidFill>
                          <a:schemeClr val="tx1"/>
                        </a:solidFill>
                        <a:latin typeface="+mn-lt"/>
                        <a:ea typeface="+mn-ea"/>
                        <a:cs typeface="+mn-cs"/>
                      </a:endParaRPr>
                    </a:p>
                  </a:txBody>
                  <a:tcPr anchor="ctr">
                    <a:lnL w="38100" cap="flat" cmpd="sng" algn="ctr">
                      <a:solidFill>
                        <a:schemeClr val="tx1"/>
                      </a:solidFill>
                      <a:prstDash val="solid"/>
                      <a:round/>
                      <a:headEnd type="none" w="med" len="med"/>
                      <a:tailEnd type="none" w="med" len="med"/>
                    </a:lnL>
                  </a:tcPr>
                </a:tc>
                <a:tc>
                  <a:txBody>
                    <a:bodyPr/>
                    <a:lstStyle/>
                    <a:p>
                      <a:pPr algn="ctr"/>
                      <a:r>
                        <a:rPr lang="en-US" sz="900" b="0" kern="1200" dirty="0">
                          <a:solidFill>
                            <a:schemeClr val="tx1"/>
                          </a:solidFill>
                          <a:latin typeface="+mn-lt"/>
                          <a:ea typeface="+mn-ea"/>
                          <a:cs typeface="+mn-cs"/>
                        </a:rPr>
                        <a:t>20-40%</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L w="381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extLst>
                  <a:ext uri="{0D108BD9-81ED-4DB2-BD59-A6C34878D82A}">
                    <a16:rowId xmlns:a16="http://schemas.microsoft.com/office/drawing/2014/main" val="2919701383"/>
                  </a:ext>
                </a:extLst>
              </a:tr>
              <a:tr h="471466">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lnT w="38100" cap="flat" cmpd="sng" algn="ctr">
                      <a:solidFill>
                        <a:schemeClr val="tx1"/>
                      </a:solidFill>
                      <a:prstDash val="solid"/>
                      <a:round/>
                      <a:headEnd type="none" w="med" len="med"/>
                      <a:tailEnd type="none" w="med" len="med"/>
                    </a:lnT>
                  </a:tcPr>
                </a:tc>
                <a:tc>
                  <a:txBody>
                    <a:bodyPr/>
                    <a:lstStyle/>
                    <a:p>
                      <a:pPr algn="ctr"/>
                      <a:endParaRPr lang="en-US" dirty="0"/>
                    </a:p>
                  </a:txBody>
                  <a:tcPr anchor="ctr">
                    <a:lnR w="38100" cap="flat" cmpd="sng" algn="ctr">
                      <a:solidFill>
                        <a:schemeClr val="tx1"/>
                      </a:solidFill>
                      <a:prstDash val="solid"/>
                      <a:round/>
                      <a:headEnd type="none" w="med" len="med"/>
                      <a:tailEnd type="none" w="med" len="med"/>
                    </a:lnR>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endParaRPr lang="en-US" dirty="0"/>
                    </a:p>
                  </a:txBody>
                  <a:tcPr anchor="ctr">
                    <a:lnR w="38100" cap="flat" cmpd="sng" algn="ctr">
                      <a:solidFill>
                        <a:schemeClr val="tx1"/>
                      </a:solidFill>
                      <a:prstDash val="solid"/>
                      <a:round/>
                      <a:headEnd type="none" w="med" len="med"/>
                      <a:tailEnd type="none" w="med" len="med"/>
                    </a:lnR>
                    <a:solidFill>
                      <a:schemeClr val="bg1"/>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17641810"/>
                  </a:ext>
                </a:extLst>
              </a:tr>
            </a:tbl>
          </a:graphicData>
        </a:graphic>
      </p:graphicFrame>
      <p:sp>
        <p:nvSpPr>
          <p:cNvPr id="43" name="Rectangle 42">
            <a:extLst>
              <a:ext uri="{FF2B5EF4-FFF2-40B4-BE49-F238E27FC236}">
                <a16:creationId xmlns:a16="http://schemas.microsoft.com/office/drawing/2014/main" id="{69EE201F-DE47-BD45-955F-A520BCECB445}"/>
              </a:ext>
            </a:extLst>
          </p:cNvPr>
          <p:cNvSpPr/>
          <p:nvPr/>
        </p:nvSpPr>
        <p:spPr>
          <a:xfrm>
            <a:off x="2588096" y="46462"/>
            <a:ext cx="266420" cy="261610"/>
          </a:xfrm>
          <a:prstGeom prst="rect">
            <a:avLst/>
          </a:prstGeom>
        </p:spPr>
        <p:txBody>
          <a:bodyPr wrap="none">
            <a:spAutoFit/>
          </a:bodyPr>
          <a:lstStyle/>
          <a:p>
            <a:r>
              <a:rPr lang="en-US" sz="1100" dirty="0"/>
              <a:t>A</a:t>
            </a:r>
          </a:p>
        </p:txBody>
      </p:sp>
      <p:sp>
        <p:nvSpPr>
          <p:cNvPr id="44" name="Rectangle 43">
            <a:extLst>
              <a:ext uri="{FF2B5EF4-FFF2-40B4-BE49-F238E27FC236}">
                <a16:creationId xmlns:a16="http://schemas.microsoft.com/office/drawing/2014/main" id="{0B1D3614-4F72-8C46-96D9-782EBED77527}"/>
              </a:ext>
            </a:extLst>
          </p:cNvPr>
          <p:cNvSpPr/>
          <p:nvPr/>
        </p:nvSpPr>
        <p:spPr>
          <a:xfrm>
            <a:off x="2898775" y="46462"/>
            <a:ext cx="266420" cy="261610"/>
          </a:xfrm>
          <a:prstGeom prst="rect">
            <a:avLst/>
          </a:prstGeom>
        </p:spPr>
        <p:txBody>
          <a:bodyPr wrap="none">
            <a:spAutoFit/>
          </a:bodyPr>
          <a:lstStyle/>
          <a:p>
            <a:r>
              <a:rPr lang="en-US" sz="1100" dirty="0"/>
              <a:t>B</a:t>
            </a:r>
          </a:p>
        </p:txBody>
      </p:sp>
      <p:sp>
        <p:nvSpPr>
          <p:cNvPr id="45" name="Rectangle 44">
            <a:extLst>
              <a:ext uri="{FF2B5EF4-FFF2-40B4-BE49-F238E27FC236}">
                <a16:creationId xmlns:a16="http://schemas.microsoft.com/office/drawing/2014/main" id="{3A70335F-0DE3-0F42-8B22-8704CAC68214}"/>
              </a:ext>
            </a:extLst>
          </p:cNvPr>
          <p:cNvSpPr/>
          <p:nvPr/>
        </p:nvSpPr>
        <p:spPr>
          <a:xfrm>
            <a:off x="3205287" y="46462"/>
            <a:ext cx="266420" cy="261610"/>
          </a:xfrm>
          <a:prstGeom prst="rect">
            <a:avLst/>
          </a:prstGeom>
        </p:spPr>
        <p:txBody>
          <a:bodyPr wrap="none">
            <a:spAutoFit/>
          </a:bodyPr>
          <a:lstStyle/>
          <a:p>
            <a:r>
              <a:rPr lang="en-US" sz="1100" dirty="0"/>
              <a:t>C</a:t>
            </a:r>
          </a:p>
        </p:txBody>
      </p:sp>
      <p:sp>
        <p:nvSpPr>
          <p:cNvPr id="47" name="Left Brace 46">
            <a:extLst>
              <a:ext uri="{FF2B5EF4-FFF2-40B4-BE49-F238E27FC236}">
                <a16:creationId xmlns:a16="http://schemas.microsoft.com/office/drawing/2014/main" id="{FDDF4EED-B285-EF4B-B945-525E358D9F95}"/>
              </a:ext>
            </a:extLst>
          </p:cNvPr>
          <p:cNvSpPr/>
          <p:nvPr/>
        </p:nvSpPr>
        <p:spPr>
          <a:xfrm rot="16200000">
            <a:off x="1915410" y="612611"/>
            <a:ext cx="234187" cy="721235"/>
          </a:xfrm>
          <a:prstGeom prst="leftBrace">
            <a:avLst>
              <a:gd name="adj1" fmla="val 1106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445388B6-6069-4643-B040-F9D343D146CB}"/>
              </a:ext>
            </a:extLst>
          </p:cNvPr>
          <p:cNvSpPr/>
          <p:nvPr/>
        </p:nvSpPr>
        <p:spPr>
          <a:xfrm rot="16200000">
            <a:off x="2890291" y="495167"/>
            <a:ext cx="234187" cy="959965"/>
          </a:xfrm>
          <a:prstGeom prst="leftBrace">
            <a:avLst>
              <a:gd name="adj1" fmla="val 11065"/>
              <a:gd name="adj2" fmla="val 50000"/>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tangle 48">
            <a:extLst>
              <a:ext uri="{FF2B5EF4-FFF2-40B4-BE49-F238E27FC236}">
                <a16:creationId xmlns:a16="http://schemas.microsoft.com/office/drawing/2014/main" id="{17154F59-DD16-AA4E-AEC8-F64375DCD8D5}"/>
              </a:ext>
            </a:extLst>
          </p:cNvPr>
          <p:cNvSpPr/>
          <p:nvPr/>
        </p:nvSpPr>
        <p:spPr>
          <a:xfrm>
            <a:off x="-32637" y="3170529"/>
            <a:ext cx="1694695" cy="430887"/>
          </a:xfrm>
          <a:prstGeom prst="rect">
            <a:avLst/>
          </a:prstGeom>
        </p:spPr>
        <p:txBody>
          <a:bodyPr wrap="square">
            <a:spAutoFit/>
          </a:bodyPr>
          <a:lstStyle/>
          <a:p>
            <a:r>
              <a:rPr lang="en-US" sz="1100" b="1" dirty="0"/>
              <a:t>Chance of false negative in C19 test</a:t>
            </a:r>
            <a:endParaRPr lang="en-US" sz="1100" dirty="0"/>
          </a:p>
        </p:txBody>
      </p:sp>
      <p:sp>
        <p:nvSpPr>
          <p:cNvPr id="108" name="Rectangle 107">
            <a:extLst>
              <a:ext uri="{FF2B5EF4-FFF2-40B4-BE49-F238E27FC236}">
                <a16:creationId xmlns:a16="http://schemas.microsoft.com/office/drawing/2014/main" id="{04033056-AA8B-C642-B230-5D01DE49AB35}"/>
              </a:ext>
            </a:extLst>
          </p:cNvPr>
          <p:cNvSpPr/>
          <p:nvPr/>
        </p:nvSpPr>
        <p:spPr>
          <a:xfrm>
            <a:off x="-32637" y="3648451"/>
            <a:ext cx="1694695" cy="430887"/>
          </a:xfrm>
          <a:prstGeom prst="rect">
            <a:avLst/>
          </a:prstGeom>
        </p:spPr>
        <p:txBody>
          <a:bodyPr wrap="square">
            <a:spAutoFit/>
          </a:bodyPr>
          <a:lstStyle/>
          <a:p>
            <a:r>
              <a:rPr lang="en-US" sz="1100" b="1" dirty="0"/>
              <a:t>Test Results Issued </a:t>
            </a:r>
            <a:r>
              <a:rPr lang="en-US" sz="1100" dirty="0"/>
              <a:t>(Assuming 48 hours)</a:t>
            </a:r>
          </a:p>
        </p:txBody>
      </p:sp>
      <p:sp>
        <p:nvSpPr>
          <p:cNvPr id="111" name="Rectangle 110">
            <a:extLst>
              <a:ext uri="{FF2B5EF4-FFF2-40B4-BE49-F238E27FC236}">
                <a16:creationId xmlns:a16="http://schemas.microsoft.com/office/drawing/2014/main" id="{4CBECE95-F4EF-FD46-9332-8E2366647EDB}"/>
              </a:ext>
            </a:extLst>
          </p:cNvPr>
          <p:cNvSpPr/>
          <p:nvPr/>
        </p:nvSpPr>
        <p:spPr>
          <a:xfrm>
            <a:off x="-31900" y="5991242"/>
            <a:ext cx="1863011" cy="261610"/>
          </a:xfrm>
          <a:prstGeom prst="rect">
            <a:avLst/>
          </a:prstGeom>
        </p:spPr>
        <p:txBody>
          <a:bodyPr wrap="none">
            <a:spAutoFit/>
          </a:bodyPr>
          <a:lstStyle/>
          <a:p>
            <a:r>
              <a:rPr lang="en-US" sz="1100" b="1" dirty="0"/>
              <a:t>Days since Person A Exposed</a:t>
            </a:r>
          </a:p>
        </p:txBody>
      </p:sp>
      <p:sp>
        <p:nvSpPr>
          <p:cNvPr id="112" name="Rectangle 111">
            <a:extLst>
              <a:ext uri="{FF2B5EF4-FFF2-40B4-BE49-F238E27FC236}">
                <a16:creationId xmlns:a16="http://schemas.microsoft.com/office/drawing/2014/main" id="{3E7BC0C8-4219-3A4F-9508-CDBCF286AB53}"/>
              </a:ext>
            </a:extLst>
          </p:cNvPr>
          <p:cNvSpPr/>
          <p:nvPr/>
        </p:nvSpPr>
        <p:spPr>
          <a:xfrm>
            <a:off x="-31900" y="6957934"/>
            <a:ext cx="1694695" cy="769441"/>
          </a:xfrm>
          <a:prstGeom prst="rect">
            <a:avLst/>
          </a:prstGeom>
        </p:spPr>
        <p:txBody>
          <a:bodyPr wrap="none">
            <a:spAutoFit/>
          </a:bodyPr>
          <a:lstStyle/>
          <a:p>
            <a:r>
              <a:rPr lang="en-US" sz="1100" b="1" dirty="0"/>
              <a:t>Showing Symptoms</a:t>
            </a:r>
          </a:p>
          <a:p>
            <a:pPr marL="171450" indent="-171450">
              <a:buFont typeface="Arial" panose="020B0604020202020204" pitchFamily="34" charset="0"/>
              <a:buChar char="•"/>
            </a:pPr>
            <a:r>
              <a:rPr lang="en-US" sz="1100" dirty="0"/>
              <a:t>Dry Cough / Fever</a:t>
            </a:r>
          </a:p>
          <a:p>
            <a:pPr marL="171450" indent="-171450">
              <a:buFont typeface="Arial" panose="020B0604020202020204" pitchFamily="34" charset="0"/>
              <a:buChar char="•"/>
            </a:pPr>
            <a:r>
              <a:rPr lang="en-US" sz="1100" dirty="0"/>
              <a:t>Sore throat / Headache</a:t>
            </a:r>
          </a:p>
          <a:p>
            <a:pPr marL="171450" indent="-171450">
              <a:buFont typeface="Arial" panose="020B0604020202020204" pitchFamily="34" charset="0"/>
              <a:buChar char="•"/>
            </a:pPr>
            <a:r>
              <a:rPr lang="en-US" sz="1100" dirty="0"/>
              <a:t>Loss of taste</a:t>
            </a:r>
          </a:p>
        </p:txBody>
      </p:sp>
      <p:graphicFrame>
        <p:nvGraphicFramePr>
          <p:cNvPr id="113" name="Table 42">
            <a:extLst>
              <a:ext uri="{FF2B5EF4-FFF2-40B4-BE49-F238E27FC236}">
                <a16:creationId xmlns:a16="http://schemas.microsoft.com/office/drawing/2014/main" id="{44121A69-4766-CA4F-944A-92AC87F8040A}"/>
              </a:ext>
            </a:extLst>
          </p:cNvPr>
          <p:cNvGraphicFramePr>
            <a:graphicFrameLocks noGrp="1"/>
          </p:cNvGraphicFramePr>
          <p:nvPr>
            <p:extLst>
              <p:ext uri="{D42A27DB-BD31-4B8C-83A1-F6EECF244321}">
                <p14:modId xmlns:p14="http://schemas.microsoft.com/office/powerpoint/2010/main" val="4041810577"/>
              </p:ext>
            </p:extLst>
          </p:nvPr>
        </p:nvGraphicFramePr>
        <p:xfrm>
          <a:off x="1829696" y="5496997"/>
          <a:ext cx="10812956" cy="3254067"/>
        </p:xfrm>
        <a:graphic>
          <a:graphicData uri="http://schemas.openxmlformats.org/drawingml/2006/table">
            <a:tbl>
              <a:tblPr firstRow="1" bandRow="1">
                <a:tableStyleId>{5940675A-B579-460E-94D1-54222C63F5DA}</a:tableStyleId>
              </a:tblPr>
              <a:tblGrid>
                <a:gridCol w="491498">
                  <a:extLst>
                    <a:ext uri="{9D8B030D-6E8A-4147-A177-3AD203B41FA5}">
                      <a16:colId xmlns:a16="http://schemas.microsoft.com/office/drawing/2014/main" val="4036011090"/>
                    </a:ext>
                  </a:extLst>
                </a:gridCol>
                <a:gridCol w="491498">
                  <a:extLst>
                    <a:ext uri="{9D8B030D-6E8A-4147-A177-3AD203B41FA5}">
                      <a16:colId xmlns:a16="http://schemas.microsoft.com/office/drawing/2014/main" val="3793427767"/>
                    </a:ext>
                  </a:extLst>
                </a:gridCol>
                <a:gridCol w="491498">
                  <a:extLst>
                    <a:ext uri="{9D8B030D-6E8A-4147-A177-3AD203B41FA5}">
                      <a16:colId xmlns:a16="http://schemas.microsoft.com/office/drawing/2014/main" val="750283086"/>
                    </a:ext>
                  </a:extLst>
                </a:gridCol>
                <a:gridCol w="491498">
                  <a:extLst>
                    <a:ext uri="{9D8B030D-6E8A-4147-A177-3AD203B41FA5}">
                      <a16:colId xmlns:a16="http://schemas.microsoft.com/office/drawing/2014/main" val="3442864685"/>
                    </a:ext>
                  </a:extLst>
                </a:gridCol>
                <a:gridCol w="491498">
                  <a:extLst>
                    <a:ext uri="{9D8B030D-6E8A-4147-A177-3AD203B41FA5}">
                      <a16:colId xmlns:a16="http://schemas.microsoft.com/office/drawing/2014/main" val="1487613842"/>
                    </a:ext>
                  </a:extLst>
                </a:gridCol>
                <a:gridCol w="491498">
                  <a:extLst>
                    <a:ext uri="{9D8B030D-6E8A-4147-A177-3AD203B41FA5}">
                      <a16:colId xmlns:a16="http://schemas.microsoft.com/office/drawing/2014/main" val="3173407172"/>
                    </a:ext>
                  </a:extLst>
                </a:gridCol>
                <a:gridCol w="491498">
                  <a:extLst>
                    <a:ext uri="{9D8B030D-6E8A-4147-A177-3AD203B41FA5}">
                      <a16:colId xmlns:a16="http://schemas.microsoft.com/office/drawing/2014/main" val="3057659811"/>
                    </a:ext>
                  </a:extLst>
                </a:gridCol>
                <a:gridCol w="491498">
                  <a:extLst>
                    <a:ext uri="{9D8B030D-6E8A-4147-A177-3AD203B41FA5}">
                      <a16:colId xmlns:a16="http://schemas.microsoft.com/office/drawing/2014/main" val="2404665908"/>
                    </a:ext>
                  </a:extLst>
                </a:gridCol>
                <a:gridCol w="491498">
                  <a:extLst>
                    <a:ext uri="{9D8B030D-6E8A-4147-A177-3AD203B41FA5}">
                      <a16:colId xmlns:a16="http://schemas.microsoft.com/office/drawing/2014/main" val="2284317477"/>
                    </a:ext>
                  </a:extLst>
                </a:gridCol>
                <a:gridCol w="491498">
                  <a:extLst>
                    <a:ext uri="{9D8B030D-6E8A-4147-A177-3AD203B41FA5}">
                      <a16:colId xmlns:a16="http://schemas.microsoft.com/office/drawing/2014/main" val="3117656634"/>
                    </a:ext>
                  </a:extLst>
                </a:gridCol>
                <a:gridCol w="491498">
                  <a:extLst>
                    <a:ext uri="{9D8B030D-6E8A-4147-A177-3AD203B41FA5}">
                      <a16:colId xmlns:a16="http://schemas.microsoft.com/office/drawing/2014/main" val="1104224016"/>
                    </a:ext>
                  </a:extLst>
                </a:gridCol>
                <a:gridCol w="491498">
                  <a:extLst>
                    <a:ext uri="{9D8B030D-6E8A-4147-A177-3AD203B41FA5}">
                      <a16:colId xmlns:a16="http://schemas.microsoft.com/office/drawing/2014/main" val="3960001028"/>
                    </a:ext>
                  </a:extLst>
                </a:gridCol>
                <a:gridCol w="491498">
                  <a:extLst>
                    <a:ext uri="{9D8B030D-6E8A-4147-A177-3AD203B41FA5}">
                      <a16:colId xmlns:a16="http://schemas.microsoft.com/office/drawing/2014/main" val="708306429"/>
                    </a:ext>
                  </a:extLst>
                </a:gridCol>
                <a:gridCol w="491498">
                  <a:extLst>
                    <a:ext uri="{9D8B030D-6E8A-4147-A177-3AD203B41FA5}">
                      <a16:colId xmlns:a16="http://schemas.microsoft.com/office/drawing/2014/main" val="1752856576"/>
                    </a:ext>
                  </a:extLst>
                </a:gridCol>
                <a:gridCol w="491498">
                  <a:extLst>
                    <a:ext uri="{9D8B030D-6E8A-4147-A177-3AD203B41FA5}">
                      <a16:colId xmlns:a16="http://schemas.microsoft.com/office/drawing/2014/main" val="3281375315"/>
                    </a:ext>
                  </a:extLst>
                </a:gridCol>
                <a:gridCol w="491498">
                  <a:extLst>
                    <a:ext uri="{9D8B030D-6E8A-4147-A177-3AD203B41FA5}">
                      <a16:colId xmlns:a16="http://schemas.microsoft.com/office/drawing/2014/main" val="419992850"/>
                    </a:ext>
                  </a:extLst>
                </a:gridCol>
                <a:gridCol w="491498">
                  <a:extLst>
                    <a:ext uri="{9D8B030D-6E8A-4147-A177-3AD203B41FA5}">
                      <a16:colId xmlns:a16="http://schemas.microsoft.com/office/drawing/2014/main" val="1547804370"/>
                    </a:ext>
                  </a:extLst>
                </a:gridCol>
                <a:gridCol w="491498">
                  <a:extLst>
                    <a:ext uri="{9D8B030D-6E8A-4147-A177-3AD203B41FA5}">
                      <a16:colId xmlns:a16="http://schemas.microsoft.com/office/drawing/2014/main" val="1592232030"/>
                    </a:ext>
                  </a:extLst>
                </a:gridCol>
                <a:gridCol w="491498">
                  <a:extLst>
                    <a:ext uri="{9D8B030D-6E8A-4147-A177-3AD203B41FA5}">
                      <a16:colId xmlns:a16="http://schemas.microsoft.com/office/drawing/2014/main" val="3331054169"/>
                    </a:ext>
                  </a:extLst>
                </a:gridCol>
                <a:gridCol w="491498">
                  <a:extLst>
                    <a:ext uri="{9D8B030D-6E8A-4147-A177-3AD203B41FA5}">
                      <a16:colId xmlns:a16="http://schemas.microsoft.com/office/drawing/2014/main" val="2593053461"/>
                    </a:ext>
                  </a:extLst>
                </a:gridCol>
                <a:gridCol w="491498">
                  <a:extLst>
                    <a:ext uri="{9D8B030D-6E8A-4147-A177-3AD203B41FA5}">
                      <a16:colId xmlns:a16="http://schemas.microsoft.com/office/drawing/2014/main" val="896510499"/>
                    </a:ext>
                  </a:extLst>
                </a:gridCol>
                <a:gridCol w="491498">
                  <a:extLst>
                    <a:ext uri="{9D8B030D-6E8A-4147-A177-3AD203B41FA5}">
                      <a16:colId xmlns:a16="http://schemas.microsoft.com/office/drawing/2014/main" val="197743064"/>
                    </a:ext>
                  </a:extLst>
                </a:gridCol>
              </a:tblGrid>
              <a:tr h="479894">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dirty="0"/>
                        <a:t>T</a:t>
                      </a:r>
                    </a:p>
                  </a:txBody>
                  <a:tcPr anchor="ctr"/>
                </a:tc>
                <a:tc>
                  <a:txBody>
                    <a:bodyPr/>
                    <a:lstStyle/>
                    <a:p>
                      <a:pPr algn="ctr"/>
                      <a:r>
                        <a:rPr lang="en-US" dirty="0"/>
                        <a:t>W</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dirty="0"/>
                        <a:t>T</a:t>
                      </a:r>
                    </a:p>
                  </a:txBody>
                  <a:tcPr anchor="ctr"/>
                </a:tc>
                <a:tc>
                  <a:txBody>
                    <a:bodyPr/>
                    <a:lstStyle/>
                    <a:p>
                      <a:pPr algn="ctr"/>
                      <a:r>
                        <a:rPr lang="en-US" dirty="0"/>
                        <a:t>W</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S</a:t>
                      </a:r>
                    </a:p>
                  </a:txBody>
                  <a:tcPr anchor="ctr"/>
                </a:tc>
                <a:tc>
                  <a:txBody>
                    <a:bodyPr/>
                    <a:lstStyle/>
                    <a:p>
                      <a:pPr algn="ctr"/>
                      <a:r>
                        <a:rPr lang="en-US" dirty="0"/>
                        <a:t>S</a:t>
                      </a:r>
                    </a:p>
                  </a:txBody>
                  <a:tcPr anchor="ctr"/>
                </a:tc>
                <a:tc>
                  <a:txBody>
                    <a:bodyPr/>
                    <a:lstStyle/>
                    <a:p>
                      <a:pPr algn="ctr"/>
                      <a:r>
                        <a:rPr lang="en-US" dirty="0"/>
                        <a:t>M</a:t>
                      </a:r>
                    </a:p>
                  </a:txBody>
                  <a:tcPr anchor="ctr"/>
                </a:tc>
                <a:tc>
                  <a:txBody>
                    <a:bodyPr/>
                    <a:lstStyle/>
                    <a:p>
                      <a:pPr algn="ctr"/>
                      <a:r>
                        <a:rPr lang="en-US" sz="1800" kern="1200" dirty="0">
                          <a:solidFill>
                            <a:schemeClr val="tx1"/>
                          </a:solidFill>
                          <a:latin typeface="+mn-lt"/>
                          <a:ea typeface="+mn-ea"/>
                          <a:cs typeface="+mn-cs"/>
                        </a:rPr>
                        <a:t>T</a:t>
                      </a:r>
                    </a:p>
                  </a:txBody>
                  <a:tcPr anchor="ctr"/>
                </a:tc>
                <a:tc>
                  <a:txBody>
                    <a:bodyPr/>
                    <a:lstStyle/>
                    <a:p>
                      <a:pPr algn="ctr"/>
                      <a:r>
                        <a:rPr lang="en-US" sz="1800" kern="1200" dirty="0">
                          <a:solidFill>
                            <a:schemeClr val="tx1"/>
                          </a:solidFill>
                          <a:latin typeface="+mn-lt"/>
                          <a:ea typeface="+mn-ea"/>
                          <a:cs typeface="+mn-cs"/>
                        </a:rPr>
                        <a:t>W</a:t>
                      </a:r>
                    </a:p>
                  </a:txBody>
                  <a:tcPr anchor="ctr"/>
                </a:tc>
                <a:tc>
                  <a:txBody>
                    <a:bodyPr/>
                    <a:lstStyle/>
                    <a:p>
                      <a:pPr algn="ctr"/>
                      <a:r>
                        <a:rPr lang="en-US" sz="1800" kern="1200" dirty="0">
                          <a:solidFill>
                            <a:schemeClr val="tx1"/>
                          </a:solidFill>
                          <a:latin typeface="+mn-lt"/>
                          <a:ea typeface="+mn-ea"/>
                          <a:cs typeface="+mn-cs"/>
                        </a:rPr>
                        <a:t>T</a:t>
                      </a:r>
                    </a:p>
                  </a:txBody>
                  <a:tcPr anchor="ctr"/>
                </a:tc>
                <a:tc>
                  <a:txBody>
                    <a:bodyPr/>
                    <a:lstStyle/>
                    <a:p>
                      <a:pPr algn="ctr"/>
                      <a:r>
                        <a:rPr lang="en-US" sz="1800" kern="1200" dirty="0">
                          <a:solidFill>
                            <a:schemeClr val="tx1"/>
                          </a:solidFill>
                          <a:latin typeface="+mn-lt"/>
                          <a:ea typeface="+mn-ea"/>
                          <a:cs typeface="+mn-cs"/>
                        </a:rPr>
                        <a:t>F</a:t>
                      </a:r>
                    </a:p>
                  </a:txBody>
                  <a:tcPr anchor="ctr"/>
                </a:tc>
                <a:extLst>
                  <a:ext uri="{0D108BD9-81ED-4DB2-BD59-A6C34878D82A}">
                    <a16:rowId xmlns:a16="http://schemas.microsoft.com/office/drawing/2014/main" val="951868250"/>
                  </a:ext>
                </a:extLst>
              </a:tr>
              <a:tr h="479894">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tc>
                  <a:txBody>
                    <a:bodyPr/>
                    <a:lstStyle/>
                    <a:p>
                      <a:pPr algn="ctr"/>
                      <a:r>
                        <a:rPr lang="en-US" dirty="0"/>
                        <a:t>16</a:t>
                      </a:r>
                    </a:p>
                  </a:txBody>
                  <a:tcPr anchor="ctr"/>
                </a:tc>
                <a:tc>
                  <a:txBody>
                    <a:bodyPr/>
                    <a:lstStyle/>
                    <a:p>
                      <a:pPr algn="ctr"/>
                      <a:r>
                        <a:rPr lang="en-US" dirty="0"/>
                        <a:t>17</a:t>
                      </a:r>
                    </a:p>
                  </a:txBody>
                  <a:tcPr anchor="ctr"/>
                </a:tc>
                <a:tc>
                  <a:txBody>
                    <a:bodyPr/>
                    <a:lstStyle/>
                    <a:p>
                      <a:pPr algn="ctr"/>
                      <a:r>
                        <a:rPr lang="en-US" dirty="0"/>
                        <a:t>18</a:t>
                      </a:r>
                    </a:p>
                  </a:txBody>
                  <a:tcPr anchor="ctr"/>
                </a:tc>
                <a:tc>
                  <a:txBody>
                    <a:bodyPr/>
                    <a:lstStyle/>
                    <a:p>
                      <a:pPr algn="ctr"/>
                      <a:r>
                        <a:rPr lang="en-US" dirty="0"/>
                        <a:t>19</a:t>
                      </a:r>
                    </a:p>
                  </a:txBody>
                  <a:tcPr anchor="ctr"/>
                </a:tc>
                <a:tc>
                  <a:txBody>
                    <a:bodyPr/>
                    <a:lstStyle/>
                    <a:p>
                      <a:pPr algn="ctr"/>
                      <a:r>
                        <a:rPr lang="en-US" dirty="0"/>
                        <a:t>20</a:t>
                      </a:r>
                    </a:p>
                  </a:txBody>
                  <a:tcPr anchor="ctr"/>
                </a:tc>
                <a:tc>
                  <a:txBody>
                    <a:bodyPr/>
                    <a:lstStyle/>
                    <a:p>
                      <a:pPr algn="ctr"/>
                      <a:r>
                        <a:rPr lang="en-US" dirty="0"/>
                        <a:t>21</a:t>
                      </a:r>
                    </a:p>
                  </a:txBody>
                  <a:tcPr anchor="ctr"/>
                </a:tc>
                <a:extLst>
                  <a:ext uri="{0D108BD9-81ED-4DB2-BD59-A6C34878D82A}">
                    <a16:rowId xmlns:a16="http://schemas.microsoft.com/office/drawing/2014/main" val="1906319973"/>
                  </a:ext>
                </a:extLst>
              </a:tr>
              <a:tr h="479894">
                <a:tc>
                  <a:txBody>
                    <a:bodyPr/>
                    <a:lstStyle/>
                    <a:p>
                      <a:pPr algn="ctr"/>
                      <a:r>
                        <a:rPr lang="en-US" dirty="0"/>
                        <a:t>-2</a:t>
                      </a:r>
                    </a:p>
                  </a:txBody>
                  <a:tcPr anchor="ctr"/>
                </a:tc>
                <a:tc>
                  <a:txBody>
                    <a:bodyPr/>
                    <a:lstStyle/>
                    <a:p>
                      <a:pPr algn="ctr"/>
                      <a:r>
                        <a:rPr lang="en-US" dirty="0"/>
                        <a:t>-1</a:t>
                      </a:r>
                    </a:p>
                  </a:txBody>
                  <a:tcPr anchor="ctr"/>
                </a:tc>
                <a:tc>
                  <a:txBody>
                    <a:bodyPr/>
                    <a:lstStyle/>
                    <a:p>
                      <a:pPr algn="ctr"/>
                      <a:r>
                        <a:rPr lang="en-US" dirty="0"/>
                        <a:t>0</a:t>
                      </a:r>
                    </a:p>
                  </a:txBody>
                  <a:tcPr anchor="ctr"/>
                </a:tc>
                <a:tc>
                  <a:txBody>
                    <a:bodyPr/>
                    <a:lstStyle/>
                    <a:p>
                      <a:pPr algn="ctr"/>
                      <a:r>
                        <a:rPr lang="en-US" dirty="0"/>
                        <a:t>1</a:t>
                      </a:r>
                    </a:p>
                  </a:txBody>
                  <a:tcPr anchor="ctr"/>
                </a:tc>
                <a:tc>
                  <a:txBody>
                    <a:bodyPr/>
                    <a:lstStyle/>
                    <a:p>
                      <a:pPr algn="ctr"/>
                      <a:r>
                        <a:rPr lang="en-US" dirty="0"/>
                        <a:t>2</a:t>
                      </a:r>
                    </a:p>
                  </a:txBody>
                  <a:tcPr anchor="ctr"/>
                </a:tc>
                <a:tc>
                  <a:txBody>
                    <a:bodyPr/>
                    <a:lstStyle/>
                    <a:p>
                      <a:pPr algn="ctr"/>
                      <a:r>
                        <a:rPr lang="en-US" dirty="0"/>
                        <a:t>3</a:t>
                      </a:r>
                    </a:p>
                  </a:txBody>
                  <a:tcPr anchor="ctr"/>
                </a:tc>
                <a:tc>
                  <a:txBody>
                    <a:bodyPr/>
                    <a:lstStyle/>
                    <a:p>
                      <a:pPr algn="ctr"/>
                      <a:r>
                        <a:rPr lang="en-US" dirty="0"/>
                        <a:t>4</a:t>
                      </a:r>
                    </a:p>
                  </a:txBody>
                  <a:tcPr anchor="ctr"/>
                </a:tc>
                <a:tc>
                  <a:txBody>
                    <a:bodyPr/>
                    <a:lstStyle/>
                    <a:p>
                      <a:pPr algn="ctr"/>
                      <a:r>
                        <a:rPr lang="en-US" dirty="0"/>
                        <a:t>5</a:t>
                      </a:r>
                    </a:p>
                  </a:txBody>
                  <a:tcPr anchor="ctr"/>
                </a:tc>
                <a:tc>
                  <a:txBody>
                    <a:bodyPr/>
                    <a:lstStyle/>
                    <a:p>
                      <a:pPr algn="ctr"/>
                      <a:r>
                        <a:rPr lang="en-US" dirty="0"/>
                        <a:t>6</a:t>
                      </a:r>
                    </a:p>
                  </a:txBody>
                  <a:tcPr anchor="ctr"/>
                </a:tc>
                <a:tc>
                  <a:txBody>
                    <a:bodyPr/>
                    <a:lstStyle/>
                    <a:p>
                      <a:pPr algn="ctr"/>
                      <a:r>
                        <a:rPr lang="en-US" dirty="0"/>
                        <a:t>7</a:t>
                      </a:r>
                    </a:p>
                  </a:txBody>
                  <a:tcPr anchor="ctr"/>
                </a:tc>
                <a:tc>
                  <a:txBody>
                    <a:bodyPr/>
                    <a:lstStyle/>
                    <a:p>
                      <a:pPr algn="ctr"/>
                      <a:r>
                        <a:rPr lang="en-US" dirty="0"/>
                        <a:t>8</a:t>
                      </a:r>
                    </a:p>
                  </a:txBody>
                  <a:tcPr anchor="ctr"/>
                </a:tc>
                <a:tc>
                  <a:txBody>
                    <a:bodyPr/>
                    <a:lstStyle/>
                    <a:p>
                      <a:pPr algn="ctr"/>
                      <a:r>
                        <a:rPr lang="en-US" dirty="0"/>
                        <a:t>9</a:t>
                      </a:r>
                    </a:p>
                  </a:txBody>
                  <a:tcPr anchor="ctr"/>
                </a:tc>
                <a:tc>
                  <a:txBody>
                    <a:bodyPr/>
                    <a:lstStyle/>
                    <a:p>
                      <a:pPr algn="ctr"/>
                      <a:r>
                        <a:rPr lang="en-US" dirty="0"/>
                        <a:t>10</a:t>
                      </a:r>
                    </a:p>
                  </a:txBody>
                  <a:tcPr anchor="ctr"/>
                </a:tc>
                <a:tc>
                  <a:txBody>
                    <a:bodyPr/>
                    <a:lstStyle/>
                    <a:p>
                      <a:pPr algn="ctr"/>
                      <a:r>
                        <a:rPr lang="en-US" dirty="0"/>
                        <a:t>11</a:t>
                      </a:r>
                    </a:p>
                  </a:txBody>
                  <a:tcPr anchor="ctr"/>
                </a:tc>
                <a:tc>
                  <a:txBody>
                    <a:bodyPr/>
                    <a:lstStyle/>
                    <a:p>
                      <a:pPr algn="ctr"/>
                      <a:r>
                        <a:rPr lang="en-US" dirty="0"/>
                        <a:t>12</a:t>
                      </a:r>
                    </a:p>
                  </a:txBody>
                  <a:tcPr anchor="ctr"/>
                </a:tc>
                <a:tc>
                  <a:txBody>
                    <a:bodyPr/>
                    <a:lstStyle/>
                    <a:p>
                      <a:pPr algn="ctr"/>
                      <a:r>
                        <a:rPr lang="en-US" dirty="0"/>
                        <a:t>13</a:t>
                      </a:r>
                    </a:p>
                  </a:txBody>
                  <a:tcPr anchor="ctr"/>
                </a:tc>
                <a:tc>
                  <a:txBody>
                    <a:bodyPr/>
                    <a:lstStyle/>
                    <a:p>
                      <a:pPr algn="ctr"/>
                      <a:r>
                        <a:rPr lang="en-US" dirty="0"/>
                        <a:t>14</a:t>
                      </a:r>
                    </a:p>
                  </a:txBody>
                  <a:tcPr anchor="ctr"/>
                </a:tc>
                <a:tc>
                  <a:txBody>
                    <a:bodyPr/>
                    <a:lstStyle/>
                    <a:p>
                      <a:pPr algn="ctr"/>
                      <a:r>
                        <a:rPr lang="en-US" dirty="0"/>
                        <a:t>15</a:t>
                      </a:r>
                    </a:p>
                  </a:txBody>
                  <a:tcPr anchor="ctr"/>
                </a:tc>
                <a:tc>
                  <a:txBody>
                    <a:bodyPr/>
                    <a:lstStyle/>
                    <a:p>
                      <a:pPr algn="ctr"/>
                      <a:r>
                        <a:rPr lang="en-US" dirty="0"/>
                        <a:t>16</a:t>
                      </a:r>
                    </a:p>
                  </a:txBody>
                  <a:tcPr anchor="ctr"/>
                </a:tc>
                <a:tc>
                  <a:txBody>
                    <a:bodyPr/>
                    <a:lstStyle/>
                    <a:p>
                      <a:pPr algn="ctr"/>
                      <a:r>
                        <a:rPr lang="en-US" dirty="0"/>
                        <a:t>17</a:t>
                      </a:r>
                    </a:p>
                  </a:txBody>
                  <a:tcPr anchor="ctr"/>
                </a:tc>
                <a:tc>
                  <a:txBody>
                    <a:bodyPr/>
                    <a:lstStyle/>
                    <a:p>
                      <a:pPr algn="ctr"/>
                      <a:r>
                        <a:rPr lang="en-US" dirty="0"/>
                        <a:t>18</a:t>
                      </a:r>
                    </a:p>
                  </a:txBody>
                  <a:tcPr anchor="ctr"/>
                </a:tc>
                <a:tc>
                  <a:txBody>
                    <a:bodyPr/>
                    <a:lstStyle/>
                    <a:p>
                      <a:pPr algn="ctr"/>
                      <a:r>
                        <a:rPr lang="en-US" dirty="0"/>
                        <a:t>19</a:t>
                      </a:r>
                    </a:p>
                  </a:txBody>
                  <a:tcPr anchor="ctr"/>
                </a:tc>
                <a:extLst>
                  <a:ext uri="{0D108BD9-81ED-4DB2-BD59-A6C34878D82A}">
                    <a16:rowId xmlns:a16="http://schemas.microsoft.com/office/drawing/2014/main" val="1457547053"/>
                  </a:ext>
                </a:extLst>
              </a:tr>
              <a:tr h="374703">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gridSpan="3">
                  <a:txBody>
                    <a:bodyPr/>
                    <a:lstStyle/>
                    <a:p>
                      <a:pPr algn="ctr"/>
                      <a:r>
                        <a:rPr lang="en-US" sz="1000" dirty="0"/>
                        <a:t>Mild Symptoms</a:t>
                      </a:r>
                    </a:p>
                  </a:txBody>
                  <a:tcPr anchor="ctr">
                    <a:solidFill>
                      <a:srgbClr val="FFFF00"/>
                    </a:solidFill>
                  </a:tcPr>
                </a:tc>
                <a:tc hMerge="1">
                  <a:txBody>
                    <a:bodyPr/>
                    <a:lstStyle/>
                    <a:p>
                      <a:pPr algn="ctr"/>
                      <a:endParaRPr lang="en-US" dirty="0"/>
                    </a:p>
                  </a:txBody>
                  <a:tcPr anchor="ctr">
                    <a:solidFill>
                      <a:srgbClr val="FFFF00"/>
                    </a:solidFill>
                  </a:tcPr>
                </a:tc>
                <a:tc hMerge="1">
                  <a:txBody>
                    <a:bodyPr/>
                    <a:lstStyle/>
                    <a:p>
                      <a:pPr algn="ctr"/>
                      <a:endParaRPr lang="en-US" dirty="0"/>
                    </a:p>
                  </a:txBody>
                  <a:tcPr anchor="ctr">
                    <a:solidFill>
                      <a:srgbClr val="FFFF00"/>
                    </a:solidFill>
                  </a:tcPr>
                </a:tc>
                <a:tc gridSpan="7">
                  <a:txBody>
                    <a:bodyPr/>
                    <a:lstStyle/>
                    <a:p>
                      <a:pPr algn="ctr"/>
                      <a:r>
                        <a:rPr lang="en-US" sz="1000" dirty="0"/>
                        <a:t>Most Extreme Symptoms</a:t>
                      </a:r>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solidFill>
                      <a:srgbClr val="FF0000"/>
                    </a:solidFill>
                  </a:tcPr>
                </a:tc>
                <a:tc hMerge="1">
                  <a:txBody>
                    <a:bodyPr/>
                    <a:lstStyle/>
                    <a:p>
                      <a:pPr algn="ctr"/>
                      <a:endParaRPr lang="en-US" dirty="0"/>
                    </a:p>
                  </a:txBody>
                  <a:tcPr anchor="ctr"/>
                </a:tc>
                <a:tc hMerge="1">
                  <a:txBody>
                    <a:bodyPr/>
                    <a:lstStyle/>
                    <a:p>
                      <a:pPr algn="ctr"/>
                      <a:endParaRPr lang="en-US" dirty="0"/>
                    </a:p>
                  </a:txBody>
                  <a:tcPr anchor="ctr"/>
                </a:tc>
                <a:tc gridSpan="5">
                  <a:txBody>
                    <a:bodyPr/>
                    <a:lstStyle/>
                    <a:p>
                      <a:pPr algn="ctr"/>
                      <a:r>
                        <a:rPr lang="en-US" sz="1000" kern="1200" dirty="0">
                          <a:solidFill>
                            <a:schemeClr val="tx1"/>
                          </a:solidFill>
                          <a:latin typeface="+mn-lt"/>
                          <a:ea typeface="+mn-ea"/>
                          <a:cs typeface="+mn-cs"/>
                        </a:rPr>
                        <a:t>Feeling Better</a:t>
                      </a:r>
                    </a:p>
                  </a:txBody>
                  <a:tcPr anchor="ctr">
                    <a:solidFill>
                      <a:srgbClr val="00B050"/>
                    </a:solidFill>
                  </a:tcPr>
                </a:tc>
                <a:tc hMerge="1">
                  <a:txBody>
                    <a:bodyPr/>
                    <a:lstStyle/>
                    <a:p>
                      <a:pPr algn="ctr"/>
                      <a:r>
                        <a:rPr lang="en-US" sz="1000" kern="1200" dirty="0">
                          <a:solidFill>
                            <a:schemeClr val="tx1"/>
                          </a:solidFill>
                          <a:latin typeface="+mn-lt"/>
                          <a:ea typeface="+mn-ea"/>
                          <a:cs typeface="+mn-cs"/>
                        </a:rPr>
                        <a:t>Feeling Better</a:t>
                      </a:r>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extLst>
                  <a:ext uri="{0D108BD9-81ED-4DB2-BD59-A6C34878D82A}">
                    <a16:rowId xmlns:a16="http://schemas.microsoft.com/office/drawing/2014/main" val="15244632"/>
                  </a:ext>
                </a:extLst>
              </a:tr>
              <a:tr h="479894">
                <a:tc>
                  <a:txBody>
                    <a:bodyPr/>
                    <a:lstStyle/>
                    <a:p>
                      <a:pPr algn="ctr"/>
                      <a:endParaRPr lang="en-US" dirty="0"/>
                    </a:p>
                  </a:txBody>
                  <a:tcPr anchor="ctr"/>
                </a:tc>
                <a:tc>
                  <a:txBody>
                    <a:bodyPr/>
                    <a:lstStyle/>
                    <a:p>
                      <a:pPr algn="ctr"/>
                      <a:endParaRPr lang="en-US" dirty="0"/>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Y</a:t>
                      </a:r>
                    </a:p>
                  </a:txBody>
                  <a:tcPr anchor="ctr">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dirty="0"/>
                        <a:t>Y</a:t>
                      </a:r>
                    </a:p>
                  </a:txBody>
                  <a:tcPr anchor="ctr">
                    <a:solidFill>
                      <a:srgbClr val="FFFF00"/>
                    </a:solidFill>
                  </a:tcPr>
                </a:tc>
                <a:tc>
                  <a:txBody>
                    <a:bodyPr/>
                    <a:lstStyle/>
                    <a:p>
                      <a:pPr algn="ctr"/>
                      <a:r>
                        <a:rPr lang="en-US" dirty="0"/>
                        <a:t>Y</a:t>
                      </a:r>
                    </a:p>
                  </a:txBody>
                  <a:tcPr anchor="ctr">
                    <a:solidFill>
                      <a:srgbClr val="FFFF00"/>
                    </a:solidFill>
                  </a:tcPr>
                </a:tc>
                <a:tc>
                  <a:txBody>
                    <a:bodyPr/>
                    <a:lstStyle/>
                    <a:p>
                      <a:pPr algn="ctr"/>
                      <a:r>
                        <a:rPr lang="en-US" dirty="0"/>
                        <a:t>Y</a:t>
                      </a:r>
                    </a:p>
                  </a:txBody>
                  <a:tcPr anchor="ctr">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Y</a:t>
                      </a:r>
                    </a:p>
                  </a:txBody>
                  <a:tcPr anchor="ctr">
                    <a:solidFill>
                      <a:srgbClr val="FF000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tc>
                  <a:txBody>
                    <a:bodyPr/>
                    <a:lstStyle/>
                    <a:p>
                      <a:pPr algn="ctr"/>
                      <a:r>
                        <a:rPr lang="en-US" dirty="0"/>
                        <a:t>-</a:t>
                      </a:r>
                    </a:p>
                  </a:txBody>
                  <a:tcPr anchor="ctr">
                    <a:solidFill>
                      <a:srgbClr val="00B050"/>
                    </a:solidFill>
                  </a:tcPr>
                </a:tc>
                <a:extLst>
                  <a:ext uri="{0D108BD9-81ED-4DB2-BD59-A6C34878D82A}">
                    <a16:rowId xmlns:a16="http://schemas.microsoft.com/office/drawing/2014/main" val="4155994109"/>
                  </a:ext>
                </a:extLst>
              </a:tr>
              <a:tr h="479894">
                <a:tc>
                  <a:txBody>
                    <a:bodyPr/>
                    <a:lstStyle/>
                    <a:p>
                      <a:pPr algn="ctr"/>
                      <a:endParaRPr lang="en-US" sz="900" b="0" dirty="0"/>
                    </a:p>
                  </a:txBody>
                  <a:tcPr anchor="ctr"/>
                </a:tc>
                <a:tc>
                  <a:txBody>
                    <a:bodyPr/>
                    <a:lstStyle/>
                    <a:p>
                      <a:pPr algn="ctr"/>
                      <a:endParaRPr lang="en-US" sz="900" b="0" dirty="0"/>
                    </a:p>
                  </a:txBody>
                  <a:tcPr anchor="ctr"/>
                </a:tc>
                <a:tc>
                  <a:txBody>
                    <a:bodyPr/>
                    <a:lstStyle/>
                    <a:p>
                      <a:pPr algn="ctr"/>
                      <a:r>
                        <a:rPr lang="en-US" sz="900" b="0" dirty="0"/>
                        <a:t>100%</a:t>
                      </a:r>
                    </a:p>
                  </a:txBody>
                  <a:tcPr anchor="ctr"/>
                </a:tc>
                <a:tc>
                  <a:txBody>
                    <a:bodyPr/>
                    <a:lstStyle/>
                    <a:p>
                      <a:pPr algn="ctr"/>
                      <a:r>
                        <a:rPr lang="en-US" sz="900" b="0" dirty="0"/>
                        <a:t>100%</a:t>
                      </a:r>
                    </a:p>
                  </a:txBody>
                  <a:tcPr anchor="ctr"/>
                </a:tc>
                <a:tc>
                  <a:txBody>
                    <a:bodyPr/>
                    <a:lstStyle/>
                    <a:p>
                      <a:pPr algn="ctr"/>
                      <a:r>
                        <a:rPr lang="en-US" sz="900" b="0" dirty="0"/>
                        <a:t>40% -100%</a:t>
                      </a:r>
                    </a:p>
                  </a:txBody>
                  <a:tcPr anchor="ctr"/>
                </a:tc>
                <a:tc>
                  <a:txBody>
                    <a:bodyPr/>
                    <a:lstStyle/>
                    <a:p>
                      <a:pPr algn="ctr"/>
                      <a:r>
                        <a:rPr lang="en-US" sz="900" b="0" dirty="0"/>
                        <a:t>40% -100%</a:t>
                      </a:r>
                    </a:p>
                  </a:txBody>
                  <a:tcPr anchor="ctr"/>
                </a:tc>
                <a:tc>
                  <a:txBody>
                    <a:bodyPr/>
                    <a:lstStyle/>
                    <a:p>
                      <a:pPr algn="ctr"/>
                      <a:r>
                        <a:rPr lang="en-US" sz="900" b="0" kern="1200" dirty="0">
                          <a:solidFill>
                            <a:schemeClr val="tx1"/>
                          </a:solidFill>
                          <a:latin typeface="+mn-lt"/>
                          <a:ea typeface="+mn-ea"/>
                          <a:cs typeface="+mn-cs"/>
                        </a:rPr>
                        <a:t>40% -100%</a:t>
                      </a:r>
                    </a:p>
                  </a:txBody>
                  <a:tcPr anchor="ctr">
                    <a:lnR w="38100" cap="flat" cmpd="sng" algn="ctr">
                      <a:solidFill>
                        <a:schemeClr val="tx1"/>
                      </a:solidFill>
                      <a:prstDash val="solid"/>
                      <a:round/>
                      <a:headEnd type="none" w="med" len="med"/>
                      <a:tailEnd type="none" w="med" len="med"/>
                    </a:lnR>
                  </a:tcPr>
                </a:tc>
                <a:tc>
                  <a:txBody>
                    <a:bodyPr/>
                    <a:lstStyle/>
                    <a:p>
                      <a:pPr algn="ctr"/>
                      <a:r>
                        <a:rPr lang="en-US" sz="900" b="0" kern="1200" dirty="0">
                          <a:solidFill>
                            <a:schemeClr val="tx1"/>
                          </a:solidFill>
                          <a:latin typeface="+mn-lt"/>
                          <a:ea typeface="+mn-ea"/>
                          <a:cs typeface="+mn-cs"/>
                        </a:rPr>
                        <a:t>40%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noProof="0" dirty="0">
                          <a:solidFill>
                            <a:schemeClr val="tx1"/>
                          </a:solidFill>
                          <a:latin typeface="+mn-lt"/>
                          <a:ea typeface="+mn-ea"/>
                          <a:cs typeface="+mn-cs"/>
                        </a:rPr>
                        <a:t>20% -</a:t>
                      </a:r>
                      <a:r>
                        <a:rPr lang="en-US" sz="900" b="0" kern="1200" dirty="0">
                          <a:solidFill>
                            <a:schemeClr val="tx1"/>
                          </a:solidFill>
                          <a:latin typeface="+mn-lt"/>
                          <a:ea typeface="+mn-ea"/>
                          <a:cs typeface="+mn-cs"/>
                        </a:rPr>
                        <a:t>40%</a:t>
                      </a:r>
                      <a:endParaRPr lang="en-US" sz="900" b="0" kern="1200" noProof="0" dirty="0">
                        <a:solidFill>
                          <a:schemeClr val="tx1"/>
                        </a:solidFill>
                        <a:latin typeface="+mn-lt"/>
                        <a:ea typeface="+mn-ea"/>
                        <a:cs typeface="+mn-cs"/>
                      </a:endParaRPr>
                    </a:p>
                  </a:txBody>
                  <a:tcPr anchor="ctr">
                    <a:lnL w="38100" cap="flat" cmpd="sng" algn="ctr">
                      <a:solidFill>
                        <a:schemeClr val="tx1"/>
                      </a:solidFill>
                      <a:prstDash val="solid"/>
                      <a:round/>
                      <a:headEnd type="none" w="med" len="med"/>
                      <a:tailEnd type="none" w="med" len="med"/>
                    </a:lnL>
                  </a:tcPr>
                </a:tc>
                <a:tc>
                  <a:txBody>
                    <a:bodyPr/>
                    <a:lstStyle/>
                    <a:p>
                      <a:pPr algn="ctr"/>
                      <a:r>
                        <a:rPr lang="en-US" sz="900" b="0" kern="1200" dirty="0">
                          <a:solidFill>
                            <a:schemeClr val="tx1"/>
                          </a:solidFill>
                          <a:latin typeface="+mn-lt"/>
                          <a:ea typeface="+mn-ea"/>
                          <a:cs typeface="+mn-cs"/>
                        </a:rPr>
                        <a:t>20%-40%</a:t>
                      </a:r>
                    </a:p>
                  </a:txBody>
                  <a:tcPr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L w="381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kern="1200" dirty="0">
                          <a:solidFill>
                            <a:schemeClr val="tx1"/>
                          </a:solidFill>
                          <a:latin typeface="+mn-lt"/>
                          <a:ea typeface="+mn-ea"/>
                          <a:cs typeface="+mn-cs"/>
                        </a:rPr>
                        <a:t>20%</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solidFill>
                          <a:effectLst/>
                          <a:uLnTx/>
                          <a:uFillTx/>
                          <a:latin typeface="Calibri" panose="020F0502020204030204"/>
                          <a:ea typeface="+mn-ea"/>
                          <a:cs typeface="+mn-cs"/>
                        </a:rPr>
                        <a:t>20%</a:t>
                      </a:r>
                      <a:endPar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solidFill>
                          <a:effectLst/>
                          <a:uLnTx/>
                          <a:uFillTx/>
                          <a:latin typeface="Calibri" panose="020F0502020204030204"/>
                          <a:ea typeface="+mn-ea"/>
                          <a:cs typeface="+mn-cs"/>
                        </a:rPr>
                        <a:t>20%</a:t>
                      </a:r>
                    </a:p>
                  </a:txBody>
                  <a:tcPr anchor="ctr"/>
                </a:tc>
                <a:extLst>
                  <a:ext uri="{0D108BD9-81ED-4DB2-BD59-A6C34878D82A}">
                    <a16:rowId xmlns:a16="http://schemas.microsoft.com/office/drawing/2014/main" val="2919701383"/>
                  </a:ext>
                </a:extLst>
              </a:tr>
              <a:tr h="479894">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tc>
                <a:tc>
                  <a:txBody>
                    <a:bodyPr/>
                    <a:lstStyle/>
                    <a:p>
                      <a:pPr algn="ctr"/>
                      <a:endParaRPr lang="en-US" sz="1400" dirty="0"/>
                    </a:p>
                  </a:txBody>
                  <a:tcPr anchor="ctr">
                    <a:lnT w="38100" cap="flat" cmpd="sng" algn="ctr">
                      <a:solidFill>
                        <a:schemeClr val="tx1"/>
                      </a:solidFill>
                      <a:prstDash val="solid"/>
                      <a:round/>
                      <a:headEnd type="none" w="med" len="med"/>
                      <a:tailEnd type="none" w="med" len="med"/>
                    </a:lnT>
                  </a:tcPr>
                </a:tc>
                <a:tc>
                  <a:txBody>
                    <a:bodyPr/>
                    <a:lstStyle/>
                    <a:p>
                      <a:pPr algn="ctr"/>
                      <a:endParaRPr lang="en-US" dirty="0"/>
                    </a:p>
                  </a:txBody>
                  <a:tcPr anchor="ctr">
                    <a:lnR w="38100" cap="flat" cmpd="sng" algn="ctr">
                      <a:solidFill>
                        <a:schemeClr val="tx1"/>
                      </a:solidFill>
                      <a:prstDash val="solid"/>
                      <a:round/>
                      <a:headEnd type="none" w="med" len="med"/>
                      <a:tailEnd type="none" w="med" len="med"/>
                    </a:lnR>
                    <a:solidFill>
                      <a:schemeClr val="bg1"/>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solidFill>
                      <a:schemeClr val="bg1"/>
                    </a:solidFill>
                  </a:tcPr>
                </a:tc>
                <a:tc>
                  <a:txBody>
                    <a:bodyPr/>
                    <a:lstStyle/>
                    <a:p>
                      <a:pPr algn="ctr"/>
                      <a:endParaRPr lang="en-US" dirty="0"/>
                    </a:p>
                  </a:txBody>
                  <a:tcPr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US" sz="1800" kern="1200" dirty="0">
                        <a:solidFill>
                          <a:schemeClr val="tx1"/>
                        </a:solidFill>
                        <a:latin typeface="+mn-lt"/>
                        <a:ea typeface="+mn-ea"/>
                        <a:cs typeface="+mn-cs"/>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endParaRPr lang="en-US" dirty="0"/>
                    </a:p>
                  </a:txBody>
                  <a:tcPr anchor="ctr">
                    <a:lnL w="38100" cap="flat" cmpd="sng" algn="ctr">
                      <a:solidFill>
                        <a:schemeClr val="tx1"/>
                      </a:solidFill>
                      <a:prstDash val="solid"/>
                      <a:round/>
                      <a:headEnd type="none" w="med" len="med"/>
                      <a:tailEnd type="none" w="med" len="med"/>
                    </a:lnL>
                  </a:tcP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317641810"/>
                  </a:ext>
                </a:extLst>
              </a:tr>
            </a:tbl>
          </a:graphicData>
        </a:graphic>
      </p:graphicFrame>
      <p:sp>
        <p:nvSpPr>
          <p:cNvPr id="114" name="Rectangle 113">
            <a:extLst>
              <a:ext uri="{FF2B5EF4-FFF2-40B4-BE49-F238E27FC236}">
                <a16:creationId xmlns:a16="http://schemas.microsoft.com/office/drawing/2014/main" id="{C971BE57-8247-8C4A-9037-1DC9B1358154}"/>
              </a:ext>
            </a:extLst>
          </p:cNvPr>
          <p:cNvSpPr/>
          <p:nvPr/>
        </p:nvSpPr>
        <p:spPr>
          <a:xfrm>
            <a:off x="-31900" y="7796982"/>
            <a:ext cx="1694695" cy="430887"/>
          </a:xfrm>
          <a:prstGeom prst="rect">
            <a:avLst/>
          </a:prstGeom>
        </p:spPr>
        <p:txBody>
          <a:bodyPr wrap="square">
            <a:spAutoFit/>
          </a:bodyPr>
          <a:lstStyle/>
          <a:p>
            <a:r>
              <a:rPr lang="en-US" sz="1100" b="1" dirty="0"/>
              <a:t>Chance of false negative C19 test</a:t>
            </a:r>
            <a:endParaRPr lang="en-US" sz="1100" dirty="0"/>
          </a:p>
        </p:txBody>
      </p:sp>
      <p:sp>
        <p:nvSpPr>
          <p:cNvPr id="134" name="Rectangle 133">
            <a:extLst>
              <a:ext uri="{FF2B5EF4-FFF2-40B4-BE49-F238E27FC236}">
                <a16:creationId xmlns:a16="http://schemas.microsoft.com/office/drawing/2014/main" id="{C074B3C4-C19F-AC4E-8391-9FB0F99FDF9A}"/>
              </a:ext>
            </a:extLst>
          </p:cNvPr>
          <p:cNvSpPr/>
          <p:nvPr/>
        </p:nvSpPr>
        <p:spPr>
          <a:xfrm>
            <a:off x="-31900" y="8274904"/>
            <a:ext cx="1694695" cy="430887"/>
          </a:xfrm>
          <a:prstGeom prst="rect">
            <a:avLst/>
          </a:prstGeom>
        </p:spPr>
        <p:txBody>
          <a:bodyPr wrap="square">
            <a:spAutoFit/>
          </a:bodyPr>
          <a:lstStyle/>
          <a:p>
            <a:r>
              <a:rPr lang="en-US" sz="1100" b="1" dirty="0"/>
              <a:t>Test Results Issued </a:t>
            </a:r>
            <a:r>
              <a:rPr lang="en-US" sz="1100" dirty="0"/>
              <a:t>(Assuming 48 hours)</a:t>
            </a:r>
          </a:p>
        </p:txBody>
      </p:sp>
      <p:sp>
        <p:nvSpPr>
          <p:cNvPr id="137" name="Rectangle 136">
            <a:extLst>
              <a:ext uri="{FF2B5EF4-FFF2-40B4-BE49-F238E27FC236}">
                <a16:creationId xmlns:a16="http://schemas.microsoft.com/office/drawing/2014/main" id="{04043C8E-C6EC-5442-AA09-BF982BC0DD31}"/>
              </a:ext>
            </a:extLst>
          </p:cNvPr>
          <p:cNvSpPr/>
          <p:nvPr/>
        </p:nvSpPr>
        <p:spPr>
          <a:xfrm>
            <a:off x="-31900" y="6463534"/>
            <a:ext cx="1925527" cy="253916"/>
          </a:xfrm>
          <a:prstGeom prst="rect">
            <a:avLst/>
          </a:prstGeom>
        </p:spPr>
        <p:txBody>
          <a:bodyPr wrap="none">
            <a:spAutoFit/>
          </a:bodyPr>
          <a:lstStyle/>
          <a:p>
            <a:r>
              <a:rPr lang="en-US" sz="1050" b="1" dirty="0"/>
              <a:t>Days since Person B+C Exposed</a:t>
            </a:r>
          </a:p>
        </p:txBody>
      </p:sp>
      <p:sp>
        <p:nvSpPr>
          <p:cNvPr id="138" name="Oval 137">
            <a:extLst>
              <a:ext uri="{FF2B5EF4-FFF2-40B4-BE49-F238E27FC236}">
                <a16:creationId xmlns:a16="http://schemas.microsoft.com/office/drawing/2014/main" id="{2C32CB21-65BC-B74D-8B14-A6C0187E7B2F}"/>
              </a:ext>
            </a:extLst>
          </p:cNvPr>
          <p:cNvSpPr/>
          <p:nvPr/>
        </p:nvSpPr>
        <p:spPr>
          <a:xfrm>
            <a:off x="194953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0E4D5980-998A-414C-A7CF-689A3F9C0363}"/>
              </a:ext>
            </a:extLst>
          </p:cNvPr>
          <p:cNvCxnSpPr>
            <a:cxnSpLocks/>
          </p:cNvCxnSpPr>
          <p:nvPr/>
        </p:nvCxnSpPr>
        <p:spPr>
          <a:xfrm>
            <a:off x="4578353" y="3629467"/>
            <a:ext cx="831013" cy="184611"/>
          </a:xfrm>
          <a:prstGeom prst="straightConnector1">
            <a:avLst/>
          </a:prstGeom>
          <a:ln w="31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AF435176-F1E3-924A-9692-FD50B06D8A9B}"/>
              </a:ext>
            </a:extLst>
          </p:cNvPr>
          <p:cNvCxnSpPr>
            <a:cxnSpLocks/>
          </p:cNvCxnSpPr>
          <p:nvPr/>
        </p:nvCxnSpPr>
        <p:spPr>
          <a:xfrm>
            <a:off x="6056993" y="3629467"/>
            <a:ext cx="831013" cy="184611"/>
          </a:xfrm>
          <a:prstGeom prst="straightConnector1">
            <a:avLst/>
          </a:prstGeom>
          <a:ln w="31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456FE892-14E4-8145-A481-0E55E8A8F206}"/>
              </a:ext>
            </a:extLst>
          </p:cNvPr>
          <p:cNvCxnSpPr>
            <a:cxnSpLocks/>
          </p:cNvCxnSpPr>
          <p:nvPr/>
        </p:nvCxnSpPr>
        <p:spPr>
          <a:xfrm flipH="1">
            <a:off x="1068583" y="3629467"/>
            <a:ext cx="3509770" cy="678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Rectangle 161">
            <a:extLst>
              <a:ext uri="{FF2B5EF4-FFF2-40B4-BE49-F238E27FC236}">
                <a16:creationId xmlns:a16="http://schemas.microsoft.com/office/drawing/2014/main" id="{FB4D5EF4-E41F-934A-AD96-D27661AA3DF0}"/>
              </a:ext>
            </a:extLst>
          </p:cNvPr>
          <p:cNvSpPr/>
          <p:nvPr/>
        </p:nvSpPr>
        <p:spPr>
          <a:xfrm>
            <a:off x="731372" y="4290020"/>
            <a:ext cx="4880402" cy="1107996"/>
          </a:xfrm>
          <a:prstGeom prst="rect">
            <a:avLst/>
          </a:prstGeom>
        </p:spPr>
        <p:txBody>
          <a:bodyPr wrap="square">
            <a:spAutoFit/>
          </a:bodyPr>
          <a:lstStyle/>
          <a:p>
            <a:r>
              <a:rPr lang="en-US" sz="1100" b="1" dirty="0"/>
              <a:t>Testing</a:t>
            </a:r>
          </a:p>
          <a:p>
            <a:pPr marL="228600" indent="-228600">
              <a:buAutoNum type="arabicParenR"/>
            </a:pPr>
            <a:r>
              <a:rPr lang="en-US" sz="1100" dirty="0"/>
              <a:t>You should get tested 5 days after contact with confirmed case. Prior to this generally leads to a ~ &gt; 40% false negative rate.</a:t>
            </a:r>
          </a:p>
          <a:p>
            <a:pPr marL="228600" indent="-228600">
              <a:buFontTx/>
              <a:buAutoNum type="arabicParenR"/>
            </a:pPr>
            <a:r>
              <a:rPr lang="en-US" sz="1100" dirty="0"/>
              <a:t>You should also get tested 8 days after contact with a confirmed case. This is when the test is less likely to result in a false negative (compared to the previous test, assuming it case back negative.</a:t>
            </a:r>
          </a:p>
        </p:txBody>
      </p:sp>
      <p:cxnSp>
        <p:nvCxnSpPr>
          <p:cNvPr id="166" name="Straight Arrow Connector 165">
            <a:extLst>
              <a:ext uri="{FF2B5EF4-FFF2-40B4-BE49-F238E27FC236}">
                <a16:creationId xmlns:a16="http://schemas.microsoft.com/office/drawing/2014/main" id="{C93AEFA0-48FE-9342-96BB-DD1CF0470185}"/>
              </a:ext>
            </a:extLst>
          </p:cNvPr>
          <p:cNvCxnSpPr>
            <a:cxnSpLocks/>
          </p:cNvCxnSpPr>
          <p:nvPr/>
        </p:nvCxnSpPr>
        <p:spPr>
          <a:xfrm>
            <a:off x="5564105" y="4103450"/>
            <a:ext cx="277492" cy="229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89A0F2B2-5587-BF4A-AECA-B74744E3F6DF}"/>
              </a:ext>
            </a:extLst>
          </p:cNvPr>
          <p:cNvSpPr/>
          <p:nvPr/>
        </p:nvSpPr>
        <p:spPr>
          <a:xfrm>
            <a:off x="5759709" y="4290020"/>
            <a:ext cx="6167842" cy="1107996"/>
          </a:xfrm>
          <a:prstGeom prst="rect">
            <a:avLst/>
          </a:prstGeom>
        </p:spPr>
        <p:txBody>
          <a:bodyPr wrap="square">
            <a:spAutoFit/>
          </a:bodyPr>
          <a:lstStyle/>
          <a:p>
            <a:r>
              <a:rPr lang="en-US" sz="1100" b="1" dirty="0"/>
              <a:t>Results</a:t>
            </a:r>
          </a:p>
          <a:p>
            <a:pPr marL="228600" indent="-228600">
              <a:buAutoNum type="arabicParenR"/>
            </a:pPr>
            <a:r>
              <a:rPr lang="en-US" sz="1100" dirty="0"/>
              <a:t>Results for the first test are the closest (realistic) time that you can confirm that you have C19. A negative result is not a good indicator that you don’t have the virus due to the high false negative rate. A positive result means you have C19.</a:t>
            </a:r>
          </a:p>
          <a:p>
            <a:pPr marL="228600" indent="-228600">
              <a:buAutoNum type="arabicParenR"/>
            </a:pPr>
            <a:r>
              <a:rPr lang="en-US" sz="1100" dirty="0"/>
              <a:t>Results for the second test are the closest time that you can confirm you have C19 with a false negative rate ~ &lt; 20%.</a:t>
            </a:r>
          </a:p>
        </p:txBody>
      </p:sp>
      <p:cxnSp>
        <p:nvCxnSpPr>
          <p:cNvPr id="177" name="Straight Arrow Connector 176">
            <a:extLst>
              <a:ext uri="{FF2B5EF4-FFF2-40B4-BE49-F238E27FC236}">
                <a16:creationId xmlns:a16="http://schemas.microsoft.com/office/drawing/2014/main" id="{45094A48-270C-754B-81D6-0A545BFC82EE}"/>
              </a:ext>
            </a:extLst>
          </p:cNvPr>
          <p:cNvCxnSpPr>
            <a:cxnSpLocks/>
          </p:cNvCxnSpPr>
          <p:nvPr/>
        </p:nvCxnSpPr>
        <p:spPr>
          <a:xfrm>
            <a:off x="5555169" y="8273076"/>
            <a:ext cx="831013" cy="184611"/>
          </a:xfrm>
          <a:prstGeom prst="straightConnector1">
            <a:avLst/>
          </a:prstGeom>
          <a:ln w="31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92822689-9136-494A-887C-EBB83EA59858}"/>
              </a:ext>
            </a:extLst>
          </p:cNvPr>
          <p:cNvCxnSpPr>
            <a:cxnSpLocks/>
          </p:cNvCxnSpPr>
          <p:nvPr/>
        </p:nvCxnSpPr>
        <p:spPr>
          <a:xfrm>
            <a:off x="7033809" y="8273076"/>
            <a:ext cx="831013" cy="184611"/>
          </a:xfrm>
          <a:prstGeom prst="straightConnector1">
            <a:avLst/>
          </a:prstGeom>
          <a:ln w="3175">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1" name="Oval 190">
            <a:extLst>
              <a:ext uri="{FF2B5EF4-FFF2-40B4-BE49-F238E27FC236}">
                <a16:creationId xmlns:a16="http://schemas.microsoft.com/office/drawing/2014/main" id="{21A6C8F9-FFF6-CA49-8571-A60A59186016}"/>
              </a:ext>
            </a:extLst>
          </p:cNvPr>
          <p:cNvSpPr/>
          <p:nvPr/>
        </p:nvSpPr>
        <p:spPr>
          <a:xfrm>
            <a:off x="1184593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sp>
        <p:nvSpPr>
          <p:cNvPr id="192" name="Oval 191">
            <a:extLst>
              <a:ext uri="{FF2B5EF4-FFF2-40B4-BE49-F238E27FC236}">
                <a16:creationId xmlns:a16="http://schemas.microsoft.com/office/drawing/2014/main" id="{437BAEAE-FA5E-4540-BD98-05F74EF740DB}"/>
              </a:ext>
            </a:extLst>
          </p:cNvPr>
          <p:cNvSpPr/>
          <p:nvPr/>
        </p:nvSpPr>
        <p:spPr>
          <a:xfrm>
            <a:off x="12340742" y="1084385"/>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3" name="Rectangle 192">
            <a:extLst>
              <a:ext uri="{FF2B5EF4-FFF2-40B4-BE49-F238E27FC236}">
                <a16:creationId xmlns:a16="http://schemas.microsoft.com/office/drawing/2014/main" id="{FFB0D957-451C-DF4A-A619-5FE2ED154AC7}"/>
              </a:ext>
            </a:extLst>
          </p:cNvPr>
          <p:cNvSpPr/>
          <p:nvPr/>
        </p:nvSpPr>
        <p:spPr>
          <a:xfrm>
            <a:off x="-31900" y="5500183"/>
            <a:ext cx="1119217" cy="261610"/>
          </a:xfrm>
          <a:prstGeom prst="rect">
            <a:avLst/>
          </a:prstGeom>
        </p:spPr>
        <p:txBody>
          <a:bodyPr wrap="none">
            <a:spAutoFit/>
          </a:bodyPr>
          <a:lstStyle/>
          <a:p>
            <a:r>
              <a:rPr lang="en-US" sz="1100" b="1" dirty="0"/>
              <a:t>Day (Reference)</a:t>
            </a:r>
          </a:p>
        </p:txBody>
      </p:sp>
      <p:sp>
        <p:nvSpPr>
          <p:cNvPr id="194" name="Rectangle 193">
            <a:extLst>
              <a:ext uri="{FF2B5EF4-FFF2-40B4-BE49-F238E27FC236}">
                <a16:creationId xmlns:a16="http://schemas.microsoft.com/office/drawing/2014/main" id="{ACE7F547-46A4-B744-AA83-D5203CB6B523}"/>
              </a:ext>
            </a:extLst>
          </p:cNvPr>
          <p:cNvSpPr/>
          <p:nvPr/>
        </p:nvSpPr>
        <p:spPr>
          <a:xfrm>
            <a:off x="-32637" y="1385115"/>
            <a:ext cx="1119217" cy="261610"/>
          </a:xfrm>
          <a:prstGeom prst="rect">
            <a:avLst/>
          </a:prstGeom>
        </p:spPr>
        <p:txBody>
          <a:bodyPr wrap="none">
            <a:spAutoFit/>
          </a:bodyPr>
          <a:lstStyle/>
          <a:p>
            <a:r>
              <a:rPr lang="en-US" sz="1100" b="1" dirty="0"/>
              <a:t>Day (Reference)</a:t>
            </a:r>
          </a:p>
        </p:txBody>
      </p:sp>
      <p:sp>
        <p:nvSpPr>
          <p:cNvPr id="197" name="TextBox 196">
            <a:extLst>
              <a:ext uri="{FF2B5EF4-FFF2-40B4-BE49-F238E27FC236}">
                <a16:creationId xmlns:a16="http://schemas.microsoft.com/office/drawing/2014/main" id="{E644E423-B7FE-E643-9553-F8BEDF8AF903}"/>
              </a:ext>
            </a:extLst>
          </p:cNvPr>
          <p:cNvSpPr txBox="1"/>
          <p:nvPr/>
        </p:nvSpPr>
        <p:spPr>
          <a:xfrm>
            <a:off x="2638458" y="-584499"/>
            <a:ext cx="161845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200" dirty="0"/>
              <a:t>Person A and Friends B + C  subsequently interact 2 days later</a:t>
            </a:r>
          </a:p>
        </p:txBody>
      </p:sp>
      <p:sp>
        <p:nvSpPr>
          <p:cNvPr id="198" name="Rectangle 197">
            <a:extLst>
              <a:ext uri="{FF2B5EF4-FFF2-40B4-BE49-F238E27FC236}">
                <a16:creationId xmlns:a16="http://schemas.microsoft.com/office/drawing/2014/main" id="{3932A579-B5D4-6E47-BF7E-B4E0D117EE58}"/>
              </a:ext>
            </a:extLst>
          </p:cNvPr>
          <p:cNvSpPr/>
          <p:nvPr/>
        </p:nvSpPr>
        <p:spPr>
          <a:xfrm>
            <a:off x="-457600" y="-4133929"/>
            <a:ext cx="13313847" cy="3693319"/>
          </a:xfrm>
          <a:prstGeom prst="rect">
            <a:avLst/>
          </a:prstGeom>
        </p:spPr>
        <p:txBody>
          <a:bodyPr wrap="square">
            <a:spAutoFit/>
          </a:bodyPr>
          <a:lstStyle/>
          <a:p>
            <a:r>
              <a:rPr lang="en-US" sz="1200" b="1" dirty="0"/>
              <a:t>Visual Author</a:t>
            </a:r>
            <a:r>
              <a:rPr lang="en-US" sz="1200" dirty="0"/>
              <a:t>: /u/pad7o</a:t>
            </a:r>
          </a:p>
          <a:p>
            <a:r>
              <a:rPr lang="en-US" sz="1200" b="1" dirty="0"/>
              <a:t>Date:</a:t>
            </a:r>
            <a:r>
              <a:rPr lang="en-US" sz="1200" dirty="0"/>
              <a:t> July 22, 2020</a:t>
            </a:r>
          </a:p>
          <a:p>
            <a:r>
              <a:rPr lang="en-US" sz="1200" b="1" dirty="0"/>
              <a:t>Data Sources:</a:t>
            </a:r>
          </a:p>
          <a:p>
            <a:pPr marL="285750" indent="-285750">
              <a:buFont typeface="Arial" panose="020B0604020202020204" pitchFamily="34" charset="0"/>
              <a:buChar char="•"/>
            </a:pPr>
            <a:r>
              <a:rPr lang="en-US" sz="1200" dirty="0"/>
              <a:t>False negative cases: </a:t>
            </a:r>
            <a:r>
              <a:rPr lang="en-US" sz="1200" dirty="0">
                <a:hlinkClick r:id="rId6"/>
              </a:rPr>
              <a:t>https://www.acpjournals.org/doi/10.7326/M20-1495</a:t>
            </a:r>
            <a:endParaRPr lang="en-US" sz="1200" dirty="0"/>
          </a:p>
          <a:p>
            <a:pPr marL="285750" indent="-285750">
              <a:buFont typeface="Arial" panose="020B0604020202020204" pitchFamily="34" charset="0"/>
              <a:buChar char="•"/>
            </a:pPr>
            <a:r>
              <a:rPr lang="en-US" sz="1200" dirty="0"/>
              <a:t>Typical timeline for exposure and symptoms: </a:t>
            </a:r>
            <a:r>
              <a:rPr lang="en-US" sz="1200" dirty="0">
                <a:hlinkClick r:id="rId7"/>
              </a:rPr>
              <a:t>https://www.health.harvard.edu/diseases-and-conditions/if-youve-been-exposed-to-the-coronavirus</a:t>
            </a:r>
            <a:endParaRPr lang="en-US" sz="1200" dirty="0"/>
          </a:p>
          <a:p>
            <a:r>
              <a:rPr lang="en-US" sz="1200" b="1" dirty="0"/>
              <a:t>Notes:</a:t>
            </a:r>
          </a:p>
          <a:p>
            <a:pPr marL="285750" indent="-285750">
              <a:buFont typeface="Arial" panose="020B0604020202020204" pitchFamily="34" charset="0"/>
              <a:buChar char="•"/>
            </a:pPr>
            <a:r>
              <a:rPr lang="en-US" sz="1200" dirty="0"/>
              <a:t>This doesn’t consider severe cases. Unfortunately, for some individuals the ‘most extreme symptom’ period extends far beyond 7 days and doesn’t always recover.</a:t>
            </a:r>
          </a:p>
          <a:p>
            <a:pPr marL="285750" indent="-285750">
              <a:buFont typeface="Arial" panose="020B0604020202020204" pitchFamily="34" charset="0"/>
              <a:buChar char="•"/>
            </a:pPr>
            <a:r>
              <a:rPr lang="en-US" sz="1200" dirty="0"/>
              <a:t>The purpose of this visual is to be able to visually understand the typical lifecycle of the coronavirus so you can plan if you are in contact with someone who tested positive, whether directly like Person A or indirectly like Persons B + C.</a:t>
            </a:r>
          </a:p>
          <a:p>
            <a:pPr marL="742950" lvl="1" indent="-285750">
              <a:buFont typeface="Arial" panose="020B0604020202020204" pitchFamily="34" charset="0"/>
              <a:buChar char="•"/>
            </a:pPr>
            <a:r>
              <a:rPr lang="en-US" sz="1200" dirty="0"/>
              <a:t>Planning includes:</a:t>
            </a:r>
          </a:p>
          <a:p>
            <a:pPr marL="1200150" lvl="2" indent="-285750">
              <a:buFont typeface="Arial" panose="020B0604020202020204" pitchFamily="34" charset="0"/>
              <a:buChar char="•"/>
            </a:pPr>
            <a:r>
              <a:rPr lang="en-US" sz="1200" dirty="0"/>
              <a:t>Test timelines and when you can realistically get tested and get a result with a lower chance of having a false negative.</a:t>
            </a:r>
          </a:p>
          <a:p>
            <a:pPr marL="1200150" lvl="2" indent="-285750">
              <a:buFont typeface="Arial" panose="020B0604020202020204" pitchFamily="34" charset="0"/>
              <a:buChar char="•"/>
            </a:pPr>
            <a:r>
              <a:rPr lang="en-US" sz="1200" dirty="0"/>
              <a:t>If you are unsure whether you have the coronavirus, the amount of time that should go by before you are in the clear. </a:t>
            </a:r>
            <a:endParaRPr lang="en-US" sz="1200" b="1" dirty="0"/>
          </a:p>
          <a:p>
            <a:pPr marL="285750" indent="-285750">
              <a:buFont typeface="Arial" panose="020B0604020202020204" pitchFamily="34" charset="0"/>
              <a:buChar char="•"/>
            </a:pPr>
            <a:r>
              <a:rPr lang="en-US" sz="1200" dirty="0"/>
              <a:t>I’m publishing this because I’m ‘Person B’ in the scenario below, currently on day 3 of potential exposure,</a:t>
            </a:r>
          </a:p>
          <a:p>
            <a:pPr lvl="1"/>
            <a:r>
              <a:rPr lang="en-US" sz="1200" dirty="0"/>
              <a:t>1) I’m looking for feedback to validate my assumptions so I can plan accordingly and update the chart</a:t>
            </a:r>
          </a:p>
          <a:p>
            <a:pPr lvl="1"/>
            <a:r>
              <a:rPr lang="en-US" sz="1200" dirty="0"/>
              <a:t>2) I haven’t seen a visual that’s easy to digest for individuals so this may be useful so anyone in a similar situation can have a mental model of what it means to them, assuming my assumptions are accurate.</a:t>
            </a:r>
          </a:p>
          <a:p>
            <a:pPr lvl="1"/>
            <a:r>
              <a:rPr lang="en-US" sz="1200" dirty="0"/>
              <a:t>3) If you have feedback, please leave in the comments and I’ll update the visual. If you want to leverage the visual or make it better, you can download the PowerPoint slide from </a:t>
            </a:r>
            <a:r>
              <a:rPr lang="en-US" sz="1200" dirty="0">
                <a:hlinkClick r:id="rId8"/>
              </a:rPr>
              <a:t>https://github.com/padjok/c19timeline/</a:t>
            </a:r>
            <a:endParaRPr lang="en-US" sz="1200" dirty="0"/>
          </a:p>
          <a:p>
            <a:pPr marL="285750" indent="-285750">
              <a:buFont typeface="Arial" panose="020B0604020202020204" pitchFamily="34" charset="0"/>
              <a:buChar char="•"/>
            </a:pPr>
            <a:endParaRPr lang="en-US" sz="1200" dirty="0"/>
          </a:p>
        </p:txBody>
      </p:sp>
    </p:spTree>
    <p:extLst>
      <p:ext uri="{BB962C8B-B14F-4D97-AF65-F5344CB8AC3E}">
        <p14:creationId xmlns:p14="http://schemas.microsoft.com/office/powerpoint/2010/main" val="3494031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835</Words>
  <Application>Microsoft Macintosh PowerPoint</Application>
  <PresentationFormat>Widescreen</PresentationFormat>
  <Paragraphs>239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Kelleher</dc:creator>
  <cp:lastModifiedBy>Patrick Kelleher</cp:lastModifiedBy>
  <cp:revision>3</cp:revision>
  <dcterms:created xsi:type="dcterms:W3CDTF">2020-07-23T04:21:27Z</dcterms:created>
  <dcterms:modified xsi:type="dcterms:W3CDTF">2020-07-23T06:51:11Z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2020-07-23T04:21:28Z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69f1e0ec-4bdc-4694-b0cc-000012072d6c</vt:lpwstr>
  </property>
  <property fmtid="{D5CDD505-2E9C-101B-9397-08002B2CF9AE}" pid="8" name="MSIP_Label_f42aa342-8706-4288-bd11-ebb85995028c_ContentBits">
    <vt:lpwstr>0</vt:lpwstr>
  </property>
</Properties>
</file>