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994E-4F25-4B4D-9581-04D075421701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1ECBA-ABA8-45AE-BF44-9886DA68415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14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1ECBA-ABA8-45AE-BF44-9886DA68415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012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1ECBA-ABA8-45AE-BF44-9886DA68415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637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1ECBA-ABA8-45AE-BF44-9886DA68415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90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41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6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49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0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4773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3388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712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098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9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50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386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35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76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32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235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67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066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E317-04D8-4059-9E82-32A6979E6A6B}" type="datetimeFigureOut">
              <a:rPr lang="de-AT" smtClean="0"/>
              <a:t>29.10.2015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BC6A-06A4-4587-876E-49A665EA60D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444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Security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Intrusion </a:t>
            </a:r>
            <a:r>
              <a:rPr lang="de-AT" dirty="0" err="1" smtClean="0"/>
              <a:t>Detection</a:t>
            </a:r>
            <a:r>
              <a:rPr lang="de-AT" dirty="0" smtClean="0"/>
              <a:t> &amp; </a:t>
            </a:r>
            <a:r>
              <a:rPr lang="de-AT" dirty="0" err="1" smtClean="0"/>
              <a:t>Application</a:t>
            </a:r>
            <a:r>
              <a:rPr lang="de-AT" dirty="0" smtClean="0"/>
              <a:t> Firewall</a:t>
            </a:r>
          </a:p>
          <a:p>
            <a:r>
              <a:rPr lang="de-AT" dirty="0" smtClean="0"/>
              <a:t>Adin Karic</a:t>
            </a:r>
          </a:p>
          <a:p>
            <a:r>
              <a:rPr lang="de-AT" dirty="0" smtClean="0"/>
              <a:t>04.11.2015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601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490" y="608849"/>
            <a:ext cx="9613861" cy="1080938"/>
          </a:xfrm>
        </p:spPr>
        <p:txBody>
          <a:bodyPr>
            <a:normAutofit/>
          </a:bodyPr>
          <a:lstStyle/>
          <a:p>
            <a:r>
              <a:rPr lang="de-AT" sz="4400" dirty="0" smtClean="0">
                <a:solidFill>
                  <a:schemeClr val="bg1"/>
                </a:solidFill>
              </a:rPr>
              <a:t>Danke für Ihre Aufmerksamkeit!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5339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9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04.11.2015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7" y="1805290"/>
            <a:ext cx="10676056" cy="3599316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de-AT" sz="6400" dirty="0" smtClean="0">
                <a:solidFill>
                  <a:schemeClr val="bg1"/>
                </a:solidFill>
              </a:rPr>
              <a:t>Quellen</a:t>
            </a:r>
          </a:p>
          <a:p>
            <a:pPr marL="0" indent="0" algn="ctr">
              <a:buNone/>
            </a:pPr>
            <a:endParaRPr lang="de-AT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[1] Wolf, G.; </a:t>
            </a:r>
            <a:r>
              <a:rPr lang="de-AT" sz="4000" dirty="0" err="1">
                <a:solidFill>
                  <a:schemeClr val="bg1"/>
                </a:solidFill>
              </a:rPr>
              <a:t>Pfitzmann</a:t>
            </a:r>
            <a:r>
              <a:rPr lang="de-AT" sz="4000" dirty="0">
                <a:solidFill>
                  <a:schemeClr val="bg1"/>
                </a:solidFill>
              </a:rPr>
              <a:t>, A.: Charakteristika von </a:t>
            </a:r>
            <a:r>
              <a:rPr lang="de-AT" sz="4000" dirty="0" smtClean="0">
                <a:solidFill>
                  <a:schemeClr val="bg1"/>
                </a:solidFill>
              </a:rPr>
              <a:t>Schutzzielen und </a:t>
            </a:r>
            <a:r>
              <a:rPr lang="de-AT" sz="4000" dirty="0">
                <a:solidFill>
                  <a:schemeClr val="bg1"/>
                </a:solidFill>
              </a:rPr>
              <a:t>Konsequenzen für Benutzungsschnittstellen. </a:t>
            </a:r>
            <a:r>
              <a:rPr lang="de-AT" sz="4000" dirty="0" smtClean="0">
                <a:solidFill>
                  <a:schemeClr val="bg1"/>
                </a:solidFill>
              </a:rPr>
              <a:t>In: Informatik-Spektrum</a:t>
            </a:r>
            <a:r>
              <a:rPr lang="de-AT" sz="4000" dirty="0">
                <a:solidFill>
                  <a:schemeClr val="bg1"/>
                </a:solidFill>
              </a:rPr>
              <a:t>, Band 23, Nr. 3, S. 171–193, </a:t>
            </a:r>
            <a:r>
              <a:rPr lang="de-AT" sz="4000" dirty="0" smtClean="0">
                <a:solidFill>
                  <a:schemeClr val="bg1"/>
                </a:solidFill>
              </a:rPr>
              <a:t>Springer Verlag</a:t>
            </a:r>
            <a:r>
              <a:rPr lang="de-AT" sz="4000" dirty="0">
                <a:solidFill>
                  <a:schemeClr val="bg1"/>
                </a:solidFill>
              </a:rPr>
              <a:t>, 2000.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[2] </a:t>
            </a:r>
            <a:r>
              <a:rPr lang="de-AT" sz="4000" dirty="0" err="1">
                <a:solidFill>
                  <a:schemeClr val="bg1"/>
                </a:solidFill>
              </a:rPr>
              <a:t>Sobirey</a:t>
            </a:r>
            <a:r>
              <a:rPr lang="de-AT" sz="4000" dirty="0">
                <a:solidFill>
                  <a:schemeClr val="bg1"/>
                </a:solidFill>
              </a:rPr>
              <a:t>, M.: Datenschutzorientiertes Intrusion </a:t>
            </a:r>
            <a:r>
              <a:rPr lang="de-AT" sz="4000" dirty="0" err="1" smtClean="0">
                <a:solidFill>
                  <a:schemeClr val="bg1"/>
                </a:solidFill>
              </a:rPr>
              <a:t>Detection</a:t>
            </a:r>
            <a:r>
              <a:rPr lang="de-AT" sz="4000" dirty="0" smtClean="0">
                <a:solidFill>
                  <a:schemeClr val="bg1"/>
                </a:solidFill>
              </a:rPr>
              <a:t>. ISBN</a:t>
            </a:r>
            <a:r>
              <a:rPr lang="de-AT" sz="4000" dirty="0">
                <a:solidFill>
                  <a:schemeClr val="bg1"/>
                </a:solidFill>
              </a:rPr>
              <a:t>: 3-528-05704-1, Vieweg &amp; Sohn, 1999, </a:t>
            </a:r>
            <a:r>
              <a:rPr lang="de-AT" sz="4000" dirty="0" smtClean="0">
                <a:solidFill>
                  <a:schemeClr val="bg1"/>
                </a:solidFill>
              </a:rPr>
              <a:t>Brandenburgischen </a:t>
            </a:r>
            <a:r>
              <a:rPr lang="de-AT" sz="4000" dirty="0">
                <a:solidFill>
                  <a:schemeClr val="bg1"/>
                </a:solidFill>
              </a:rPr>
              <a:t>Technische </a:t>
            </a:r>
            <a:r>
              <a:rPr lang="de-AT" sz="4000" dirty="0" smtClean="0">
                <a:solidFill>
                  <a:schemeClr val="bg1"/>
                </a:solidFill>
              </a:rPr>
              <a:t>Universität Cottbus</a:t>
            </a:r>
            <a:r>
              <a:rPr lang="de-AT" sz="4000" dirty="0">
                <a:solidFill>
                  <a:schemeClr val="bg1"/>
                </a:solidFill>
              </a:rPr>
              <a:t>, 1999.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[3] </a:t>
            </a:r>
            <a:r>
              <a:rPr lang="de-AT" sz="4000" dirty="0" err="1">
                <a:solidFill>
                  <a:schemeClr val="bg1"/>
                </a:solidFill>
              </a:rPr>
              <a:t>Bace</a:t>
            </a:r>
            <a:r>
              <a:rPr lang="de-AT" sz="4000" dirty="0">
                <a:solidFill>
                  <a:schemeClr val="bg1"/>
                </a:solidFill>
              </a:rPr>
              <a:t>, R. G.: Intrusion </a:t>
            </a:r>
            <a:r>
              <a:rPr lang="de-AT" sz="4000" dirty="0" err="1">
                <a:solidFill>
                  <a:schemeClr val="bg1"/>
                </a:solidFill>
              </a:rPr>
              <a:t>Detection</a:t>
            </a:r>
            <a:r>
              <a:rPr lang="de-AT" sz="4000" dirty="0">
                <a:solidFill>
                  <a:schemeClr val="bg1"/>
                </a:solidFill>
              </a:rPr>
              <a:t>. ISBN: </a:t>
            </a:r>
            <a:r>
              <a:rPr lang="de-AT" sz="4000" dirty="0" smtClean="0">
                <a:solidFill>
                  <a:schemeClr val="bg1"/>
                </a:solidFill>
              </a:rPr>
              <a:t>1-57870-185-6, Macmillan </a:t>
            </a:r>
            <a:r>
              <a:rPr lang="de-AT" sz="4000" dirty="0">
                <a:solidFill>
                  <a:schemeClr val="bg1"/>
                </a:solidFill>
              </a:rPr>
              <a:t>Technical Publishing, 2000.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[4] </a:t>
            </a:r>
            <a:r>
              <a:rPr lang="de-AT" sz="4000" dirty="0" err="1">
                <a:solidFill>
                  <a:schemeClr val="bg1"/>
                </a:solidFill>
              </a:rPr>
              <a:t>McHugh</a:t>
            </a:r>
            <a:r>
              <a:rPr lang="de-AT" sz="4000" dirty="0">
                <a:solidFill>
                  <a:schemeClr val="bg1"/>
                </a:solidFill>
              </a:rPr>
              <a:t>, J.: Intrusion </a:t>
            </a:r>
            <a:r>
              <a:rPr lang="de-AT" sz="4000" dirty="0" err="1">
                <a:solidFill>
                  <a:schemeClr val="bg1"/>
                </a:solidFill>
              </a:rPr>
              <a:t>and</a:t>
            </a:r>
            <a:r>
              <a:rPr lang="de-AT" sz="4000" dirty="0">
                <a:solidFill>
                  <a:schemeClr val="bg1"/>
                </a:solidFill>
              </a:rPr>
              <a:t> </a:t>
            </a:r>
            <a:r>
              <a:rPr lang="de-AT" sz="4000" dirty="0" err="1">
                <a:solidFill>
                  <a:schemeClr val="bg1"/>
                </a:solidFill>
              </a:rPr>
              <a:t>intrusion</a:t>
            </a:r>
            <a:r>
              <a:rPr lang="de-AT" sz="4000" dirty="0">
                <a:solidFill>
                  <a:schemeClr val="bg1"/>
                </a:solidFill>
              </a:rPr>
              <a:t> </a:t>
            </a:r>
            <a:r>
              <a:rPr lang="de-AT" sz="4000" dirty="0" err="1">
                <a:solidFill>
                  <a:schemeClr val="bg1"/>
                </a:solidFill>
              </a:rPr>
              <a:t>detection</a:t>
            </a:r>
            <a:r>
              <a:rPr lang="de-AT" sz="4000" dirty="0">
                <a:solidFill>
                  <a:schemeClr val="bg1"/>
                </a:solidFill>
              </a:rPr>
              <a:t>. In: </a:t>
            </a:r>
            <a:r>
              <a:rPr lang="de-AT" sz="4000" dirty="0" smtClean="0">
                <a:solidFill>
                  <a:schemeClr val="bg1"/>
                </a:solidFill>
              </a:rPr>
              <a:t>International Journal </a:t>
            </a:r>
            <a:r>
              <a:rPr lang="de-AT" sz="4000" dirty="0" err="1">
                <a:solidFill>
                  <a:schemeClr val="bg1"/>
                </a:solidFill>
              </a:rPr>
              <a:t>of</a:t>
            </a:r>
            <a:r>
              <a:rPr lang="de-AT" sz="4000" dirty="0">
                <a:solidFill>
                  <a:schemeClr val="bg1"/>
                </a:solidFill>
              </a:rPr>
              <a:t> Information Security, Volume 1, </a:t>
            </a:r>
            <a:r>
              <a:rPr lang="de-AT" sz="4000" dirty="0" err="1" smtClean="0">
                <a:solidFill>
                  <a:schemeClr val="bg1"/>
                </a:solidFill>
              </a:rPr>
              <a:t>No</a:t>
            </a:r>
            <a:r>
              <a:rPr lang="de-AT" sz="4000" dirty="0" smtClean="0">
                <a:solidFill>
                  <a:schemeClr val="bg1"/>
                </a:solidFill>
              </a:rPr>
              <a:t>. 1 </a:t>
            </a:r>
            <a:r>
              <a:rPr lang="de-AT" sz="4000" dirty="0">
                <a:solidFill>
                  <a:schemeClr val="bg1"/>
                </a:solidFill>
              </a:rPr>
              <a:t>(August 2001), S. 14–35, Springer Verlag, 2001.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[5] </a:t>
            </a:r>
            <a:r>
              <a:rPr lang="de-AT" sz="4000" dirty="0" err="1">
                <a:solidFill>
                  <a:schemeClr val="bg1"/>
                </a:solidFill>
              </a:rPr>
              <a:t>Meier,M</a:t>
            </a:r>
            <a:r>
              <a:rPr lang="de-AT" sz="4000" dirty="0">
                <a:solidFill>
                  <a:schemeClr val="bg1"/>
                </a:solidFill>
              </a:rPr>
              <a:t>.: Intrusion </a:t>
            </a:r>
            <a:r>
              <a:rPr lang="de-AT" sz="4000" dirty="0" err="1">
                <a:solidFill>
                  <a:schemeClr val="bg1"/>
                </a:solidFill>
              </a:rPr>
              <a:t>Detection</a:t>
            </a:r>
            <a:r>
              <a:rPr lang="de-AT" sz="4000" dirty="0">
                <a:solidFill>
                  <a:schemeClr val="bg1"/>
                </a:solidFill>
              </a:rPr>
              <a:t> effektiv! ISBN-13 </a:t>
            </a:r>
            <a:r>
              <a:rPr lang="de-AT" sz="4000" dirty="0" smtClean="0">
                <a:solidFill>
                  <a:schemeClr val="bg1"/>
                </a:solidFill>
              </a:rPr>
              <a:t>978-3-540-48251-2 Springer Verlag, 2007</a:t>
            </a:r>
          </a:p>
          <a:p>
            <a:pPr marL="0" indent="0">
              <a:buNone/>
            </a:pPr>
            <a:r>
              <a:rPr lang="de-AT" sz="4000" dirty="0" smtClean="0">
                <a:solidFill>
                  <a:schemeClr val="bg1"/>
                </a:solidFill>
              </a:rPr>
              <a:t>[</a:t>
            </a:r>
            <a:r>
              <a:rPr lang="de-AT" sz="4000" dirty="0">
                <a:solidFill>
                  <a:schemeClr val="bg1"/>
                </a:solidFill>
              </a:rPr>
              <a:t>6] "Intrusion </a:t>
            </a:r>
            <a:r>
              <a:rPr lang="de-AT" sz="4000" dirty="0" err="1">
                <a:solidFill>
                  <a:schemeClr val="bg1"/>
                </a:solidFill>
              </a:rPr>
              <a:t>Detection</a:t>
            </a:r>
            <a:r>
              <a:rPr lang="de-AT" sz="4000" dirty="0">
                <a:solidFill>
                  <a:schemeClr val="bg1"/>
                </a:solidFill>
              </a:rPr>
              <a:t> Systeme-IDS", </a:t>
            </a:r>
            <a:r>
              <a:rPr lang="de-AT" sz="4000" dirty="0" err="1">
                <a:solidFill>
                  <a:schemeClr val="bg1"/>
                </a:solidFill>
              </a:rPr>
              <a:t>SelfLinux</a:t>
            </a:r>
            <a:r>
              <a:rPr lang="de-AT" sz="4000" dirty="0">
                <a:solidFill>
                  <a:schemeClr val="bg1"/>
                </a:solidFill>
              </a:rPr>
              <a:t>, http://</a:t>
            </a:r>
            <a:r>
              <a:rPr lang="de-AT" sz="4000" dirty="0" smtClean="0">
                <a:solidFill>
                  <a:schemeClr val="bg1"/>
                </a:solidFill>
              </a:rPr>
              <a:t>www.selflinux.org/selflinux/html/ids01.html, zuletzt </a:t>
            </a:r>
            <a:r>
              <a:rPr lang="de-AT" sz="4000" dirty="0">
                <a:solidFill>
                  <a:schemeClr val="bg1"/>
                </a:solidFill>
              </a:rPr>
              <a:t>besucht: 28.10.2015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[7] Kahn, C.; </a:t>
            </a:r>
            <a:r>
              <a:rPr lang="de-AT" sz="4000" dirty="0" err="1">
                <a:solidFill>
                  <a:schemeClr val="bg1"/>
                </a:solidFill>
              </a:rPr>
              <a:t>Porras</a:t>
            </a:r>
            <a:r>
              <a:rPr lang="de-AT" sz="4000" dirty="0">
                <a:solidFill>
                  <a:schemeClr val="bg1"/>
                </a:solidFill>
              </a:rPr>
              <a:t>, P.; </a:t>
            </a:r>
            <a:r>
              <a:rPr lang="de-AT" sz="4000" dirty="0" err="1">
                <a:solidFill>
                  <a:schemeClr val="bg1"/>
                </a:solidFill>
              </a:rPr>
              <a:t>Staniford</a:t>
            </a:r>
            <a:r>
              <a:rPr lang="de-AT" sz="4000" dirty="0">
                <a:solidFill>
                  <a:schemeClr val="bg1"/>
                </a:solidFill>
              </a:rPr>
              <a:t>-Chen, S.; </a:t>
            </a:r>
            <a:r>
              <a:rPr lang="de-AT" sz="4000" dirty="0" err="1">
                <a:solidFill>
                  <a:schemeClr val="bg1"/>
                </a:solidFill>
              </a:rPr>
              <a:t>Tung</a:t>
            </a:r>
            <a:r>
              <a:rPr lang="de-AT" sz="4000" dirty="0">
                <a:solidFill>
                  <a:schemeClr val="bg1"/>
                </a:solidFill>
              </a:rPr>
              <a:t>, B.: </a:t>
            </a:r>
            <a:r>
              <a:rPr lang="de-AT" sz="4000" dirty="0" smtClean="0">
                <a:solidFill>
                  <a:schemeClr val="bg1"/>
                </a:solidFill>
              </a:rPr>
              <a:t>A Common </a:t>
            </a:r>
            <a:r>
              <a:rPr lang="de-AT" sz="4000" dirty="0">
                <a:solidFill>
                  <a:schemeClr val="bg1"/>
                </a:solidFill>
              </a:rPr>
              <a:t>Intrusion </a:t>
            </a:r>
            <a:r>
              <a:rPr lang="de-AT" sz="4000" dirty="0" err="1">
                <a:solidFill>
                  <a:schemeClr val="bg1"/>
                </a:solidFill>
              </a:rPr>
              <a:t>Detection</a:t>
            </a:r>
            <a:r>
              <a:rPr lang="de-AT" sz="4000" dirty="0">
                <a:solidFill>
                  <a:schemeClr val="bg1"/>
                </a:solidFill>
              </a:rPr>
              <a:t> Framework. </a:t>
            </a:r>
            <a:r>
              <a:rPr lang="de-AT" sz="4000" dirty="0" err="1">
                <a:solidFill>
                  <a:schemeClr val="bg1"/>
                </a:solidFill>
              </a:rPr>
              <a:t>Submitted</a:t>
            </a:r>
            <a:r>
              <a:rPr lang="de-AT" sz="4000" dirty="0">
                <a:solidFill>
                  <a:schemeClr val="bg1"/>
                </a:solidFill>
              </a:rPr>
              <a:t> </a:t>
            </a:r>
            <a:r>
              <a:rPr lang="de-AT" sz="4000" dirty="0" err="1" smtClean="0">
                <a:solidFill>
                  <a:schemeClr val="bg1"/>
                </a:solidFill>
              </a:rPr>
              <a:t>to</a:t>
            </a:r>
            <a:r>
              <a:rPr lang="de-AT" sz="4000" dirty="0" smtClean="0">
                <a:solidFill>
                  <a:schemeClr val="bg1"/>
                </a:solidFill>
              </a:rPr>
              <a:t> </a:t>
            </a:r>
            <a:r>
              <a:rPr lang="de-AT" sz="4000" dirty="0" err="1" smtClean="0">
                <a:solidFill>
                  <a:schemeClr val="bg1"/>
                </a:solidFill>
              </a:rPr>
              <a:t>the</a:t>
            </a:r>
            <a:r>
              <a:rPr lang="de-AT" sz="4000" dirty="0" smtClean="0">
                <a:solidFill>
                  <a:schemeClr val="bg1"/>
                </a:solidFill>
              </a:rPr>
              <a:t> </a:t>
            </a:r>
            <a:r>
              <a:rPr lang="de-AT" sz="4000" dirty="0">
                <a:solidFill>
                  <a:schemeClr val="bg1"/>
                </a:solidFill>
              </a:rPr>
              <a:t>Journal </a:t>
            </a:r>
            <a:r>
              <a:rPr lang="de-AT" sz="4000" dirty="0" err="1">
                <a:solidFill>
                  <a:schemeClr val="bg1"/>
                </a:solidFill>
              </a:rPr>
              <a:t>of</a:t>
            </a:r>
            <a:r>
              <a:rPr lang="de-AT" sz="4000" dirty="0">
                <a:solidFill>
                  <a:schemeClr val="bg1"/>
                </a:solidFill>
              </a:rPr>
              <a:t> Computer Security, </a:t>
            </a:r>
            <a:r>
              <a:rPr lang="de-AT" sz="4000" dirty="0" smtClean="0">
                <a:solidFill>
                  <a:schemeClr val="bg1"/>
                </a:solidFill>
              </a:rPr>
              <a:t>1998, http</a:t>
            </a:r>
            <a:r>
              <a:rPr lang="de-AT" sz="4000" dirty="0">
                <a:solidFill>
                  <a:schemeClr val="bg1"/>
                </a:solidFill>
              </a:rPr>
              <a:t>://www.isi.edu/gost/cidf/papers/cidf-jcs.ps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[8] "Begriffserklärung IDS/IPS", Frank Richter, http://www.security-dome.eu/IDS-IPS_Grundlagen.html, zuletzt besucht: 28.10.2015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[9] "BSI-Leitfaden zur Einführung von Intrusion-</a:t>
            </a:r>
            <a:r>
              <a:rPr lang="de-AT" sz="4000" dirty="0" err="1">
                <a:solidFill>
                  <a:schemeClr val="bg1"/>
                </a:solidFill>
              </a:rPr>
              <a:t>Detection</a:t>
            </a:r>
            <a:r>
              <a:rPr lang="de-AT" sz="4000" dirty="0">
                <a:solidFill>
                  <a:schemeClr val="bg1"/>
                </a:solidFill>
              </a:rPr>
              <a:t>-Systemen (IDS)", BSI, https://www.bsi.bund.de/DE/Publikationen/Studien/IDS02/evids_ra_htm.html;jsessionid=212196957E956D6A4EE0D6DCB2E37C13.2_cid368, zuletzt besucht: 28.10.2015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[10] Spitzner, L.: </a:t>
            </a:r>
            <a:r>
              <a:rPr lang="de-AT" sz="4000" dirty="0" err="1">
                <a:solidFill>
                  <a:schemeClr val="bg1"/>
                </a:solidFill>
              </a:rPr>
              <a:t>Honeypots</a:t>
            </a:r>
            <a:r>
              <a:rPr lang="de-AT" sz="4000" dirty="0">
                <a:solidFill>
                  <a:schemeClr val="bg1"/>
                </a:solidFill>
              </a:rPr>
              <a:t> – Tracking Hackers. , ISBN 0-321-10895-7, Addison-Wesley, 2003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[11] "</a:t>
            </a:r>
            <a:r>
              <a:rPr lang="de-AT" sz="4000" dirty="0" err="1">
                <a:solidFill>
                  <a:schemeClr val="bg1"/>
                </a:solidFill>
              </a:rPr>
              <a:t>Honeypot</a:t>
            </a:r>
            <a:r>
              <a:rPr lang="de-AT" sz="4000" dirty="0">
                <a:solidFill>
                  <a:schemeClr val="bg1"/>
                </a:solidFill>
              </a:rPr>
              <a:t>", http://www.secupedia.info/wiki/Honeypot, zuletzt besucht: 28.10.2015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[12] Symantec Connect Community, "Software Firewalls: Made </a:t>
            </a:r>
            <a:r>
              <a:rPr lang="de-AT" sz="4000" dirty="0" err="1">
                <a:solidFill>
                  <a:schemeClr val="bg1"/>
                </a:solidFill>
              </a:rPr>
              <a:t>of</a:t>
            </a:r>
            <a:r>
              <a:rPr lang="de-AT" sz="4000" dirty="0">
                <a:solidFill>
                  <a:schemeClr val="bg1"/>
                </a:solidFill>
              </a:rPr>
              <a:t> </a:t>
            </a:r>
            <a:r>
              <a:rPr lang="de-AT" sz="4000" dirty="0" err="1">
                <a:solidFill>
                  <a:schemeClr val="bg1"/>
                </a:solidFill>
              </a:rPr>
              <a:t>Straw</a:t>
            </a:r>
            <a:r>
              <a:rPr lang="de-AT" sz="4000" dirty="0">
                <a:solidFill>
                  <a:schemeClr val="bg1"/>
                </a:solidFill>
              </a:rPr>
              <a:t>? Part 1 </a:t>
            </a:r>
            <a:r>
              <a:rPr lang="de-AT" sz="4000" dirty="0" err="1">
                <a:solidFill>
                  <a:schemeClr val="bg1"/>
                </a:solidFill>
              </a:rPr>
              <a:t>of</a:t>
            </a:r>
            <a:r>
              <a:rPr lang="de-AT" sz="4000" dirty="0">
                <a:solidFill>
                  <a:schemeClr val="bg1"/>
                </a:solidFill>
              </a:rPr>
              <a:t> 2", 2010, zuletzt besucht: 28.10.2015</a:t>
            </a:r>
          </a:p>
          <a:p>
            <a:pPr marL="0" indent="0">
              <a:buNone/>
            </a:pPr>
            <a:r>
              <a:rPr lang="de-AT" sz="4000" dirty="0">
                <a:solidFill>
                  <a:schemeClr val="bg1"/>
                </a:solidFill>
              </a:rPr>
              <a:t>[13] Luis F, "The </a:t>
            </a:r>
            <a:r>
              <a:rPr lang="de-AT" sz="4000" dirty="0" err="1">
                <a:solidFill>
                  <a:schemeClr val="bg1"/>
                </a:solidFill>
              </a:rPr>
              <a:t>Weakest</a:t>
            </a:r>
            <a:r>
              <a:rPr lang="de-AT" sz="4000" dirty="0">
                <a:solidFill>
                  <a:schemeClr val="bg1"/>
                </a:solidFill>
              </a:rPr>
              <a:t> Security Link Series" (1st </a:t>
            </a:r>
            <a:r>
              <a:rPr lang="de-AT" sz="4000" dirty="0" err="1">
                <a:solidFill>
                  <a:schemeClr val="bg1"/>
                </a:solidFill>
              </a:rPr>
              <a:t>ed</a:t>
            </a:r>
            <a:r>
              <a:rPr lang="de-AT" sz="4000" dirty="0">
                <a:solidFill>
                  <a:schemeClr val="bg1"/>
                </a:solidFill>
              </a:rPr>
              <a:t>.) ,Medina, 2003, ISBN 978-0-595-26494-0</a:t>
            </a:r>
          </a:p>
          <a:p>
            <a:pPr marL="0" indent="0" algn="ctr">
              <a:buNone/>
            </a:pPr>
            <a:endParaRPr lang="de-A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0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563" y="527323"/>
            <a:ext cx="2553768" cy="1099346"/>
          </a:xfrm>
          <a:noFill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AT" sz="7200" dirty="0" smtClean="0">
                <a:solidFill>
                  <a:schemeClr val="bg1"/>
                </a:solidFill>
              </a:rPr>
              <a:t>Inhalt</a:t>
            </a:r>
            <a:endParaRPr lang="de-AT" sz="7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556" y="2252311"/>
            <a:ext cx="11675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>
                <a:solidFill>
                  <a:schemeClr val="bg1"/>
                </a:solidFill>
              </a:rPr>
              <a:t>Schutzziele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>
                <a:solidFill>
                  <a:schemeClr val="bg1"/>
                </a:solidFill>
              </a:rPr>
              <a:t>Intrusion </a:t>
            </a:r>
            <a:r>
              <a:rPr lang="de-AT" dirty="0" err="1" smtClean="0">
                <a:solidFill>
                  <a:schemeClr val="bg1"/>
                </a:solidFill>
              </a:rPr>
              <a:t>Detection</a:t>
            </a:r>
            <a:r>
              <a:rPr lang="de-AT" dirty="0" smtClean="0">
                <a:solidFill>
                  <a:schemeClr val="bg1"/>
                </a:solidFill>
              </a:rPr>
              <a:t> 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smtClean="0">
                <a:solidFill>
                  <a:schemeClr val="bg1"/>
                </a:solidFill>
              </a:rPr>
              <a:t>Host-</a:t>
            </a:r>
            <a:r>
              <a:rPr lang="de-AT" dirty="0" err="1" smtClean="0">
                <a:solidFill>
                  <a:schemeClr val="bg1"/>
                </a:solidFill>
              </a:rPr>
              <a:t>based</a:t>
            </a:r>
            <a:r>
              <a:rPr lang="de-AT" dirty="0" smtClean="0">
                <a:solidFill>
                  <a:schemeClr val="bg1"/>
                </a:solidFill>
              </a:rPr>
              <a:t>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smtClean="0">
                <a:solidFill>
                  <a:schemeClr val="bg1"/>
                </a:solidFill>
              </a:rPr>
              <a:t>Network-</a:t>
            </a:r>
            <a:r>
              <a:rPr lang="de-AT" dirty="0" err="1" smtClean="0">
                <a:solidFill>
                  <a:schemeClr val="bg1"/>
                </a:solidFill>
              </a:rPr>
              <a:t>based</a:t>
            </a:r>
            <a:r>
              <a:rPr lang="de-AT" dirty="0" smtClean="0">
                <a:solidFill>
                  <a:schemeClr val="bg1"/>
                </a:solidFill>
              </a:rPr>
              <a:t>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smtClean="0">
                <a:solidFill>
                  <a:schemeClr val="bg1"/>
                </a:solidFill>
              </a:rPr>
              <a:t>Rechtliche Aspekte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>
                <a:solidFill>
                  <a:schemeClr val="bg1"/>
                </a:solidFill>
              </a:rPr>
              <a:t>Honey Pot 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 smtClean="0">
                <a:solidFill>
                  <a:schemeClr val="bg1"/>
                </a:solidFill>
              </a:rPr>
              <a:t>Application</a:t>
            </a:r>
            <a:r>
              <a:rPr lang="de-AT" dirty="0" smtClean="0">
                <a:solidFill>
                  <a:schemeClr val="bg1"/>
                </a:solidFill>
              </a:rPr>
              <a:t> Firewall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04.11.2015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35339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1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24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carp.ca/wp-content/uploads/2011/08/iStock_000001747631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76" y="782694"/>
            <a:ext cx="9156044" cy="607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2854" y="1052202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400" dirty="0" smtClean="0">
                <a:solidFill>
                  <a:schemeClr val="bg1"/>
                </a:solidFill>
              </a:rPr>
              <a:t>Wieso reden wir </a:t>
            </a:r>
          </a:p>
          <a:p>
            <a:pPr marL="0" indent="0">
              <a:buNone/>
            </a:pPr>
            <a:r>
              <a:rPr lang="de-AT" sz="4400" dirty="0" smtClean="0">
                <a:solidFill>
                  <a:schemeClr val="bg1"/>
                </a:solidFill>
              </a:rPr>
              <a:t>über Security?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04.11.2015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5339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2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90310" y="235862"/>
            <a:ext cx="3972026" cy="969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6000" dirty="0" smtClean="0">
                <a:solidFill>
                  <a:schemeClr val="bg1"/>
                </a:solidFill>
              </a:rPr>
              <a:t>Deswegen.</a:t>
            </a:r>
            <a:endParaRPr lang="de-AT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04.11.2015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5339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3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b="12119"/>
          <a:stretch/>
        </p:blipFill>
        <p:spPr>
          <a:xfrm>
            <a:off x="1877125" y="1097280"/>
            <a:ext cx="8156701" cy="53913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15853" y="5784782"/>
            <a:ext cx="105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Quelle!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2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139" y="368217"/>
            <a:ext cx="9613861" cy="1080938"/>
          </a:xfrm>
        </p:spPr>
        <p:txBody>
          <a:bodyPr>
            <a:normAutofit/>
          </a:bodyPr>
          <a:lstStyle/>
          <a:p>
            <a:r>
              <a:rPr lang="de-AT" sz="4400" dirty="0" smtClean="0">
                <a:solidFill>
                  <a:schemeClr val="bg1"/>
                </a:solidFill>
              </a:rPr>
              <a:t>Intrusion </a:t>
            </a:r>
            <a:r>
              <a:rPr lang="de-AT" sz="4400" dirty="0" err="1" smtClean="0">
                <a:solidFill>
                  <a:schemeClr val="bg1"/>
                </a:solidFill>
              </a:rPr>
              <a:t>Detection</a:t>
            </a:r>
            <a:r>
              <a:rPr lang="de-AT" sz="4400" dirty="0" smtClean="0">
                <a:solidFill>
                  <a:schemeClr val="bg1"/>
                </a:solidFill>
              </a:rPr>
              <a:t> Systeme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5339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4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04.11.2015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b="14773"/>
          <a:stretch/>
        </p:blipFill>
        <p:spPr>
          <a:xfrm>
            <a:off x="457682" y="1372150"/>
            <a:ext cx="11062700" cy="42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139" y="368217"/>
            <a:ext cx="9613861" cy="1080938"/>
          </a:xfrm>
        </p:spPr>
        <p:txBody>
          <a:bodyPr>
            <a:normAutofit/>
          </a:bodyPr>
          <a:lstStyle/>
          <a:p>
            <a:r>
              <a:rPr lang="de-AT" sz="4400" dirty="0" smtClean="0">
                <a:solidFill>
                  <a:schemeClr val="bg1"/>
                </a:solidFill>
              </a:rPr>
              <a:t>IDS: </a:t>
            </a:r>
            <a:r>
              <a:rPr lang="de-AT" sz="4400" dirty="0" err="1" smtClean="0">
                <a:solidFill>
                  <a:schemeClr val="bg1"/>
                </a:solidFill>
              </a:rPr>
              <a:t>Anomalieerkennung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5339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04.11.2015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b="15794"/>
          <a:stretch/>
        </p:blipFill>
        <p:spPr>
          <a:xfrm>
            <a:off x="1149066" y="1457895"/>
            <a:ext cx="9756358" cy="47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282" y="368217"/>
            <a:ext cx="9613861" cy="1080938"/>
          </a:xfrm>
        </p:spPr>
        <p:txBody>
          <a:bodyPr>
            <a:normAutofit/>
          </a:bodyPr>
          <a:lstStyle/>
          <a:p>
            <a:r>
              <a:rPr lang="de-AT" sz="4400" dirty="0" smtClean="0">
                <a:solidFill>
                  <a:schemeClr val="bg1"/>
                </a:solidFill>
              </a:rPr>
              <a:t>IDS: Signaturanalyse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5339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6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04.11.2015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12457"/>
          <a:stretch/>
        </p:blipFill>
        <p:spPr>
          <a:xfrm>
            <a:off x="542473" y="2001634"/>
            <a:ext cx="10798125" cy="35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5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282" y="368217"/>
            <a:ext cx="9613861" cy="1080938"/>
          </a:xfrm>
        </p:spPr>
        <p:txBody>
          <a:bodyPr>
            <a:normAutofit/>
          </a:bodyPr>
          <a:lstStyle/>
          <a:p>
            <a:r>
              <a:rPr lang="de-AT" sz="4400" dirty="0" smtClean="0">
                <a:solidFill>
                  <a:schemeClr val="bg1"/>
                </a:solidFill>
              </a:rPr>
              <a:t>Honey Pot Systeme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5339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7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04.11.2015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 descr="http://www.bluediamond.com/BeeCauseWeCare/img/honey_p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36" y="1078582"/>
            <a:ext cx="4198124" cy="57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3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536" y="425969"/>
            <a:ext cx="9613861" cy="1080938"/>
          </a:xfrm>
        </p:spPr>
        <p:txBody>
          <a:bodyPr>
            <a:normAutofit/>
          </a:bodyPr>
          <a:lstStyle/>
          <a:p>
            <a:r>
              <a:rPr lang="de-AT" sz="4400" dirty="0" err="1" smtClean="0">
                <a:solidFill>
                  <a:schemeClr val="bg1"/>
                </a:solidFill>
              </a:rPr>
              <a:t>Application</a:t>
            </a:r>
            <a:r>
              <a:rPr lang="de-AT" sz="4400" dirty="0" smtClean="0">
                <a:solidFill>
                  <a:schemeClr val="bg1"/>
                </a:solidFill>
              </a:rPr>
              <a:t> Firewall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5339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8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5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chemeClr val="bg1"/>
                </a:solidFill>
              </a:rPr>
              <a:t>04.11.2015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356" y="2363683"/>
            <a:ext cx="3641422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800" dirty="0" smtClean="0">
                <a:solidFill>
                  <a:schemeClr val="bg1"/>
                </a:solidFill>
              </a:rPr>
              <a:t>Host-</a:t>
            </a:r>
            <a:r>
              <a:rPr lang="de-AT" sz="4800" dirty="0" err="1" smtClean="0">
                <a:solidFill>
                  <a:schemeClr val="bg1"/>
                </a:solidFill>
              </a:rPr>
              <a:t>based</a:t>
            </a:r>
            <a:r>
              <a:rPr lang="de-AT" sz="4800" dirty="0" smtClean="0">
                <a:solidFill>
                  <a:schemeClr val="bg1"/>
                </a:solidFill>
              </a:rPr>
              <a:t> </a:t>
            </a:r>
            <a:r>
              <a:rPr lang="de-AT" sz="4800" dirty="0" err="1" smtClean="0">
                <a:solidFill>
                  <a:schemeClr val="bg1"/>
                </a:solidFill>
              </a:rPr>
              <a:t>Application</a:t>
            </a:r>
            <a:r>
              <a:rPr lang="de-AT" sz="4800" dirty="0" smtClean="0">
                <a:solidFill>
                  <a:schemeClr val="bg1"/>
                </a:solidFill>
              </a:rPr>
              <a:t> Firewall</a:t>
            </a:r>
            <a:endParaRPr lang="de-AT" sz="48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1755" y="2336873"/>
            <a:ext cx="364142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sz="4800" dirty="0" smtClean="0">
                <a:solidFill>
                  <a:schemeClr val="bg1"/>
                </a:solidFill>
              </a:rPr>
              <a:t>Network-</a:t>
            </a:r>
            <a:r>
              <a:rPr lang="de-AT" sz="4800" dirty="0" err="1" smtClean="0">
                <a:solidFill>
                  <a:schemeClr val="bg1"/>
                </a:solidFill>
              </a:rPr>
              <a:t>based</a:t>
            </a:r>
            <a:r>
              <a:rPr lang="de-AT" sz="4800" dirty="0" smtClean="0">
                <a:solidFill>
                  <a:schemeClr val="bg1"/>
                </a:solidFill>
              </a:rPr>
              <a:t> </a:t>
            </a:r>
            <a:r>
              <a:rPr lang="de-AT" sz="4800" dirty="0" err="1" smtClean="0">
                <a:solidFill>
                  <a:schemeClr val="bg1"/>
                </a:solidFill>
              </a:rPr>
              <a:t>Application</a:t>
            </a:r>
            <a:r>
              <a:rPr lang="de-AT" sz="4800" dirty="0" smtClean="0">
                <a:solidFill>
                  <a:schemeClr val="bg1"/>
                </a:solidFill>
              </a:rPr>
              <a:t> Firewall</a:t>
            </a:r>
            <a:endParaRPr lang="de-AT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099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404</Words>
  <Application>Microsoft Office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Security</vt:lpstr>
      <vt:lpstr>PowerPoint Presentation</vt:lpstr>
      <vt:lpstr>PowerPoint Presentation</vt:lpstr>
      <vt:lpstr>PowerPoint Presentation</vt:lpstr>
      <vt:lpstr>Intrusion Detection Systeme</vt:lpstr>
      <vt:lpstr>IDS: Anomalieerkennung</vt:lpstr>
      <vt:lpstr>IDS: Signaturanalyse</vt:lpstr>
      <vt:lpstr>Honey Pot Systeme</vt:lpstr>
      <vt:lpstr>Application Firewall</vt:lpstr>
      <vt:lpstr>Danke für Ihre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Adin Karic</dc:creator>
  <cp:lastModifiedBy>Adin Karic</cp:lastModifiedBy>
  <cp:revision>9</cp:revision>
  <dcterms:created xsi:type="dcterms:W3CDTF">2015-10-29T14:02:51Z</dcterms:created>
  <dcterms:modified xsi:type="dcterms:W3CDTF">2015-10-29T14:34:03Z</dcterms:modified>
</cp:coreProperties>
</file>