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2" d="100"/>
          <a:sy n="72" d="100"/>
        </p:scale>
        <p:origin x="110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16FA09A-318E-4FE7-9C56-2864C54380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2657612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299233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42598117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7129343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21058213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FA09A-318E-4FE7-9C56-2864C54380B1}"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14718965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16FA09A-318E-4FE7-9C56-2864C54380B1}"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14547151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FA09A-318E-4FE7-9C56-2864C54380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2898379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FA09A-318E-4FE7-9C56-2864C54380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302428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6FA09A-318E-4FE7-9C56-2864C54380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151297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16FA09A-318E-4FE7-9C56-2864C54380B1}" type="datetimeFigureOut">
              <a:rPr lang="en-US" smtClean="0"/>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26273693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626195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16FA09A-318E-4FE7-9C56-2864C54380B1}" type="datetimeFigureOut">
              <a:rPr lang="en-US" smtClean="0"/>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3336178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16FA09A-318E-4FE7-9C56-2864C54380B1}" type="datetimeFigureOut">
              <a:rPr lang="en-US" smtClean="0"/>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3356408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316FA09A-318E-4FE7-9C56-2864C54380B1}" type="datetimeFigureOut">
              <a:rPr lang="en-US" smtClean="0"/>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61262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727824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16FA09A-318E-4FE7-9C56-2864C54380B1}" type="datetimeFigureOut">
              <a:rPr lang="en-US" smtClean="0"/>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DC6AB2-286D-41CB-B969-F5AA0CF7A413}" type="slidenum">
              <a:rPr lang="en-US" smtClean="0"/>
              <a:t>‹#›</a:t>
            </a:fld>
            <a:endParaRPr lang="en-US"/>
          </a:p>
        </p:txBody>
      </p:sp>
    </p:spTree>
    <p:extLst>
      <p:ext uri="{BB962C8B-B14F-4D97-AF65-F5344CB8AC3E}">
        <p14:creationId xmlns:p14="http://schemas.microsoft.com/office/powerpoint/2010/main" val="461207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316FA09A-318E-4FE7-9C56-2864C54380B1}" type="datetimeFigureOut">
              <a:rPr lang="en-US" smtClean="0"/>
              <a:t>5/22/2025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2BDC6AB2-286D-41CB-B969-F5AA0CF7A413}" type="slidenum">
              <a:rPr lang="en-US" smtClean="0"/>
              <a:t>‹#›</a:t>
            </a:fld>
            <a:endParaRPr lang="en-US"/>
          </a:p>
        </p:txBody>
      </p:sp>
    </p:spTree>
    <p:extLst>
      <p:ext uri="{BB962C8B-B14F-4D97-AF65-F5344CB8AC3E}">
        <p14:creationId xmlns:p14="http://schemas.microsoft.com/office/powerpoint/2010/main" val="2059078706"/>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 id="2147483743" r:id="rId12"/>
    <p:sldLayoutId id="2147483744" r:id="rId13"/>
    <p:sldLayoutId id="2147483745" r:id="rId14"/>
    <p:sldLayoutId id="2147483746" r:id="rId15"/>
    <p:sldLayoutId id="2147483747" r:id="rId16"/>
    <p:sldLayoutId id="2147483748"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5F67-3F00-B71E-39F1-54427AF859FB}"/>
              </a:ext>
            </a:extLst>
          </p:cNvPr>
          <p:cNvSpPr>
            <a:spLocks noGrp="1"/>
          </p:cNvSpPr>
          <p:nvPr>
            <p:ph type="ctrTitle"/>
          </p:nvPr>
        </p:nvSpPr>
        <p:spPr/>
        <p:txBody>
          <a:bodyPr>
            <a:normAutofit/>
          </a:bodyPr>
          <a:lstStyle/>
          <a:p>
            <a:r>
              <a:rPr lang="en-US" dirty="0"/>
              <a:t>AMAZON PRODUCTS REVIEW ANALYSIS</a:t>
            </a:r>
          </a:p>
        </p:txBody>
      </p:sp>
    </p:spTree>
    <p:extLst>
      <p:ext uri="{BB962C8B-B14F-4D97-AF65-F5344CB8AC3E}">
        <p14:creationId xmlns:p14="http://schemas.microsoft.com/office/powerpoint/2010/main" val="454902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07F4AB-71E8-ED6A-0E03-CE0CFD39C741}"/>
              </a:ext>
            </a:extLst>
          </p:cNvPr>
          <p:cNvSpPr/>
          <p:nvPr/>
        </p:nvSpPr>
        <p:spPr>
          <a:xfrm>
            <a:off x="3990742" y="-116107"/>
            <a:ext cx="3912802" cy="523220"/>
          </a:xfrm>
          <a:prstGeom prst="rect">
            <a:avLst/>
          </a:prstGeom>
          <a:noFill/>
        </p:spPr>
        <p:txBody>
          <a:bodyPr wrap="none" lIns="91440" tIns="45720" rIns="91440" bIns="45720">
            <a:spAutoFit/>
          </a:bodyPr>
          <a:lstStyle/>
          <a:p>
            <a:pPr algn="ctr"/>
            <a:r>
              <a:rPr lang="en-US" sz="2800" b="1" dirty="0"/>
              <a:t>Rating by Year (Box Plot)</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0FE8CF35-8CBE-5E44-9FDD-E829C407DD9E}"/>
              </a:ext>
            </a:extLst>
          </p:cNvPr>
          <p:cNvPicPr>
            <a:picLocks noChangeAspect="1"/>
          </p:cNvPicPr>
          <p:nvPr/>
        </p:nvPicPr>
        <p:blipFill>
          <a:blip r:embed="rId2"/>
          <a:stretch>
            <a:fillRect/>
          </a:stretch>
        </p:blipFill>
        <p:spPr>
          <a:xfrm>
            <a:off x="4527690" y="2009553"/>
            <a:ext cx="7507847" cy="4595262"/>
          </a:xfrm>
          <a:prstGeom prst="rect">
            <a:avLst/>
          </a:prstGeom>
        </p:spPr>
      </p:pic>
      <p:pic>
        <p:nvPicPr>
          <p:cNvPr id="8" name="Picture 7">
            <a:extLst>
              <a:ext uri="{FF2B5EF4-FFF2-40B4-BE49-F238E27FC236}">
                <a16:creationId xmlns:a16="http://schemas.microsoft.com/office/drawing/2014/main" id="{7A6FBD2D-4D09-48FF-FD85-5E89BCB7E10B}"/>
              </a:ext>
            </a:extLst>
          </p:cNvPr>
          <p:cNvPicPr>
            <a:picLocks noChangeAspect="1"/>
          </p:cNvPicPr>
          <p:nvPr/>
        </p:nvPicPr>
        <p:blipFill>
          <a:blip r:embed="rId3"/>
          <a:stretch>
            <a:fillRect/>
          </a:stretch>
        </p:blipFill>
        <p:spPr>
          <a:xfrm>
            <a:off x="219826" y="899370"/>
            <a:ext cx="4307864" cy="1982053"/>
          </a:xfrm>
          <a:prstGeom prst="rect">
            <a:avLst/>
          </a:prstGeom>
        </p:spPr>
      </p:pic>
    </p:spTree>
    <p:extLst>
      <p:ext uri="{BB962C8B-B14F-4D97-AF65-F5344CB8AC3E}">
        <p14:creationId xmlns:p14="http://schemas.microsoft.com/office/powerpoint/2010/main" val="892439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4D43DDBF-F5DC-799E-F8E9-F06DA47B0266}"/>
              </a:ext>
            </a:extLst>
          </p:cNvPr>
          <p:cNvSpPr txBox="1"/>
          <p:nvPr/>
        </p:nvSpPr>
        <p:spPr>
          <a:xfrm>
            <a:off x="127592" y="1909188"/>
            <a:ext cx="11738344" cy="4093428"/>
          </a:xfrm>
          <a:prstGeom prst="rect">
            <a:avLst/>
          </a:prstGeom>
          <a:noFill/>
        </p:spPr>
        <p:txBody>
          <a:bodyPr wrap="square">
            <a:spAutoFit/>
          </a:bodyPr>
          <a:lstStyle/>
          <a:p>
            <a:r>
              <a:rPr lang="en-US" sz="2000" dirty="0"/>
              <a:t>In this Amazon Product Review Analysis, we explored customer behavior and review patterns using real-time data. The analysis revealed that the average product rating is above 4 stars, indicating that most customers are satisfied with their purchases. The distribution of ratings further confirms that the majority of reviews are 4 or 5 stars. However, the correlation between helpful votes and review ratings is relatively weak, which suggests that the usefulness of a review is not necessarily tied to whether it is positive or negative, but rather how informative it is. Over the years, the number of reviews has steadily increased, reflecting growing user engagement and trust in the platform. Despite this, many reviews still receive few or no helpful votes, possibly due to limited visibility or reader interaction. The analysis also showed that rating patterns have remained fairly consistent year over year, indicating steady customer satisfaction. Additionally, the data was thoroughly cleaned missing values were handled, duplicates removed, and the 'helpful' field was converted into usable numeric columns—making the dataset well-prepared for deeper analysis or predictive modeling. Overall, this analysis provides valuable insights for businesses, marketers, and data scientists aiming to understand user feedback, improve product offerings, and enhance customer experience on e-commerce platforms.</a:t>
            </a:r>
          </a:p>
        </p:txBody>
      </p:sp>
      <p:sp>
        <p:nvSpPr>
          <p:cNvPr id="16" name="Rectangle 15">
            <a:extLst>
              <a:ext uri="{FF2B5EF4-FFF2-40B4-BE49-F238E27FC236}">
                <a16:creationId xmlns:a16="http://schemas.microsoft.com/office/drawing/2014/main" id="{E7B9FDA7-1A9F-C8B5-7928-3E2E32F829FA}"/>
              </a:ext>
            </a:extLst>
          </p:cNvPr>
          <p:cNvSpPr/>
          <p:nvPr/>
        </p:nvSpPr>
        <p:spPr>
          <a:xfrm>
            <a:off x="3765407" y="420837"/>
            <a:ext cx="4214616"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CONCLUSION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26263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3CCF6EC-67B3-697A-EF6B-763B600F9BC8}"/>
              </a:ext>
            </a:extLst>
          </p:cNvPr>
          <p:cNvSpPr/>
          <p:nvPr/>
        </p:nvSpPr>
        <p:spPr>
          <a:xfrm>
            <a:off x="3858493" y="215407"/>
            <a:ext cx="4730655" cy="923330"/>
          </a:xfrm>
          <a:prstGeom prst="rect">
            <a:avLst/>
          </a:prstGeom>
          <a:noFill/>
        </p:spPr>
        <p:txBody>
          <a:bodyPr wrap="none" lIns="91440" tIns="45720" rIns="91440" bIns="45720">
            <a:spAutoFit/>
          </a:bodyPr>
          <a:lstStyle/>
          <a:p>
            <a:pPr algn="ctr"/>
            <a:r>
              <a:rPr lang="en-US" sz="5400" b="1" dirty="0">
                <a:ln w="9525">
                  <a:solidFill>
                    <a:schemeClr val="bg1"/>
                  </a:solidFill>
                  <a:prstDash val="solid"/>
                </a:ln>
                <a:effectLst>
                  <a:outerShdw blurRad="12700" dist="38100" dir="2700000" algn="tl" rotWithShape="0">
                    <a:schemeClr val="bg1">
                      <a:lumMod val="50000"/>
                    </a:schemeClr>
                  </a:outerShdw>
                </a:effectLst>
              </a:rPr>
              <a:t>INTRODUCTION</a:t>
            </a:r>
            <a:endPar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7" name="TextBox 16">
            <a:extLst>
              <a:ext uri="{FF2B5EF4-FFF2-40B4-BE49-F238E27FC236}">
                <a16:creationId xmlns:a16="http://schemas.microsoft.com/office/drawing/2014/main" id="{1FCF8634-BE5A-5E39-A88D-2C20758B04CF}"/>
              </a:ext>
            </a:extLst>
          </p:cNvPr>
          <p:cNvSpPr txBox="1"/>
          <p:nvPr/>
        </p:nvSpPr>
        <p:spPr>
          <a:xfrm>
            <a:off x="162045" y="1284666"/>
            <a:ext cx="11644131" cy="1015663"/>
          </a:xfrm>
          <a:prstGeom prst="rect">
            <a:avLst/>
          </a:prstGeom>
          <a:noFill/>
        </p:spPr>
        <p:txBody>
          <a:bodyPr wrap="square" rtlCol="0">
            <a:spAutoFit/>
          </a:bodyPr>
          <a:lstStyle/>
          <a:p>
            <a:r>
              <a:rPr lang="en-US" sz="2000" dirty="0"/>
              <a:t>In today’s digital marketplace, customer reviews are a powerful tool that influences purchasing decisions. Amazon, being one of the largest e-commerce platforms in the world, collects millions of product reviews from users. These reviews provide valuable insights into customer satisfaction, product quality, and user experience.</a:t>
            </a:r>
          </a:p>
        </p:txBody>
      </p:sp>
      <p:sp>
        <p:nvSpPr>
          <p:cNvPr id="18" name="TextBox 17">
            <a:extLst>
              <a:ext uri="{FF2B5EF4-FFF2-40B4-BE49-F238E27FC236}">
                <a16:creationId xmlns:a16="http://schemas.microsoft.com/office/drawing/2014/main" id="{CB94B250-1311-1A66-A439-C425C88D9CD1}"/>
              </a:ext>
            </a:extLst>
          </p:cNvPr>
          <p:cNvSpPr txBox="1"/>
          <p:nvPr/>
        </p:nvSpPr>
        <p:spPr>
          <a:xfrm>
            <a:off x="162045" y="2620143"/>
            <a:ext cx="11644131" cy="2862322"/>
          </a:xfrm>
          <a:prstGeom prst="rect">
            <a:avLst/>
          </a:prstGeom>
          <a:noFill/>
        </p:spPr>
        <p:txBody>
          <a:bodyPr wrap="square" rtlCol="0">
            <a:spAutoFit/>
          </a:bodyPr>
          <a:lstStyle/>
          <a:p>
            <a:pPr>
              <a:buNone/>
            </a:pPr>
            <a:r>
              <a:rPr lang="en-US" sz="2000" b="1" dirty="0"/>
              <a:t>Amazon Product Review Analysis</a:t>
            </a:r>
            <a:r>
              <a:rPr lang="en-US" sz="2000" dirty="0"/>
              <a:t> involves examining this large volume of textual and numerical data to uncover meaningful patterns. By analyzing metrics such as star ratings, helpful votes, and review frequency over time, businesses and researchers can:</a:t>
            </a:r>
          </a:p>
          <a:p>
            <a:pPr>
              <a:buFont typeface="Arial" panose="020B0604020202020204" pitchFamily="34" charset="0"/>
              <a:buChar char="•"/>
            </a:pPr>
            <a:r>
              <a:rPr lang="en-US" sz="2000" dirty="0"/>
              <a:t>Understand customer sentiment.</a:t>
            </a:r>
          </a:p>
          <a:p>
            <a:pPr>
              <a:buFont typeface="Arial" panose="020B0604020202020204" pitchFamily="34" charset="0"/>
              <a:buChar char="•"/>
            </a:pPr>
            <a:r>
              <a:rPr lang="en-US" sz="2000" dirty="0"/>
              <a:t>Detect product issues or improvements.</a:t>
            </a:r>
          </a:p>
          <a:p>
            <a:pPr>
              <a:buFont typeface="Arial" panose="020B0604020202020204" pitchFamily="34" charset="0"/>
              <a:buChar char="•"/>
            </a:pPr>
            <a:r>
              <a:rPr lang="en-US" sz="2000" dirty="0"/>
              <a:t>Track trends in consumer behavior.</a:t>
            </a:r>
          </a:p>
          <a:p>
            <a:pPr>
              <a:buFont typeface="Arial" panose="020B0604020202020204" pitchFamily="34" charset="0"/>
              <a:buChar char="•"/>
            </a:pPr>
            <a:r>
              <a:rPr lang="en-US" sz="2000" dirty="0"/>
              <a:t>Improve product offerings and marketing strategies.</a:t>
            </a:r>
          </a:p>
          <a:p>
            <a:r>
              <a:rPr lang="en-US" sz="2000" dirty="0"/>
              <a:t>This analysis not only helps companies enhance their products but also assists consumers in making informed decisions based on genuine user experiences.</a:t>
            </a:r>
          </a:p>
        </p:txBody>
      </p:sp>
    </p:spTree>
    <p:extLst>
      <p:ext uri="{BB962C8B-B14F-4D97-AF65-F5344CB8AC3E}">
        <p14:creationId xmlns:p14="http://schemas.microsoft.com/office/powerpoint/2010/main" val="38446336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A145BBC-0E1D-3533-3474-00B9F1DEB72B}"/>
              </a:ext>
            </a:extLst>
          </p:cNvPr>
          <p:cNvSpPr/>
          <p:nvPr/>
        </p:nvSpPr>
        <p:spPr>
          <a:xfrm>
            <a:off x="2082800" y="0"/>
            <a:ext cx="8026400" cy="584775"/>
          </a:xfrm>
          <a:prstGeom prst="rect">
            <a:avLst/>
          </a:prstGeom>
          <a:noFill/>
        </p:spPr>
        <p:txBody>
          <a:bodyPr wrap="square" lIns="91440" tIns="45720" rIns="91440" bIns="45720">
            <a:spAutoFit/>
          </a:bodyPr>
          <a:lstStyle/>
          <a:p>
            <a:pPr algn="ctr"/>
            <a:r>
              <a:rPr lang="en-US" sz="3200" b="1" dirty="0"/>
              <a:t>Dataset Overview: Amazon Product Reviews</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12" name="Rectangle 8">
            <a:extLst>
              <a:ext uri="{FF2B5EF4-FFF2-40B4-BE49-F238E27FC236}">
                <a16:creationId xmlns:a16="http://schemas.microsoft.com/office/drawing/2014/main" id="{B720B353-AA7A-1F4E-66B2-44C2290F948D}"/>
              </a:ext>
            </a:extLst>
          </p:cNvPr>
          <p:cNvSpPr>
            <a:spLocks noChangeArrowheads="1"/>
          </p:cNvSpPr>
          <p:nvPr/>
        </p:nvSpPr>
        <p:spPr bwMode="auto">
          <a:xfrm rot="10800000" flipV="1">
            <a:off x="404036" y="1518596"/>
            <a:ext cx="11695814"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dataset used for this analysis consists of Amazon product reviews, containing both numerical and textual information related to customer feedback. Key columns include the overall rating (</a:t>
            </a:r>
            <a:r>
              <a:rPr kumimoji="0" lang="en-US" altLang="en-US" sz="2400" b="0" i="0" u="none" strike="noStrike" cap="none" normalizeH="0" baseline="0" dirty="0">
                <a:ln>
                  <a:noFill/>
                </a:ln>
                <a:solidFill>
                  <a:schemeClr val="tx1"/>
                </a:solidFill>
                <a:effectLst/>
                <a:latin typeface="Arial Unicode MS" panose="020B0604020202020204" pitchFamily="34" charset="-128"/>
              </a:rPr>
              <a:t>overall</a:t>
            </a:r>
            <a:r>
              <a:rPr kumimoji="0" lang="en-US" altLang="en-US" sz="2400" b="0" i="0" u="none" strike="noStrike" cap="none" normalizeH="0" baseline="0" dirty="0">
                <a:ln>
                  <a:noFill/>
                </a:ln>
                <a:solidFill>
                  <a:schemeClr val="tx1"/>
                </a:solidFill>
                <a:effectLst/>
              </a:rPr>
              <a:t>), written review text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reviewText</a:t>
            </a:r>
            <a:r>
              <a:rPr kumimoji="0" lang="en-US" altLang="en-US" sz="2400" b="0" i="0" u="none" strike="noStrike" cap="none" normalizeH="0" baseline="0" dirty="0">
                <a:ln>
                  <a:noFill/>
                </a:ln>
                <a:solidFill>
                  <a:schemeClr val="tx1"/>
                </a:solidFill>
                <a:effectLst/>
              </a:rPr>
              <a:t>), a short summary of the review (</a:t>
            </a:r>
            <a:r>
              <a:rPr kumimoji="0" lang="en-US" altLang="en-US" sz="2400" b="0" i="0" u="none" strike="noStrike" cap="none" normalizeH="0" baseline="0" dirty="0">
                <a:ln>
                  <a:noFill/>
                </a:ln>
                <a:solidFill>
                  <a:schemeClr val="tx1"/>
                </a:solidFill>
                <a:effectLst/>
                <a:latin typeface="Arial Unicode MS" panose="020B0604020202020204" pitchFamily="34" charset="-128"/>
              </a:rPr>
              <a:t>summary</a:t>
            </a:r>
            <a:r>
              <a:rPr kumimoji="0" lang="en-US" altLang="en-US" sz="2400" b="0" i="0" u="none" strike="noStrike" cap="none" normalizeH="0" baseline="0" dirty="0">
                <a:ln>
                  <a:noFill/>
                </a:ln>
                <a:solidFill>
                  <a:schemeClr val="tx1"/>
                </a:solidFill>
                <a:effectLst/>
              </a:rPr>
              <a:t>), the time the review was posted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unixReviewTime</a:t>
            </a:r>
            <a:r>
              <a:rPr kumimoji="0" lang="en-US" altLang="en-US" sz="2400" b="0" i="0" u="none" strike="noStrike" cap="none" normalizeH="0" baseline="0" dirty="0">
                <a:ln>
                  <a:noFill/>
                </a:ln>
                <a:solidFill>
                  <a:schemeClr val="tx1"/>
                </a:solidFill>
                <a:effectLst/>
              </a:rPr>
              <a:t>), and helpfulness votes (</a:t>
            </a:r>
            <a:r>
              <a:rPr kumimoji="0" lang="en-US" altLang="en-US" sz="2400" b="0" i="0" u="none" strike="noStrike" cap="none" normalizeH="0" baseline="0" dirty="0">
                <a:ln>
                  <a:noFill/>
                </a:ln>
                <a:solidFill>
                  <a:schemeClr val="tx1"/>
                </a:solidFill>
                <a:effectLst/>
                <a:latin typeface="Arial Unicode MS" panose="020B0604020202020204" pitchFamily="34" charset="-128"/>
              </a:rPr>
              <a:t>helpful</a:t>
            </a:r>
            <a:r>
              <a:rPr kumimoji="0" lang="en-US" altLang="en-US" sz="2400" b="0" i="0" u="none" strike="noStrike" cap="none" normalizeH="0" baseline="0" dirty="0">
                <a:ln>
                  <a:noFill/>
                </a:ln>
                <a:solidFill>
                  <a:schemeClr val="tx1"/>
                </a:solidFill>
                <a:effectLst/>
              </a:rPr>
              <a:t>). To prepare the data for analysis, missing values in critical fields like </a:t>
            </a:r>
            <a:r>
              <a:rPr kumimoji="0" lang="en-US" altLang="en-US" sz="2400" b="0" i="0" u="none" strike="noStrike" cap="none" normalizeH="0" baseline="0" dirty="0">
                <a:ln>
                  <a:noFill/>
                </a:ln>
                <a:solidFill>
                  <a:schemeClr val="tx1"/>
                </a:solidFill>
                <a:effectLst/>
                <a:latin typeface="Arial Unicode MS" panose="020B0604020202020204" pitchFamily="34" charset="-128"/>
              </a:rPr>
              <a:t>overall</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unixReviewTime</a:t>
            </a:r>
            <a:r>
              <a:rPr kumimoji="0" lang="en-US" altLang="en-US" sz="2400" b="0" i="0" u="none" strike="noStrike" cap="none" normalizeH="0" baseline="0" dirty="0">
                <a:ln>
                  <a:noFill/>
                </a:ln>
                <a:solidFill>
                  <a:schemeClr val="tx1"/>
                </a:solidFill>
                <a:effectLst/>
              </a:rPr>
              <a:t> were removed, while missing text fields were filled with empty strings. Duplicate entries were also dropped to maintain data integrity. The </a:t>
            </a:r>
            <a:r>
              <a:rPr kumimoji="0" lang="en-US" altLang="en-US" sz="2400" b="0" i="0" u="none" strike="noStrike" cap="none" normalizeH="0" baseline="0" dirty="0">
                <a:ln>
                  <a:noFill/>
                </a:ln>
                <a:solidFill>
                  <a:schemeClr val="tx1"/>
                </a:solidFill>
                <a:effectLst/>
                <a:latin typeface="Arial Unicode MS" panose="020B0604020202020204" pitchFamily="34" charset="-128"/>
              </a:rPr>
              <a:t>helpful</a:t>
            </a:r>
            <a:r>
              <a:rPr kumimoji="0" lang="en-US" altLang="en-US" sz="2400" b="0" i="0" u="none" strike="noStrike" cap="none" normalizeH="0" baseline="0" dirty="0">
                <a:ln>
                  <a:noFill/>
                </a:ln>
                <a:solidFill>
                  <a:schemeClr val="tx1"/>
                </a:solidFill>
                <a:effectLst/>
              </a:rPr>
              <a:t> column, originally stored as a list, was split into two new columns: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helpful_votes</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total_votes</a:t>
            </a:r>
            <a:r>
              <a:rPr kumimoji="0" lang="en-US" altLang="en-US" sz="2400" b="0" i="0" u="none" strike="noStrike" cap="none" normalizeH="0" baseline="0" dirty="0">
                <a:ln>
                  <a:noFill/>
                </a:ln>
                <a:solidFill>
                  <a:schemeClr val="tx1"/>
                </a:solidFill>
                <a:effectLst/>
              </a:rPr>
              <a:t>, making it easier to analyze review influence. Additionally, a new column </a:t>
            </a:r>
            <a:r>
              <a:rPr kumimoji="0" lang="en-US" altLang="en-US" sz="2400" b="0" i="0" u="none" strike="noStrike" cap="none" normalizeH="0" baseline="0" dirty="0" err="1">
                <a:ln>
                  <a:noFill/>
                </a:ln>
                <a:solidFill>
                  <a:schemeClr val="tx1"/>
                </a:solidFill>
                <a:effectLst/>
                <a:latin typeface="Arial Unicode MS" panose="020B0604020202020204" pitchFamily="34" charset="-128"/>
              </a:rPr>
              <a:t>reviewYear</a:t>
            </a:r>
            <a:r>
              <a:rPr kumimoji="0" lang="en-US" altLang="en-US" sz="2400" b="0" i="0" u="none" strike="noStrike" cap="none" normalizeH="0" baseline="0" dirty="0">
                <a:ln>
                  <a:noFill/>
                </a:ln>
                <a:solidFill>
                  <a:schemeClr val="tx1"/>
                </a:solidFill>
                <a:effectLst/>
              </a:rPr>
              <a:t> was derived from the timestamp to study trends over time. This cleaned and structured dataset allows for meaningful visualizations and insights into customer behavior, product performance, and overall user sentiment on Amazon.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5208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3BB1B3A-527A-D4AC-64EE-04A1EE54FC87}"/>
              </a:ext>
            </a:extLst>
          </p:cNvPr>
          <p:cNvSpPr/>
          <p:nvPr/>
        </p:nvSpPr>
        <p:spPr>
          <a:xfrm>
            <a:off x="2306220" y="0"/>
            <a:ext cx="7203640" cy="523220"/>
          </a:xfrm>
          <a:prstGeom prst="rect">
            <a:avLst/>
          </a:prstGeom>
          <a:noFill/>
        </p:spPr>
        <p:txBody>
          <a:bodyPr wrap="none" lIns="91440" tIns="45720" rIns="91440" bIns="45720">
            <a:spAutoFit/>
          </a:bodyPr>
          <a:lstStyle/>
          <a:p>
            <a:pPr algn="ctr"/>
            <a:r>
              <a:rPr lang="en-US" sz="2800" b="1" dirty="0"/>
              <a:t>Data Cleaning Steps: Amazon Product Reviews</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5" name="Rectangle 1">
            <a:extLst>
              <a:ext uri="{FF2B5EF4-FFF2-40B4-BE49-F238E27FC236}">
                <a16:creationId xmlns:a16="http://schemas.microsoft.com/office/drawing/2014/main" id="{33AEF0BA-A72E-10E1-E114-F14918B55D30}"/>
              </a:ext>
            </a:extLst>
          </p:cNvPr>
          <p:cNvSpPr>
            <a:spLocks noChangeArrowheads="1"/>
          </p:cNvSpPr>
          <p:nvPr/>
        </p:nvSpPr>
        <p:spPr bwMode="auto">
          <a:xfrm>
            <a:off x="203200" y="795197"/>
            <a:ext cx="8468985" cy="1292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1.Removed Rows with Missing Critical Values</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Columns Checked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a:ln>
                  <a:noFill/>
                </a:ln>
                <a:solidFill>
                  <a:schemeClr val="tx1"/>
                </a:solidFill>
                <a:effectLst/>
                <a:latin typeface="Arial Unicode MS" panose="020B0604020202020204" pitchFamily="34" charset="-128"/>
              </a:rPr>
              <a:t>overall</a:t>
            </a:r>
            <a:r>
              <a:rPr kumimoji="0" lang="en-US" altLang="en-US" b="0" i="0" u="none" strike="noStrike" cap="none" normalizeH="0" baseline="0" dirty="0">
                <a:ln>
                  <a:noFill/>
                </a:ln>
                <a:solidFill>
                  <a:schemeClr val="tx1"/>
                </a:solidFill>
                <a:effectLst/>
              </a:rPr>
              <a:t> (rating) and </a:t>
            </a:r>
            <a:r>
              <a:rPr kumimoji="0" lang="en-US" altLang="en-US" b="0" i="0" u="none" strike="noStrike" cap="none" normalizeH="0" baseline="0" dirty="0" err="1">
                <a:ln>
                  <a:noFill/>
                </a:ln>
                <a:solidFill>
                  <a:schemeClr val="tx1"/>
                </a:solidFill>
                <a:effectLst/>
                <a:latin typeface="Arial Unicode MS" panose="020B0604020202020204" pitchFamily="34" charset="-128"/>
              </a:rPr>
              <a:t>unixReviewTime</a:t>
            </a:r>
            <a:r>
              <a:rPr kumimoji="0" lang="en-US" altLang="en-US" b="0" i="0" u="none" strike="noStrike" cap="none" normalizeH="0" baseline="0" dirty="0">
                <a:ln>
                  <a:noFill/>
                </a:ln>
                <a:solidFill>
                  <a:schemeClr val="tx1"/>
                </a:solidFill>
                <a:effectLst/>
              </a:rPr>
              <a:t> (review date).</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Why</a:t>
            </a:r>
            <a:r>
              <a:rPr kumimoji="0" lang="en-US" altLang="en-US" sz="1800" b="0" i="0" u="none" strike="noStrike" cap="none" normalizeH="0" baseline="0" dirty="0">
                <a:ln>
                  <a:noFill/>
                </a:ln>
                <a:solidFill>
                  <a:schemeClr val="tx1"/>
                </a:solidFill>
                <a:effectLst/>
                <a:latin typeface="Arial" panose="020B0604020202020204" pitchFamily="34" charset="0"/>
              </a:rPr>
              <a:t>: Reviews without a rating or date are incomplete and not useful for analysis.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CB044005-7D2F-B2DC-4915-882ACFAB7853}"/>
              </a:ext>
            </a:extLst>
          </p:cNvPr>
          <p:cNvSpPr>
            <a:spLocks noChangeArrowheads="1"/>
          </p:cNvSpPr>
          <p:nvPr/>
        </p:nvSpPr>
        <p:spPr bwMode="auto">
          <a:xfrm>
            <a:off x="203200" y="1861850"/>
            <a:ext cx="625042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b="1" dirty="0">
                <a:latin typeface="Arial" panose="020B0604020202020204" pitchFamily="34" charset="0"/>
              </a:rPr>
              <a:t>2.</a:t>
            </a:r>
            <a:r>
              <a:rPr kumimoji="0" lang="en-US" altLang="en-US" sz="2400" b="1" i="0" u="none" strike="noStrike" cap="none" normalizeH="0" baseline="0" dirty="0">
                <a:ln>
                  <a:noFill/>
                </a:ln>
                <a:solidFill>
                  <a:schemeClr val="tx1"/>
                </a:solidFill>
                <a:effectLst/>
                <a:latin typeface="Arial" panose="020B0604020202020204" pitchFamily="34" charset="0"/>
              </a:rPr>
              <a:t>Filled Missing Text Data</a:t>
            </a:r>
          </a:p>
          <a:p>
            <a:pPr marL="0" marR="0" lvl="0" indent="0" algn="l" defTabSz="914400" rtl="0" eaLnBrk="0" fontAlgn="base" latinLnBrk="0" hangingPunct="0">
              <a:lnSpc>
                <a:spcPct val="100000"/>
              </a:lnSpc>
              <a:spcBef>
                <a:spcPct val="0"/>
              </a:spcBef>
              <a:spcAft>
                <a:spcPct val="0"/>
              </a:spcAft>
              <a:buClrTx/>
              <a:buSzTx/>
              <a:tabLst/>
            </a:pPr>
            <a:r>
              <a:rPr kumimoji="0" lang="en-US" altLang="en-US" b="1" i="0" u="none" strike="noStrike" cap="none" normalizeH="0" baseline="0" dirty="0">
                <a:ln>
                  <a:noFill/>
                </a:ln>
                <a:solidFill>
                  <a:schemeClr val="tx1"/>
                </a:solidFill>
                <a:effectLst/>
                <a:latin typeface="Arial" panose="020B0604020202020204" pitchFamily="34" charset="0"/>
              </a:rPr>
              <a:t>Columns Affected</a:t>
            </a:r>
            <a:r>
              <a:rPr kumimoji="0" lang="en-US" altLang="en-US" b="0" i="0" u="none" strike="noStrike" cap="none" normalizeH="0" baseline="0" dirty="0">
                <a:ln>
                  <a:noFill/>
                </a:ln>
                <a:solidFill>
                  <a:schemeClr val="tx1"/>
                </a:solidFill>
                <a:effectLst/>
                <a:latin typeface="Arial" panose="020B0604020202020204" pitchFamily="34" charset="0"/>
              </a:rPr>
              <a:t>: </a:t>
            </a:r>
            <a:r>
              <a:rPr kumimoji="0" lang="en-US" altLang="en-US" b="0" i="0" u="none" strike="noStrike" cap="none" normalizeH="0" baseline="0" dirty="0" err="1">
                <a:ln>
                  <a:noFill/>
                </a:ln>
                <a:solidFill>
                  <a:schemeClr val="tx1"/>
                </a:solidFill>
                <a:effectLst/>
                <a:latin typeface="Arial Unicode MS" panose="020B0604020202020204" pitchFamily="34" charset="-128"/>
              </a:rPr>
              <a:t>reviewText</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a:ln>
                  <a:noFill/>
                </a:ln>
                <a:solidFill>
                  <a:schemeClr val="tx1"/>
                </a:solidFill>
                <a:effectLst/>
                <a:latin typeface="Arial Unicode MS" panose="020B0604020202020204" pitchFamily="34" charset="-128"/>
              </a:rPr>
              <a:t>summary</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Action Taken</a:t>
            </a:r>
            <a:r>
              <a:rPr kumimoji="0" lang="en-US" altLang="en-US" sz="1800" b="0" i="0" u="none" strike="noStrike" cap="none" normalizeH="0" baseline="0" dirty="0">
                <a:ln>
                  <a:noFill/>
                </a:ln>
                <a:solidFill>
                  <a:schemeClr val="tx1"/>
                </a:solidFill>
                <a:effectLst/>
                <a:latin typeface="Arial" panose="020B0604020202020204" pitchFamily="34" charset="0"/>
              </a:rPr>
              <a:t>: Replaced </a:t>
            </a:r>
            <a:r>
              <a:rPr kumimoji="0" lang="en-US" altLang="en-US" b="0" i="0" u="none" strike="noStrike" cap="none" normalizeH="0" baseline="0" dirty="0" err="1">
                <a:ln>
                  <a:noFill/>
                </a:ln>
                <a:solidFill>
                  <a:schemeClr val="tx1"/>
                </a:solidFill>
                <a:effectLst/>
                <a:latin typeface="Arial Unicode MS" panose="020B0604020202020204" pitchFamily="34" charset="-128"/>
              </a:rPr>
              <a:t>NaN</a:t>
            </a:r>
            <a:r>
              <a:rPr kumimoji="0" lang="en-US" altLang="en-US" b="0" i="0" u="none" strike="noStrike" cap="none" normalizeH="0" baseline="0" dirty="0">
                <a:ln>
                  <a:noFill/>
                </a:ln>
                <a:solidFill>
                  <a:schemeClr val="tx1"/>
                </a:solidFill>
                <a:effectLst/>
              </a:rPr>
              <a:t> values with empty strings.</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Why</a:t>
            </a:r>
            <a:r>
              <a:rPr kumimoji="0" lang="en-US" altLang="en-US" sz="1800" b="0" i="0" u="none" strike="noStrike" cap="none" normalizeH="0" baseline="0" dirty="0">
                <a:ln>
                  <a:noFill/>
                </a:ln>
                <a:solidFill>
                  <a:schemeClr val="tx1"/>
                </a:solidFill>
                <a:effectLst/>
                <a:latin typeface="Arial" panose="020B0604020202020204" pitchFamily="34" charset="0"/>
              </a:rPr>
              <a:t>: Prevents errors during text analysis and visualization.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FBC3FAB0-23AA-DBC8-2DEE-956A59795892}"/>
              </a:ext>
            </a:extLst>
          </p:cNvPr>
          <p:cNvSpPr>
            <a:spLocks noChangeArrowheads="1"/>
          </p:cNvSpPr>
          <p:nvPr/>
        </p:nvSpPr>
        <p:spPr bwMode="auto">
          <a:xfrm>
            <a:off x="203200" y="3343872"/>
            <a:ext cx="967335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3.Removed Duplicate Reviews</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How</a:t>
            </a:r>
            <a:r>
              <a:rPr kumimoji="0" lang="en-US" altLang="en-US" sz="2000" b="0" i="0" u="none" strike="noStrike" cap="none" normalizeH="0" baseline="0" dirty="0">
                <a:ln>
                  <a:noFill/>
                </a:ln>
                <a:solidFill>
                  <a:schemeClr val="tx1"/>
                </a:solidFill>
                <a:effectLst/>
                <a:latin typeface="Arial" panose="020B0604020202020204" pitchFamily="34" charset="0"/>
              </a:rPr>
              <a:t>: Used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drop_duplicates</a:t>
            </a:r>
            <a:r>
              <a:rPr kumimoji="0" lang="en-US" altLang="en-US" sz="2000" b="0" i="0" u="none" strike="noStrike" cap="none" normalizeH="0" baseline="0" dirty="0">
                <a:ln>
                  <a:noFill/>
                </a:ln>
                <a:solidFill>
                  <a:schemeClr val="tx1"/>
                </a:solidFill>
                <a:effectLst/>
                <a:latin typeface="Arial Unicode MS" panose="020B0604020202020204" pitchFamily="34" charset="-128"/>
              </a:rPr>
              <a:t>()</a:t>
            </a:r>
            <a:r>
              <a:rPr kumimoji="0" lang="en-US" altLang="en-US" sz="2000" b="0" i="0" u="none" strike="noStrike" cap="none" normalizeH="0" baseline="0" dirty="0">
                <a:ln>
                  <a:noFill/>
                </a:ln>
                <a:solidFill>
                  <a:schemeClr val="tx1"/>
                </a:solidFill>
                <a:effectLst/>
              </a:rPr>
              <a:t> to eliminate repeated entries.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Why</a:t>
            </a:r>
            <a:r>
              <a:rPr kumimoji="0" lang="en-US" altLang="en-US" sz="1800" b="0" i="0" u="none" strike="noStrike" cap="none" normalizeH="0" baseline="0" dirty="0">
                <a:ln>
                  <a:noFill/>
                </a:ln>
                <a:solidFill>
                  <a:schemeClr val="tx1"/>
                </a:solidFill>
                <a:effectLst/>
                <a:latin typeface="Arial" panose="020B0604020202020204" pitchFamily="34" charset="0"/>
              </a:rPr>
              <a:t>: Ensures that each review contributes only once to the analysis, improving data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4">
            <a:extLst>
              <a:ext uri="{FF2B5EF4-FFF2-40B4-BE49-F238E27FC236}">
                <a16:creationId xmlns:a16="http://schemas.microsoft.com/office/drawing/2014/main" id="{0C5497F4-3AA1-1F07-89B3-C21A3A032814}"/>
              </a:ext>
            </a:extLst>
          </p:cNvPr>
          <p:cNvSpPr>
            <a:spLocks noChangeArrowheads="1"/>
          </p:cNvSpPr>
          <p:nvPr/>
        </p:nvSpPr>
        <p:spPr bwMode="auto">
          <a:xfrm>
            <a:off x="388307" y="3780629"/>
            <a:ext cx="1141538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p>
          <a:p>
            <a:pPr>
              <a:buNone/>
            </a:pPr>
            <a:r>
              <a:rPr lang="en-US" sz="2400" b="1" dirty="0"/>
              <a:t> </a:t>
            </a:r>
          </a:p>
          <a:p>
            <a:pPr>
              <a:buNone/>
            </a:pPr>
            <a:endParaRPr lang="en-US" sz="2400" b="1" dirty="0"/>
          </a:p>
        </p:txBody>
      </p:sp>
      <p:sp>
        <p:nvSpPr>
          <p:cNvPr id="13" name="Rectangle 5">
            <a:extLst>
              <a:ext uri="{FF2B5EF4-FFF2-40B4-BE49-F238E27FC236}">
                <a16:creationId xmlns:a16="http://schemas.microsoft.com/office/drawing/2014/main" id="{4AB15091-EA03-7507-CA0A-4E78528B9070}"/>
              </a:ext>
            </a:extLst>
          </p:cNvPr>
          <p:cNvSpPr>
            <a:spLocks noChangeArrowheads="1"/>
          </p:cNvSpPr>
          <p:nvPr/>
        </p:nvSpPr>
        <p:spPr bwMode="auto">
          <a:xfrm>
            <a:off x="203200" y="4213749"/>
            <a:ext cx="994664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4.Parsed the 'helpful' Column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Original Format</a:t>
            </a: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List stored as a string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Converted To</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helpful_votes</a:t>
            </a:r>
            <a:r>
              <a:rPr kumimoji="0" lang="en-US" altLang="en-US" sz="2000" b="0" i="0" u="none" strike="noStrike" cap="none" normalizeH="0" baseline="0" dirty="0">
                <a:ln>
                  <a:noFill/>
                </a:ln>
                <a:solidFill>
                  <a:schemeClr val="tx1"/>
                </a:solidFill>
                <a:effectLst/>
              </a:rPr>
              <a:t>: Number of users who found the review helpful.</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Arial Unicode MS" panose="020B0604020202020204" pitchFamily="34" charset="-128"/>
              </a:rPr>
              <a:t>                   </a:t>
            </a:r>
            <a:r>
              <a:rPr kumimoji="0" lang="en-US" altLang="en-US" sz="2000" b="0" i="0" u="none" strike="noStrike" cap="none" normalizeH="0" baseline="0" dirty="0" err="1">
                <a:ln>
                  <a:noFill/>
                </a:ln>
                <a:solidFill>
                  <a:schemeClr val="tx1"/>
                </a:solidFill>
                <a:effectLst/>
                <a:latin typeface="Arial Unicode MS" panose="020B0604020202020204" pitchFamily="34" charset="-128"/>
              </a:rPr>
              <a:t>total_votes</a:t>
            </a:r>
            <a:r>
              <a:rPr kumimoji="0" lang="en-US" altLang="en-US" sz="2000" b="0" i="0" u="none" strike="noStrike" cap="none" normalizeH="0" baseline="0" dirty="0">
                <a:ln>
                  <a:noFill/>
                </a:ln>
                <a:solidFill>
                  <a:schemeClr val="tx1"/>
                </a:solidFill>
                <a:effectLst/>
              </a:rPr>
              <a:t>: Total number of people who rated the helpfulness.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 Why</a:t>
            </a:r>
            <a:r>
              <a:rPr kumimoji="0" lang="en-US" altLang="en-US" sz="1800" b="0" i="0" u="none" strike="noStrike" cap="none" normalizeH="0" baseline="0" dirty="0">
                <a:ln>
                  <a:noFill/>
                </a:ln>
                <a:solidFill>
                  <a:schemeClr val="tx1"/>
                </a:solidFill>
                <a:effectLst/>
                <a:latin typeface="Arial" panose="020B0604020202020204" pitchFamily="34" charset="0"/>
              </a:rPr>
              <a:t>: Allows separate and accurate numerical analysis of helpfulness.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26178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80B6041-8E10-2EA1-B370-DADEB3A8890E}"/>
              </a:ext>
            </a:extLst>
          </p:cNvPr>
          <p:cNvSpPr/>
          <p:nvPr/>
        </p:nvSpPr>
        <p:spPr>
          <a:xfrm>
            <a:off x="1290320" y="0"/>
            <a:ext cx="9853892" cy="584775"/>
          </a:xfrm>
          <a:prstGeom prst="rect">
            <a:avLst/>
          </a:prstGeom>
          <a:noFill/>
        </p:spPr>
        <p:txBody>
          <a:bodyPr wrap="square" lIns="91440" tIns="45720" rIns="91440" bIns="45720">
            <a:spAutoFit/>
          </a:bodyPr>
          <a:lstStyle/>
          <a:p>
            <a:pPr algn="ctr"/>
            <a:r>
              <a:rPr lang="en-US" sz="3200" b="1" dirty="0"/>
              <a:t>Helpful Votes vs Rating (Scatter)</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7" name="Picture 6">
            <a:extLst>
              <a:ext uri="{FF2B5EF4-FFF2-40B4-BE49-F238E27FC236}">
                <a16:creationId xmlns:a16="http://schemas.microsoft.com/office/drawing/2014/main" id="{62AA7D97-F2C6-618B-9992-8DA830C6AD2F}"/>
              </a:ext>
            </a:extLst>
          </p:cNvPr>
          <p:cNvPicPr>
            <a:picLocks noChangeAspect="1"/>
          </p:cNvPicPr>
          <p:nvPr/>
        </p:nvPicPr>
        <p:blipFill>
          <a:blip r:embed="rId2"/>
          <a:stretch>
            <a:fillRect/>
          </a:stretch>
        </p:blipFill>
        <p:spPr>
          <a:xfrm>
            <a:off x="1290320" y="1733863"/>
            <a:ext cx="9312906" cy="4767478"/>
          </a:xfrm>
          <a:prstGeom prst="rect">
            <a:avLst/>
          </a:prstGeom>
        </p:spPr>
      </p:pic>
      <p:pic>
        <p:nvPicPr>
          <p:cNvPr id="9" name="Picture 8">
            <a:extLst>
              <a:ext uri="{FF2B5EF4-FFF2-40B4-BE49-F238E27FC236}">
                <a16:creationId xmlns:a16="http://schemas.microsoft.com/office/drawing/2014/main" id="{2B772302-A7A8-A9F3-71AB-2EC8AEE76588}"/>
              </a:ext>
            </a:extLst>
          </p:cNvPr>
          <p:cNvPicPr>
            <a:picLocks noChangeAspect="1"/>
          </p:cNvPicPr>
          <p:nvPr/>
        </p:nvPicPr>
        <p:blipFill>
          <a:blip r:embed="rId3"/>
          <a:stretch>
            <a:fillRect/>
          </a:stretch>
        </p:blipFill>
        <p:spPr>
          <a:xfrm>
            <a:off x="384610" y="584775"/>
            <a:ext cx="6025217" cy="1149088"/>
          </a:xfrm>
          <a:prstGeom prst="rect">
            <a:avLst/>
          </a:prstGeom>
        </p:spPr>
      </p:pic>
    </p:spTree>
    <p:extLst>
      <p:ext uri="{BB962C8B-B14F-4D97-AF65-F5344CB8AC3E}">
        <p14:creationId xmlns:p14="http://schemas.microsoft.com/office/powerpoint/2010/main" val="2195980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0F7078C-5FAF-6C32-2B2D-2C56D4D6E509}"/>
              </a:ext>
            </a:extLst>
          </p:cNvPr>
          <p:cNvSpPr/>
          <p:nvPr/>
        </p:nvSpPr>
        <p:spPr>
          <a:xfrm>
            <a:off x="640081" y="-111759"/>
            <a:ext cx="10556240" cy="523220"/>
          </a:xfrm>
          <a:prstGeom prst="rect">
            <a:avLst/>
          </a:prstGeom>
          <a:noFill/>
        </p:spPr>
        <p:txBody>
          <a:bodyPr wrap="square" lIns="91440" tIns="45720" rIns="91440" bIns="45720">
            <a:spAutoFit/>
          </a:bodyPr>
          <a:lstStyle/>
          <a:p>
            <a:pPr algn="ctr"/>
            <a:r>
              <a:rPr lang="en-US" sz="2800" b="1" dirty="0"/>
              <a:t>Ratings Distribution (Bar)</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a:extLst>
              <a:ext uri="{FF2B5EF4-FFF2-40B4-BE49-F238E27FC236}">
                <a16:creationId xmlns:a16="http://schemas.microsoft.com/office/drawing/2014/main" id="{0C496BE4-885B-52FC-39A2-D77D73F3A500}"/>
              </a:ext>
            </a:extLst>
          </p:cNvPr>
          <p:cNvPicPr>
            <a:picLocks noChangeAspect="1"/>
          </p:cNvPicPr>
          <p:nvPr/>
        </p:nvPicPr>
        <p:blipFill>
          <a:blip r:embed="rId2"/>
          <a:stretch>
            <a:fillRect/>
          </a:stretch>
        </p:blipFill>
        <p:spPr>
          <a:xfrm>
            <a:off x="1270000" y="609600"/>
            <a:ext cx="9530080" cy="6085840"/>
          </a:xfrm>
          <a:prstGeom prst="rect">
            <a:avLst/>
          </a:prstGeom>
        </p:spPr>
      </p:pic>
    </p:spTree>
    <p:extLst>
      <p:ext uri="{BB962C8B-B14F-4D97-AF65-F5344CB8AC3E}">
        <p14:creationId xmlns:p14="http://schemas.microsoft.com/office/powerpoint/2010/main" val="325399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0ECE53B-EBDB-7A10-7BDA-71B3DE8CF0BF}"/>
              </a:ext>
            </a:extLst>
          </p:cNvPr>
          <p:cNvSpPr/>
          <p:nvPr/>
        </p:nvSpPr>
        <p:spPr>
          <a:xfrm>
            <a:off x="3660936" y="-90825"/>
            <a:ext cx="4687245" cy="646331"/>
          </a:xfrm>
          <a:prstGeom prst="rect">
            <a:avLst/>
          </a:prstGeom>
          <a:noFill/>
        </p:spPr>
        <p:txBody>
          <a:bodyPr wrap="none" lIns="91440" tIns="45720" rIns="91440" bIns="45720">
            <a:spAutoFit/>
          </a:bodyPr>
          <a:lstStyle/>
          <a:p>
            <a:pPr algn="ctr"/>
            <a:r>
              <a:rPr lang="en-US" sz="3600" b="1" dirty="0"/>
              <a:t>Reviews per Year (Line)</a:t>
            </a:r>
            <a:endParaRPr lang="en-US" sz="36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4" name="Picture 3">
            <a:extLst>
              <a:ext uri="{FF2B5EF4-FFF2-40B4-BE49-F238E27FC236}">
                <a16:creationId xmlns:a16="http://schemas.microsoft.com/office/drawing/2014/main" id="{B105EB2A-6D04-0E04-DD3F-88484405421E}"/>
              </a:ext>
            </a:extLst>
          </p:cNvPr>
          <p:cNvPicPr>
            <a:picLocks noChangeAspect="1"/>
          </p:cNvPicPr>
          <p:nvPr/>
        </p:nvPicPr>
        <p:blipFill>
          <a:blip r:embed="rId2"/>
          <a:stretch>
            <a:fillRect/>
          </a:stretch>
        </p:blipFill>
        <p:spPr>
          <a:xfrm>
            <a:off x="4770001" y="2072445"/>
            <a:ext cx="7133910" cy="4480948"/>
          </a:xfrm>
          <a:prstGeom prst="rect">
            <a:avLst/>
          </a:prstGeom>
        </p:spPr>
      </p:pic>
      <p:pic>
        <p:nvPicPr>
          <p:cNvPr id="6" name="Picture 5">
            <a:extLst>
              <a:ext uri="{FF2B5EF4-FFF2-40B4-BE49-F238E27FC236}">
                <a16:creationId xmlns:a16="http://schemas.microsoft.com/office/drawing/2014/main" id="{D680E8C6-86A5-6D18-DDA2-48B1911B8CEE}"/>
              </a:ext>
            </a:extLst>
          </p:cNvPr>
          <p:cNvPicPr>
            <a:picLocks noChangeAspect="1"/>
          </p:cNvPicPr>
          <p:nvPr/>
        </p:nvPicPr>
        <p:blipFill>
          <a:blip r:embed="rId3"/>
          <a:stretch>
            <a:fillRect/>
          </a:stretch>
        </p:blipFill>
        <p:spPr>
          <a:xfrm>
            <a:off x="74730" y="555506"/>
            <a:ext cx="4695272" cy="2055614"/>
          </a:xfrm>
          <a:prstGeom prst="rect">
            <a:avLst/>
          </a:prstGeom>
        </p:spPr>
      </p:pic>
    </p:spTree>
    <p:extLst>
      <p:ext uri="{BB962C8B-B14F-4D97-AF65-F5344CB8AC3E}">
        <p14:creationId xmlns:p14="http://schemas.microsoft.com/office/powerpoint/2010/main" val="2283728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69CF2B-81CD-31F8-9A4C-E95FBCA57905}"/>
              </a:ext>
            </a:extLst>
          </p:cNvPr>
          <p:cNvSpPr/>
          <p:nvPr/>
        </p:nvSpPr>
        <p:spPr>
          <a:xfrm>
            <a:off x="3593621" y="-111145"/>
            <a:ext cx="4740593" cy="584775"/>
          </a:xfrm>
          <a:prstGeom prst="rect">
            <a:avLst/>
          </a:prstGeom>
          <a:noFill/>
        </p:spPr>
        <p:txBody>
          <a:bodyPr wrap="none" lIns="91440" tIns="45720" rIns="91440" bIns="45720">
            <a:spAutoFit/>
          </a:bodyPr>
          <a:lstStyle/>
          <a:p>
            <a:pPr algn="ctr"/>
            <a:r>
              <a:rPr lang="en-US" sz="3200" b="1" dirty="0"/>
              <a:t>Proportion of Ratings (Pie)</a:t>
            </a:r>
            <a:endParaRPr lang="en-US" sz="32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6" name="Picture 5">
            <a:extLst>
              <a:ext uri="{FF2B5EF4-FFF2-40B4-BE49-F238E27FC236}">
                <a16:creationId xmlns:a16="http://schemas.microsoft.com/office/drawing/2014/main" id="{59F263AC-BF76-4FE2-0649-F88BC178EBC4}"/>
              </a:ext>
            </a:extLst>
          </p:cNvPr>
          <p:cNvPicPr>
            <a:picLocks noChangeAspect="1"/>
          </p:cNvPicPr>
          <p:nvPr/>
        </p:nvPicPr>
        <p:blipFill>
          <a:blip r:embed="rId2"/>
          <a:stretch>
            <a:fillRect/>
          </a:stretch>
        </p:blipFill>
        <p:spPr>
          <a:xfrm>
            <a:off x="5161280" y="897670"/>
            <a:ext cx="6878320" cy="5818090"/>
          </a:xfrm>
          <a:prstGeom prst="rect">
            <a:avLst/>
          </a:prstGeom>
        </p:spPr>
      </p:pic>
      <p:pic>
        <p:nvPicPr>
          <p:cNvPr id="8" name="Picture 7">
            <a:extLst>
              <a:ext uri="{FF2B5EF4-FFF2-40B4-BE49-F238E27FC236}">
                <a16:creationId xmlns:a16="http://schemas.microsoft.com/office/drawing/2014/main" id="{D2575823-A022-BF6F-4381-868ACF17E2A3}"/>
              </a:ext>
            </a:extLst>
          </p:cNvPr>
          <p:cNvPicPr>
            <a:picLocks noChangeAspect="1"/>
          </p:cNvPicPr>
          <p:nvPr/>
        </p:nvPicPr>
        <p:blipFill>
          <a:blip r:embed="rId3"/>
          <a:stretch>
            <a:fillRect/>
          </a:stretch>
        </p:blipFill>
        <p:spPr>
          <a:xfrm>
            <a:off x="-18925" y="2585675"/>
            <a:ext cx="5180205" cy="1036410"/>
          </a:xfrm>
          <a:prstGeom prst="rect">
            <a:avLst/>
          </a:prstGeom>
        </p:spPr>
      </p:pic>
    </p:spTree>
    <p:extLst>
      <p:ext uri="{BB962C8B-B14F-4D97-AF65-F5344CB8AC3E}">
        <p14:creationId xmlns:p14="http://schemas.microsoft.com/office/powerpoint/2010/main" val="3305071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B24535C-0603-B02C-3C19-A7799E185950}"/>
              </a:ext>
            </a:extLst>
          </p:cNvPr>
          <p:cNvSpPr/>
          <p:nvPr/>
        </p:nvSpPr>
        <p:spPr>
          <a:xfrm>
            <a:off x="-340675" y="0"/>
            <a:ext cx="12873349" cy="523220"/>
          </a:xfrm>
          <a:prstGeom prst="rect">
            <a:avLst/>
          </a:prstGeom>
          <a:noFill/>
        </p:spPr>
        <p:txBody>
          <a:bodyPr wrap="square" lIns="91440" tIns="45720" rIns="91440" bIns="45720">
            <a:spAutoFit/>
          </a:bodyPr>
          <a:lstStyle/>
          <a:p>
            <a:pPr algn="ctr"/>
            <a:r>
              <a:rPr lang="en-US" sz="2800" b="1" dirty="0"/>
              <a:t>Helpful Votes Distribution (Histogram)</a:t>
            </a:r>
            <a:endParaRPr lang="en-US" sz="28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pic>
        <p:nvPicPr>
          <p:cNvPr id="5" name="Picture 4">
            <a:extLst>
              <a:ext uri="{FF2B5EF4-FFF2-40B4-BE49-F238E27FC236}">
                <a16:creationId xmlns:a16="http://schemas.microsoft.com/office/drawing/2014/main" id="{E1BCB380-59F0-5B7A-B4C1-3AC72DDD2B1B}"/>
              </a:ext>
            </a:extLst>
          </p:cNvPr>
          <p:cNvPicPr>
            <a:picLocks noChangeAspect="1"/>
          </p:cNvPicPr>
          <p:nvPr/>
        </p:nvPicPr>
        <p:blipFill>
          <a:blip r:embed="rId2"/>
          <a:stretch>
            <a:fillRect/>
          </a:stretch>
        </p:blipFill>
        <p:spPr>
          <a:xfrm>
            <a:off x="4973700" y="2100530"/>
            <a:ext cx="7035299" cy="4549534"/>
          </a:xfrm>
          <a:prstGeom prst="rect">
            <a:avLst/>
          </a:prstGeom>
        </p:spPr>
      </p:pic>
      <p:pic>
        <p:nvPicPr>
          <p:cNvPr id="7" name="Picture 6">
            <a:extLst>
              <a:ext uri="{FF2B5EF4-FFF2-40B4-BE49-F238E27FC236}">
                <a16:creationId xmlns:a16="http://schemas.microsoft.com/office/drawing/2014/main" id="{33C127DF-BB37-812E-272E-DE2787550402}"/>
              </a:ext>
            </a:extLst>
          </p:cNvPr>
          <p:cNvPicPr>
            <a:picLocks noChangeAspect="1"/>
          </p:cNvPicPr>
          <p:nvPr/>
        </p:nvPicPr>
        <p:blipFill>
          <a:blip r:embed="rId3"/>
          <a:stretch>
            <a:fillRect/>
          </a:stretch>
        </p:blipFill>
        <p:spPr>
          <a:xfrm>
            <a:off x="74428" y="661746"/>
            <a:ext cx="4785775" cy="1996394"/>
          </a:xfrm>
          <a:prstGeom prst="rect">
            <a:avLst/>
          </a:prstGeom>
        </p:spPr>
      </p:pic>
    </p:spTree>
    <p:extLst>
      <p:ext uri="{BB962C8B-B14F-4D97-AF65-F5344CB8AC3E}">
        <p14:creationId xmlns:p14="http://schemas.microsoft.com/office/powerpoint/2010/main" val="418691364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69</TotalTime>
  <Words>769</Words>
  <Application>Microsoft Office PowerPoint</Application>
  <PresentationFormat>Widescreen</PresentationFormat>
  <Paragraphs>38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 Unicode MS</vt:lpstr>
      <vt:lpstr>Arial</vt:lpstr>
      <vt:lpstr>Tw Cen MT</vt:lpstr>
      <vt:lpstr>Droplet</vt:lpstr>
      <vt:lpstr>AMAZON PRODUCTS REVIEW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yeshwanth R</dc:creator>
  <cp:lastModifiedBy>yeshwanth R</cp:lastModifiedBy>
  <cp:revision>1</cp:revision>
  <dcterms:created xsi:type="dcterms:W3CDTF">2025-05-22T09:15:51Z</dcterms:created>
  <dcterms:modified xsi:type="dcterms:W3CDTF">2025-05-22T10:25:16Z</dcterms:modified>
</cp:coreProperties>
</file>