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57" r:id="rId7"/>
    <p:sldId id="258" r:id="rId8"/>
    <p:sldId id="264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8922-CB47-4F66-9666-A1C1BC6FB80E}" type="datetimeFigureOut">
              <a:rPr lang="en-IN" smtClean="0"/>
              <a:t>23-07-2023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0AC-B631-4A11-8760-3C842B760A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52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8922-CB47-4F66-9666-A1C1BC6FB80E}" type="datetimeFigureOut">
              <a:rPr lang="en-IN" smtClean="0"/>
              <a:t>23-07-2023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0AC-B631-4A11-8760-3C842B760A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90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8922-CB47-4F66-9666-A1C1BC6FB80E}" type="datetimeFigureOut">
              <a:rPr lang="en-IN" smtClean="0"/>
              <a:t>23-07-2023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0AC-B631-4A11-8760-3C842B760A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03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8922-CB47-4F66-9666-A1C1BC6FB80E}" type="datetimeFigureOut">
              <a:rPr lang="en-IN" smtClean="0"/>
              <a:t>23-07-2023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0AC-B631-4A11-8760-3C842B760A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54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8922-CB47-4F66-9666-A1C1BC6FB80E}" type="datetimeFigureOut">
              <a:rPr lang="en-IN" smtClean="0"/>
              <a:t>23-07-2023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0AC-B631-4A11-8760-3C842B760A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3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8922-CB47-4F66-9666-A1C1BC6FB80E}" type="datetimeFigureOut">
              <a:rPr lang="en-IN" smtClean="0"/>
              <a:t>23-07-2023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0AC-B631-4A11-8760-3C842B760A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7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8922-CB47-4F66-9666-A1C1BC6FB80E}" type="datetimeFigureOut">
              <a:rPr lang="en-IN" smtClean="0"/>
              <a:t>23-07-2023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0AC-B631-4A11-8760-3C842B760A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59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8922-CB47-4F66-9666-A1C1BC6FB80E}" type="datetimeFigureOut">
              <a:rPr lang="en-IN" smtClean="0"/>
              <a:t>23-07-2023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0AC-B631-4A11-8760-3C842B760A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11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8922-CB47-4F66-9666-A1C1BC6FB80E}" type="datetimeFigureOut">
              <a:rPr lang="en-IN" smtClean="0"/>
              <a:t>23-07-2023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0AC-B631-4A11-8760-3C842B760A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16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8922-CB47-4F66-9666-A1C1BC6FB80E}" type="datetimeFigureOut">
              <a:rPr lang="en-IN" smtClean="0"/>
              <a:t>23-07-2023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0AC-B631-4A11-8760-3C842B760A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80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8922-CB47-4F66-9666-A1C1BC6FB80E}" type="datetimeFigureOut">
              <a:rPr lang="en-IN" smtClean="0"/>
              <a:t>23-07-2023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0AC-B631-4A11-8760-3C842B760A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87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8922-CB47-4F66-9666-A1C1BC6FB80E}" type="datetimeFigureOut">
              <a:rPr lang="en-IN" smtClean="0"/>
              <a:t>23-07-2023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A70AC-B631-4A11-8760-3C842B760A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43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200" dirty="0" smtClean="0"/>
              <a:t>Vacation </a:t>
            </a:r>
            <a:r>
              <a:rPr lang="en-IN" sz="3200" dirty="0" smtClean="0"/>
              <a:t>Homez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1200" dirty="0" smtClean="0"/>
              <a:t>Case Study							</a:t>
            </a:r>
            <a:r>
              <a:rPr lang="en-IN" sz="1200" dirty="0" smtClean="0"/>
              <a:t>Madisetty</a:t>
            </a:r>
            <a:r>
              <a:rPr lang="en-IN" sz="1200" dirty="0" smtClean="0"/>
              <a:t> </a:t>
            </a:r>
            <a:r>
              <a:rPr lang="en-IN" sz="1200" dirty="0" smtClean="0"/>
              <a:t>Padmavathi</a:t>
            </a:r>
            <a:endParaRPr lang="en-IN" sz="12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VacationHomez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is a global company renting out vacation homes around the world. They recently acquired a company in the US and are seeking to understand more about how they should be setting prices for these new properties. You have been asked by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VacationHomez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to analyze a dataset pertaining to these newly acquired properties to understand and explain the relationship between the log-price of their listings and the rest of the data that is provided.</a:t>
            </a: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Objective: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The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objective is to identify and capture the dependency pattern of the log-price of the listing.</a:t>
            </a: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The historical dataset contains information such as number of bedrooms, amenities, facility location, reviews and a log-price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indicator.</a:t>
            </a: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Dataset: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The training data for the competition consist of the following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columns, which consists of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numberical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categorical and geographical features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'id', 'log_price', '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property_type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', '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room_type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', 'amenities', 'accommodates', 'bathrooms', '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bed_type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', '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cancellation_policy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', '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cleaning_fee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', 'city', 'description', '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first_review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', '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host_has_profile_pic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', '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host_response_rate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', '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host_since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', '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instant_bookable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', '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last_review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', 'latitude', 'longitude', 'name', 'neighbourhood', '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number_of_reviews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', '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review_scores_rating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', '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zipcode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', 'bedrooms', 'beds‘.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It consists of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some numerical features and categorical features.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Numerical features are: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'accommodates', 'bathrooms', '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number_of_reviews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', '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review_scores_rating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', 'bedrooms', 'beds'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categorical features are: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'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bed_type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', '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cancellation_policy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', '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cleaning_fee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', 'city', '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host_has_profile_pic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', '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instant_bookable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'</a:t>
            </a:r>
            <a:endParaRPr lang="en-IN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4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/>
              <a:t>Thank you </a:t>
            </a:r>
            <a:endParaRPr lang="en-IN" sz="6000" b="1" dirty="0" smtClean="0"/>
          </a:p>
          <a:p>
            <a:pPr marL="0" indent="0" algn="r"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Madisetty</a:t>
            </a:r>
            <a:r>
              <a:rPr lang="en-IN" sz="2000" dirty="0" smtClean="0"/>
              <a:t> </a:t>
            </a:r>
            <a:r>
              <a:rPr lang="en-IN" sz="2000" dirty="0"/>
              <a:t>Padmavathi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1037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1600" b="1" dirty="0" smtClean="0"/>
              <a:t>Data Analysis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In our given data, we have dependent variable of log_price</a:t>
            </a:r>
            <a:r>
              <a:rPr lang="en-IN" sz="1600" dirty="0"/>
              <a:t>.</a:t>
            </a:r>
            <a:r>
              <a:rPr lang="en-IN" sz="1600" dirty="0" smtClean="0"/>
              <a:t> let’s us discuss about the correlation co-efficient of this log_price with other independent variables</a:t>
            </a:r>
            <a:endParaRPr lang="en-IN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Our dataset consists of </a:t>
            </a:r>
            <a:r>
              <a:rPr lang="en-IN" sz="1400" dirty="0" smtClean="0"/>
              <a:t>36795 rows and 27 columns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log_price column has a positive correlation with several features, indicating that these features may influence the pricing of vacation homes. Notable features with a positive correlation include:</a:t>
            </a:r>
          </a:p>
          <a:p>
            <a:pPr lvl="1"/>
            <a:r>
              <a:rPr lang="en-US" sz="1400" dirty="0"/>
              <a:t>Accommodates: 0.593015</a:t>
            </a:r>
          </a:p>
          <a:p>
            <a:pPr lvl="1"/>
            <a:r>
              <a:rPr lang="en-US" sz="1400" dirty="0"/>
              <a:t>Bedrooms: 0.487783</a:t>
            </a:r>
          </a:p>
          <a:p>
            <a:pPr lvl="1"/>
            <a:r>
              <a:rPr lang="en-US" sz="1400" dirty="0"/>
              <a:t>Beds: 0.484544</a:t>
            </a:r>
          </a:p>
          <a:p>
            <a:pPr lvl="1"/>
            <a:r>
              <a:rPr lang="en-US" sz="1400" dirty="0"/>
              <a:t>Room_type_Entire home/apt: 0.624791</a:t>
            </a:r>
          </a:p>
          <a:p>
            <a:r>
              <a:rPr lang="en-US" sz="1400" dirty="0"/>
              <a:t>The log_price also has a negative correlation with some features, implying that these features might have a negative impact on the pricing of vacation homes. Notable features with a negative correlation include:</a:t>
            </a:r>
          </a:p>
          <a:p>
            <a:pPr lvl="1"/>
            <a:r>
              <a:rPr lang="en-US" sz="1400" dirty="0"/>
              <a:t>Room_type_Private room: -0.561153</a:t>
            </a:r>
          </a:p>
          <a:p>
            <a:pPr lvl="1"/>
            <a:r>
              <a:rPr lang="en-US" sz="1400" dirty="0"/>
              <a:t>Location_cluster: -0.123495</a:t>
            </a:r>
          </a:p>
          <a:p>
            <a:pPr lvl="1"/>
            <a:r>
              <a:rPr lang="en-US" sz="1400" dirty="0"/>
              <a:t>Property_type_Apartment: -</a:t>
            </a:r>
            <a:r>
              <a:rPr lang="en-US" sz="1400" dirty="0" smtClean="0"/>
              <a:t>0.057409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037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Statistical Analysis &amp; EDA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1600" b="1" dirty="0" smtClean="0"/>
              <a:t>Missing / Null values: </a:t>
            </a:r>
            <a:r>
              <a:rPr lang="en-IN" sz="1600" dirty="0" smtClean="0"/>
              <a:t>We can find many null in out dataset.</a:t>
            </a:r>
          </a:p>
          <a:p>
            <a:r>
              <a:rPr lang="en-IN" sz="1600" dirty="0" smtClean="0"/>
              <a:t>I have handled those missing / null values using different statistical methods(mean, media, mode) based on their type.</a:t>
            </a:r>
          </a:p>
          <a:p>
            <a:r>
              <a:rPr lang="en-IN" sz="1600" dirty="0" smtClean="0"/>
              <a:t>I have dropped some of the feature which are having more than 11,000 missing values.</a:t>
            </a:r>
          </a:p>
          <a:p>
            <a:r>
              <a:rPr lang="en-IN" sz="1600" dirty="0" smtClean="0"/>
              <a:t>I  have used </a:t>
            </a:r>
            <a:r>
              <a:rPr lang="en-IN" sz="1600" b="1" dirty="0" smtClean="0"/>
              <a:t>KNN imputer </a:t>
            </a:r>
            <a:r>
              <a:rPr lang="en-IN" sz="1600" dirty="0" smtClean="0"/>
              <a:t>and </a:t>
            </a:r>
            <a:r>
              <a:rPr lang="en-IN" sz="1600" b="1" dirty="0" smtClean="0"/>
              <a:t>One Hot encoding </a:t>
            </a:r>
            <a:r>
              <a:rPr lang="en-IN" sz="1600" dirty="0" smtClean="0"/>
              <a:t>techniques to handle the categorical features.</a:t>
            </a:r>
          </a:p>
          <a:p>
            <a:r>
              <a:rPr lang="en-IN" sz="1600" dirty="0" smtClean="0"/>
              <a:t>Performed statistical analysis, it </a:t>
            </a:r>
            <a:r>
              <a:rPr lang="en-US" sz="1600" dirty="0" smtClean="0"/>
              <a:t>provided the </a:t>
            </a:r>
            <a:r>
              <a:rPr lang="en-US" sz="1600" dirty="0"/>
              <a:t>valuable insights into the distribution and characteristics of the </a:t>
            </a:r>
            <a:r>
              <a:rPr lang="en-US" sz="1600" dirty="0" smtClean="0"/>
              <a:t>dataset.</a:t>
            </a:r>
          </a:p>
          <a:p>
            <a:pPr marL="0" indent="0">
              <a:buNone/>
            </a:pPr>
            <a:r>
              <a:rPr lang="en-US" sz="1600" b="1" dirty="0" smtClean="0"/>
              <a:t>Findings:</a:t>
            </a:r>
          </a:p>
          <a:p>
            <a:r>
              <a:rPr lang="en-US" sz="1600" b="1" dirty="0" smtClean="0"/>
              <a:t>log_price</a:t>
            </a:r>
            <a:r>
              <a:rPr lang="en-US" sz="1600" dirty="0"/>
              <a:t>: The average log price of the vacation homes is approximately 4.73, with a minimum of 2.30 and a maximum of 7.60. This indicates that the prices of vacation homes vary significantly, and most of them are concentrated around the lower price range.</a:t>
            </a:r>
          </a:p>
          <a:p>
            <a:r>
              <a:rPr lang="en-US" sz="1600" b="1" dirty="0" smtClean="0"/>
              <a:t>bathrooms</a:t>
            </a:r>
            <a:r>
              <a:rPr lang="en-US" sz="1600" dirty="0"/>
              <a:t>: The average number of bathrooms in vacation homes is approximately 1.21, with a minimum of 0 and a maximum of 8. This indicates that most vacation homes have one or two bathrooms.</a:t>
            </a:r>
          </a:p>
          <a:p>
            <a:r>
              <a:rPr lang="en-US" sz="1600" b="1" dirty="0" smtClean="0"/>
              <a:t>bedrooms:</a:t>
            </a:r>
            <a:r>
              <a:rPr lang="en-US" sz="1600" dirty="0" smtClean="0"/>
              <a:t> The average number of bedrooms in vacation homes is approximately 1.23, with a minimum of 0 and a maximum of 10. This suggests that most vacation homes have one or two bedrooms.</a:t>
            </a:r>
          </a:p>
          <a:p>
            <a:r>
              <a:rPr lang="en-US" sz="1600" b="1" dirty="0" smtClean="0"/>
              <a:t>beds</a:t>
            </a:r>
            <a:r>
              <a:rPr lang="en-US" sz="1600" dirty="0"/>
              <a:t>: The average number of beds in vacation homes is approximately 1.62, with a minimum of 1 and a maximum of 16. This indicates that most vacation homes have one or two beds.</a:t>
            </a:r>
          </a:p>
          <a:p>
            <a:r>
              <a:rPr lang="en-US" sz="1600" b="1" dirty="0" smtClean="0"/>
              <a:t>property_type</a:t>
            </a:r>
            <a:r>
              <a:rPr lang="en-US" sz="1600" b="1" dirty="0"/>
              <a:t>_ columns</a:t>
            </a:r>
            <a:r>
              <a:rPr lang="en-US" sz="1600" dirty="0"/>
              <a:t>: The columns related to property types have values of 0 or 1, indicating whether the vacation home belongs to that specific property type (e.g., Apartment or House).</a:t>
            </a:r>
          </a:p>
          <a:p>
            <a:r>
              <a:rPr lang="en-US" sz="1600" b="1" dirty="0"/>
              <a:t>room_type</a:t>
            </a:r>
            <a:r>
              <a:rPr lang="en-US" sz="1600" b="1" dirty="0"/>
              <a:t>_ columns</a:t>
            </a:r>
            <a:r>
              <a:rPr lang="en-US" sz="1600" dirty="0"/>
              <a:t>: The columns related to room types have values of 0 or 1, indicating whether the vacation home is offered as a specific room type (e.g., Entire home/apt, Private room, Shared room).</a:t>
            </a:r>
          </a:p>
          <a:p>
            <a:r>
              <a:rPr lang="en-US" sz="1600" b="1" dirty="0"/>
              <a:t>number_of_amenitie</a:t>
            </a:r>
            <a:r>
              <a:rPr lang="en-US" sz="1600" dirty="0"/>
              <a:t>s</a:t>
            </a:r>
            <a:r>
              <a:rPr lang="en-US" sz="1600" dirty="0"/>
              <a:t>: The average number of amenities offered by vacation homes is approximately 16.49, with a minimum of 1 and a maximum of 77. This suggests that vacation homes offer a variety of amenities to guests.</a:t>
            </a:r>
          </a:p>
          <a:p>
            <a:r>
              <a:rPr lang="en-US" sz="1600" b="1" dirty="0"/>
              <a:t>accommodates_times_bedrooms</a:t>
            </a:r>
            <a:r>
              <a:rPr lang="en-US" sz="1600" dirty="0"/>
              <a:t>: The average value of the product of 'accommodates' and 'bedrooms' is approximately 4.86, with a minimum of 0 and a maximum of 160. This suggests that the size of the vacation home, as indicated by the product of the number of accommodates and bedrooms, varies widely.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037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5838"/>
            <a:ext cx="7776864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37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36712"/>
            <a:ext cx="4752528" cy="207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212976"/>
            <a:ext cx="5518943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37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800" b="1" dirty="0" smtClean="0"/>
              <a:t>Model Selection</a:t>
            </a:r>
            <a:endParaRPr lang="en-IN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Since it is regression problem, I have used all  regression algorithms to build a model.</a:t>
            </a:r>
          </a:p>
          <a:p>
            <a:pPr marL="0" indent="0">
              <a:buNone/>
            </a:pPr>
            <a:r>
              <a:rPr lang="en-IN" sz="1400" dirty="0" smtClean="0"/>
              <a:t>Those algorithms are 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endParaRPr lang="en-IN" sz="1400" dirty="0" smtClean="0"/>
          </a:p>
          <a:p>
            <a:r>
              <a:rPr lang="en-US" sz="1400" dirty="0" smtClean="0"/>
              <a:t>LinearRegression,</a:t>
            </a:r>
            <a:endParaRPr lang="en-US" sz="1400" dirty="0"/>
          </a:p>
          <a:p>
            <a:r>
              <a:rPr lang="en-US" sz="1400" dirty="0" smtClean="0"/>
              <a:t>DecisionTreeRegressor</a:t>
            </a:r>
            <a:r>
              <a:rPr lang="en-US" sz="1400" dirty="0" smtClean="0"/>
              <a:t>,</a:t>
            </a:r>
            <a:endParaRPr lang="en-US" sz="1400" dirty="0"/>
          </a:p>
          <a:p>
            <a:r>
              <a:rPr lang="en-US" sz="1400" dirty="0" smtClean="0"/>
              <a:t>RandomForestRegressor</a:t>
            </a:r>
            <a:r>
              <a:rPr lang="en-US" sz="1400" dirty="0" smtClean="0"/>
              <a:t>,</a:t>
            </a:r>
            <a:endParaRPr lang="en-US" sz="1400" dirty="0"/>
          </a:p>
          <a:p>
            <a:r>
              <a:rPr lang="en-US" sz="1400" dirty="0" smtClean="0"/>
              <a:t>GradientBoostingRegressor</a:t>
            </a:r>
            <a:r>
              <a:rPr lang="en-US" sz="1400" dirty="0"/>
              <a:t>,</a:t>
            </a:r>
          </a:p>
          <a:p>
            <a:r>
              <a:rPr lang="en-US" sz="1400" dirty="0" smtClean="0"/>
              <a:t>SVR(kernel</a:t>
            </a:r>
            <a:r>
              <a:rPr lang="en-US" sz="1400" dirty="0"/>
              <a:t>='linear'),</a:t>
            </a:r>
          </a:p>
          <a:p>
            <a:r>
              <a:rPr lang="en-US" sz="1400" dirty="0" smtClean="0"/>
              <a:t>XGBRegressor</a:t>
            </a:r>
            <a:r>
              <a:rPr lang="en-US" sz="1400" dirty="0" smtClean="0"/>
              <a:t>,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I have used Mean Squared Error and R2 score to check the performance of the training data</a:t>
            </a:r>
          </a:p>
          <a:p>
            <a:pPr marL="0" indent="0">
              <a:buNone/>
            </a:pPr>
            <a:r>
              <a:rPr lang="en-IN" sz="1400" dirty="0" smtClean="0"/>
              <a:t>From above all the algorithms, got a good R2 score of 82% with XG boost </a:t>
            </a:r>
            <a:r>
              <a:rPr lang="en-IN" sz="1400" dirty="0" smtClean="0"/>
              <a:t>regressor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90814"/>
            <a:ext cx="6129684" cy="236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37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sz="2200" b="1" dirty="0" smtClean="0"/>
              <a:t>Hyper parameter </a:t>
            </a:r>
            <a:r>
              <a:rPr lang="en-IN" sz="2200" b="1" dirty="0"/>
              <a:t>tuning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381947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 smtClean="0"/>
              <a:t>Performed Randamized search CV.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06489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37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1600" b="1" dirty="0" smtClean="0"/>
              <a:t>Hyper parameter tuning with k-fold cross validation</a:t>
            </a:r>
            <a:endParaRPr lang="en-IN" sz="1600" b="1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2079"/>
            <a:ext cx="8229600" cy="452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3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 smtClean="0"/>
              <a:t>From the given dataset,we can conclude that the most important features are </a:t>
            </a:r>
          </a:p>
          <a:p>
            <a:r>
              <a:rPr lang="en-IN" sz="1400" b="1" dirty="0" smtClean="0"/>
              <a:t>Property Type (Apartment)</a:t>
            </a:r>
          </a:p>
          <a:p>
            <a:r>
              <a:rPr lang="en-IN" sz="1400" b="1" dirty="0" smtClean="0"/>
              <a:t>Amenities</a:t>
            </a:r>
          </a:p>
          <a:p>
            <a:r>
              <a:rPr lang="en-IN" sz="1400" b="1" dirty="0"/>
              <a:t>Bedroom and </a:t>
            </a:r>
            <a:r>
              <a:rPr lang="en-IN" sz="1400" b="1" dirty="0" smtClean="0"/>
              <a:t>Bathroom</a:t>
            </a:r>
          </a:p>
          <a:p>
            <a:r>
              <a:rPr lang="en-IN" sz="1400" b="1" dirty="0"/>
              <a:t>Room Type </a:t>
            </a:r>
            <a:r>
              <a:rPr lang="en-IN" sz="1400" b="1" dirty="0" smtClean="0"/>
              <a:t>Preference(</a:t>
            </a:r>
            <a:r>
              <a:rPr lang="en-US" sz="1400" b="1" dirty="0" smtClean="0"/>
              <a:t>Private room)</a:t>
            </a:r>
            <a:endParaRPr lang="en-IN" sz="1400" b="1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1037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594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Vacation Homez Case Study       Madisetty Padmavathi</vt:lpstr>
      <vt:lpstr>Data Analysis In our given data, we have dependent variable of log_price. let’s us discuss about the correlation co-efficient of this log_price with other independent variables</vt:lpstr>
      <vt:lpstr>Statistical Analysis &amp; EDA</vt:lpstr>
      <vt:lpstr>R </vt:lpstr>
      <vt:lpstr>PowerPoint Presentation</vt:lpstr>
      <vt:lpstr>Model Selection</vt:lpstr>
      <vt:lpstr>Hyper parameter tuning </vt:lpstr>
      <vt:lpstr>Hyper parameter tuning with k-fold cross validation</vt:lpstr>
      <vt:lpstr>Conclusions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 Homez Case Study</dc:title>
  <dc:creator>Windows User</dc:creator>
  <cp:lastModifiedBy>Windows User</cp:lastModifiedBy>
  <cp:revision>30</cp:revision>
  <dcterms:created xsi:type="dcterms:W3CDTF">2023-07-23T15:57:50Z</dcterms:created>
  <dcterms:modified xsi:type="dcterms:W3CDTF">2023-07-23T18:27:37Z</dcterms:modified>
</cp:coreProperties>
</file>