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need special hardware. It runs on cheaper disks,  cheap servers</a:t>
            </a:r>
          </a:p>
          <a:p>
            <a:r>
              <a:rPr lang="en-US" baseline="0" dirty="0" smtClean="0"/>
              <a:t>Open source Drive Community Standards</a:t>
            </a:r>
          </a:p>
          <a:p>
            <a:r>
              <a:rPr lang="en-US" baseline="0" dirty="0" smtClean="0"/>
              <a:t>Web Economy provides – like </a:t>
            </a:r>
            <a:r>
              <a:rPr lang="en-US" baseline="0" dirty="0" err="1" smtClean="0"/>
              <a:t>Amanzon</a:t>
            </a:r>
            <a:r>
              <a:rPr lang="en-US" baseline="0" dirty="0" smtClean="0"/>
              <a:t>, Flipkart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(OLTP-online transaction processing-)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operation databases cannot handle the volume.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 is open</a:t>
            </a:r>
            <a:r>
              <a:rPr lang="en-US" baseline="0" dirty="0" smtClean="0"/>
              <a:t> source implementation of google map reduce</a:t>
            </a:r>
          </a:p>
          <a:p>
            <a:r>
              <a:rPr lang="en-US" baseline="0" dirty="0" smtClean="0"/>
              <a:t>-Map phase will produce data in Key Value format</a:t>
            </a:r>
          </a:p>
          <a:p>
            <a:r>
              <a:rPr lang="en-US" baseline="0" dirty="0" smtClean="0"/>
              <a:t>-In Shuffle phase the data is sorted by Key. So that all the data items related to key is contagious </a:t>
            </a:r>
          </a:p>
          <a:p>
            <a:r>
              <a:rPr lang="en-US" baseline="0" dirty="0" smtClean="0"/>
              <a:t>-In Reduce phase it produce only one data for the key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) Aggregate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source implementation of Google Map Reduce and Google File System (GFS)</a:t>
            </a:r>
          </a:p>
          <a:p>
            <a:r>
              <a:rPr lang="en-US" baseline="0" dirty="0" smtClean="0"/>
              <a:t>In some cases file can be appended but not updated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 Reduce programs are natively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baseline="0" dirty="0" smtClean="0"/>
              <a:t> uses HDFS file system</a:t>
            </a:r>
          </a:p>
          <a:p>
            <a:r>
              <a:rPr lang="en-US" baseline="0" dirty="0" smtClean="0"/>
              <a:t>Cassandra uses HDFS compatible Cassandra file system</a:t>
            </a:r>
          </a:p>
          <a:p>
            <a:r>
              <a:rPr lang="en-US" baseline="0" dirty="0" smtClean="0"/>
              <a:t>Tables in these database are </a:t>
            </a:r>
            <a:r>
              <a:rPr lang="en-US" baseline="0" dirty="0" err="1" smtClean="0"/>
              <a:t>hdfs</a:t>
            </a:r>
            <a:r>
              <a:rPr lang="en-US" baseline="0" dirty="0" smtClean="0"/>
              <a:t> files</a:t>
            </a:r>
          </a:p>
          <a:p>
            <a:r>
              <a:rPr lang="en-US" baseline="0" dirty="0" smtClean="0"/>
              <a:t>The Hive Queries or Pig statements converted to Java code , compiled and run as map reduce Jobs on Hadoop</a:t>
            </a:r>
          </a:p>
          <a:p>
            <a:r>
              <a:rPr lang="en-US" baseline="0" dirty="0" smtClean="0"/>
              <a:t>Useful for data analysis people because they don’t need </a:t>
            </a:r>
            <a:r>
              <a:rPr lang="en-US" baseline="0" dirty="0" err="1" smtClean="0"/>
              <a:t>writed</a:t>
            </a:r>
            <a:r>
              <a:rPr lang="en-US" baseline="0" dirty="0" smtClean="0"/>
              <a:t> a Java code to do analysis</a:t>
            </a:r>
          </a:p>
          <a:p>
            <a:r>
              <a:rPr lang="en-US" baseline="0" dirty="0" err="1" smtClean="0"/>
              <a:t>Sqoop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to Hadoop)</a:t>
            </a:r>
          </a:p>
          <a:p>
            <a:r>
              <a:rPr lang="en-US" baseline="0" dirty="0" smtClean="0"/>
              <a:t>Flume is for streaming log data (These are very useful for log analytics)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provide single installable and GUI to manage the components</a:t>
            </a:r>
          </a:p>
          <a:p>
            <a:r>
              <a:rPr lang="en-US" baseline="0" dirty="0" smtClean="0"/>
              <a:t>Popular are Cloudera and Hortonworks</a:t>
            </a:r>
          </a:p>
          <a:p>
            <a:r>
              <a:rPr lang="en-US" dirty="0" smtClean="0"/>
              <a:t> Doug Cutting  creator</a:t>
            </a:r>
            <a:r>
              <a:rPr lang="en-US" baseline="0" dirty="0" smtClean="0"/>
              <a:t> of Hadoop is architect at </a:t>
            </a:r>
            <a:r>
              <a:rPr lang="en-US" baseline="0" dirty="0" err="1" smtClean="0"/>
              <a:t>cloudera</a:t>
            </a:r>
            <a:endParaRPr lang="en-US" baseline="0" dirty="0" smtClean="0"/>
          </a:p>
          <a:p>
            <a:r>
              <a:rPr lang="en-US" baseline="0" dirty="0" smtClean="0"/>
              <a:t>Hortonworks is the Hadoop team that spanned from Yahoo</a:t>
            </a:r>
          </a:p>
          <a:p>
            <a:r>
              <a:rPr lang="en-US" baseline="0" dirty="0" smtClean="0"/>
              <a:t>Cloudera is most popular and </a:t>
            </a:r>
            <a:r>
              <a:rPr lang="en-US" baseline="0" dirty="0" err="1" smtClean="0"/>
              <a:t>widley</a:t>
            </a:r>
            <a:r>
              <a:rPr lang="en-US" baseline="0" dirty="0" smtClean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&amp;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www.eduami.org</a:t>
            </a:r>
            <a:endParaRPr lang="en-US" dirty="0"/>
          </a:p>
        </p:txBody>
      </p:sp>
      <p:pic>
        <p:nvPicPr>
          <p:cNvPr id="2050" name="Picture 2" descr="https://upload.wikimedia.org/wikipedia/commons/thumb/0/0e/Hadoop_logo.svg/2000px-Hadoo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99879"/>
            <a:ext cx="5553749" cy="14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Installation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mode</a:t>
            </a:r>
            <a:endParaRPr lang="en-US" dirty="0" smtClean="0"/>
          </a:p>
          <a:p>
            <a:r>
              <a:rPr lang="en-US" dirty="0" smtClean="0"/>
              <a:t>Pseudo distribute </a:t>
            </a:r>
            <a:r>
              <a:rPr lang="en-US" dirty="0" smtClean="0"/>
              <a:t>mode</a:t>
            </a:r>
          </a:p>
          <a:p>
            <a:r>
              <a:rPr lang="en-US" dirty="0"/>
              <a:t>Fully Distributed Mode (Cluster)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Vendors (Distributions)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Cloudera</a:t>
            </a:r>
          </a:p>
          <a:p>
            <a:r>
              <a:rPr lang="en-US" dirty="0" smtClean="0"/>
              <a:t>Hortonworks</a:t>
            </a:r>
          </a:p>
          <a:p>
            <a:pPr lvl="1"/>
            <a:r>
              <a:rPr lang="en-US" dirty="0" err="1" smtClean="0"/>
              <a:t>Hcatalog</a:t>
            </a:r>
            <a:r>
              <a:rPr lang="en-US" dirty="0" smtClean="0"/>
              <a:t>: Hive/Pig/MR Interop</a:t>
            </a:r>
          </a:p>
          <a:p>
            <a:r>
              <a:rPr lang="en-US" dirty="0" err="1" smtClean="0"/>
              <a:t>MapR</a:t>
            </a:r>
            <a:endParaRPr lang="en-US" dirty="0" smtClean="0"/>
          </a:p>
          <a:p>
            <a:pPr lvl="1"/>
            <a:r>
              <a:rPr lang="en-US" dirty="0" smtClean="0"/>
              <a:t>Network File System replaces HDFS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InfoSphere</a:t>
            </a:r>
            <a:r>
              <a:rPr lang="en-US" dirty="0" smtClean="0"/>
              <a:t> </a:t>
            </a:r>
            <a:r>
              <a:rPr lang="en-US" dirty="0" err="1" smtClean="0"/>
              <a:t>BigInsights</a:t>
            </a:r>
            <a:endParaRPr lang="en-US" dirty="0" smtClean="0"/>
          </a:p>
          <a:p>
            <a:pPr lvl="1"/>
            <a:r>
              <a:rPr lang="en-US" dirty="0" smtClean="0"/>
              <a:t>HDFS &lt;-&gt; DB2 Integration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Project Isotope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1752600"/>
            <a:ext cx="2362200" cy="384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5108645"/>
            <a:ext cx="1047750" cy="9715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EMR</a:t>
            </a:r>
          </a:p>
          <a:p>
            <a:pPr lvl="1"/>
            <a:r>
              <a:rPr lang="en-US" dirty="0" smtClean="0"/>
              <a:t>Elastic MapReduce</a:t>
            </a:r>
          </a:p>
          <a:p>
            <a:r>
              <a:rPr lang="en-US" dirty="0" smtClean="0"/>
              <a:t>Hadoop on Azure</a:t>
            </a:r>
          </a:p>
          <a:p>
            <a:pPr lvl="1"/>
            <a:r>
              <a:rPr lang="en-US" dirty="0" smtClean="0"/>
              <a:t>Very Simple provisioning, Query in Browser, Query from Excel or Hive ODBC driver</a:t>
            </a:r>
          </a:p>
          <a:p>
            <a:r>
              <a:rPr lang="en-US" dirty="0" smtClean="0"/>
              <a:t>Google Compute Engine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platform as a Service</a:t>
            </a:r>
          </a:p>
          <a:p>
            <a:endParaRPr lang="en-US" dirty="0"/>
          </a:p>
        </p:txBody>
      </p:sp>
      <p:pic>
        <p:nvPicPr>
          <p:cNvPr id="5122" name="Picture 2" descr="http://logos.textgiraffe.com/logos/logo-name/Cloud-designstyle-cloud-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334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6146" name="Picture 2" descr="http://www.clipartkid.com/images/57/blue-question-mark-clip-art-clipart-panda-free-clipart-images-2FtbFg-clip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61" y="1905000"/>
            <a:ext cx="283050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2851" y="1714500"/>
            <a:ext cx="9144000" cy="43053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What is Data?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acts </a:t>
            </a:r>
            <a:r>
              <a:rPr lang="en-US" dirty="0"/>
              <a:t>and statistics collected together for reference or analysis</a:t>
            </a:r>
            <a:endParaRPr lang="en-US" dirty="0" smtClean="0"/>
          </a:p>
          <a:p>
            <a:pPr lvl="1"/>
            <a:r>
              <a:rPr lang="en-US" dirty="0" smtClean="0"/>
              <a:t>What is Information?</a:t>
            </a:r>
          </a:p>
          <a:p>
            <a:pPr lvl="2"/>
            <a:r>
              <a:rPr lang="en-US" dirty="0"/>
              <a:t>Information Analysis is the process of inspecting, transforming, and modelling information, by converting raw data into actionable knowledge</a:t>
            </a:r>
            <a:endParaRPr lang="en-US" dirty="0" smtClean="0"/>
          </a:p>
          <a:p>
            <a:pPr lvl="1"/>
            <a:r>
              <a:rPr lang="en-US" dirty="0" smtClean="0"/>
              <a:t>What is Big Data?</a:t>
            </a:r>
          </a:p>
          <a:p>
            <a:pPr lvl="2"/>
            <a:r>
              <a:rPr lang="en-US" dirty="0"/>
              <a:t>Big data is a term for data sets that are so large or complex that traditional data processing application software is inadequate to deal with them.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AutoShape 4" descr="Image result for upc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981200"/>
          </a:xfrm>
        </p:spPr>
        <p:txBody>
          <a:bodyPr/>
          <a:lstStyle/>
          <a:p>
            <a:pPr lvl="1"/>
            <a:r>
              <a:rPr lang="en-US" dirty="0" smtClean="0"/>
              <a:t>Weblogs</a:t>
            </a:r>
            <a:r>
              <a:rPr lang="en-US" dirty="0"/>
              <a:t>, Social Media data, Twitter, Facebook</a:t>
            </a:r>
          </a:p>
          <a:p>
            <a:pPr lvl="1"/>
            <a:r>
              <a:rPr lang="en-US" dirty="0"/>
              <a:t>Supply Chain, Super Market UPC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Cell Towers</a:t>
            </a:r>
          </a:p>
          <a:p>
            <a:pPr lvl="1"/>
            <a:r>
              <a:rPr lang="en-US" dirty="0" smtClean="0"/>
              <a:t>UID</a:t>
            </a:r>
          </a:p>
          <a:p>
            <a:pPr lvl="1"/>
            <a:r>
              <a:rPr lang="en-US" dirty="0" smtClean="0"/>
              <a:t>We have big data from very long but we never kept them for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687" y="3852862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85" y="4060475"/>
            <a:ext cx="1965350" cy="1361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13" y="4152899"/>
            <a:ext cx="1289030" cy="1668541"/>
          </a:xfrm>
          <a:prstGeom prst="rect">
            <a:avLst/>
          </a:prstGeom>
        </p:spPr>
      </p:pic>
      <p:pic>
        <p:nvPicPr>
          <p:cNvPr id="3074" name="Picture 2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82" y="3886200"/>
            <a:ext cx="1360416" cy="11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4.wikia.nocookie.net/logopedia/images/0/0a/Gmail_logo.png/revision/latest?cb=201011161428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57" y="5595937"/>
            <a:ext cx="2008969" cy="8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en/thumb/c/cf/Aadhaar_Logo.svg/1200px-Aadhaar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72" y="2143125"/>
            <a:ext cx="1481079" cy="9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Enables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Commodity Hardware</a:t>
            </a:r>
          </a:p>
          <a:p>
            <a:r>
              <a:rPr lang="en-US" dirty="0" smtClean="0"/>
              <a:t>Reduction in storage costs</a:t>
            </a:r>
          </a:p>
          <a:p>
            <a:r>
              <a:rPr lang="en-US" dirty="0" smtClean="0"/>
              <a:t>Open Source eco system</a:t>
            </a:r>
          </a:p>
          <a:p>
            <a:r>
              <a:rPr lang="en-US" dirty="0" smtClean="0"/>
              <a:t>Web Economy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Big Data Enable?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Stream analysis, buying patterns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Fraud detection &amp; Forensic analysis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Healthcare research</a:t>
            </a:r>
          </a:p>
          <a:p>
            <a:r>
              <a:rPr lang="en-US" dirty="0" smtClean="0"/>
              <a:t>Prediction ( and prevention) of equipment failure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24598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100s of  TB to PB</a:t>
            </a:r>
          </a:p>
          <a:p>
            <a:r>
              <a:rPr lang="en-US" dirty="0" smtClean="0"/>
              <a:t>Three Vs</a:t>
            </a:r>
          </a:p>
          <a:p>
            <a:pPr lvl="1"/>
            <a:r>
              <a:rPr lang="en-US" dirty="0" smtClean="0"/>
              <a:t>Volume</a:t>
            </a:r>
          </a:p>
          <a:p>
            <a:pPr lvl="2"/>
            <a:r>
              <a:rPr lang="en-US" dirty="0" smtClean="0"/>
              <a:t>TB to PB</a:t>
            </a:r>
          </a:p>
          <a:p>
            <a:pPr lvl="1"/>
            <a:r>
              <a:rPr lang="en-US" dirty="0" smtClean="0"/>
              <a:t>Velocity</a:t>
            </a:r>
          </a:p>
          <a:p>
            <a:pPr lvl="2"/>
            <a:r>
              <a:rPr lang="en-US" dirty="0" smtClean="0"/>
              <a:t>MB/Sec</a:t>
            </a:r>
          </a:p>
          <a:p>
            <a:pPr lvl="1"/>
            <a:r>
              <a:rPr lang="en-US" dirty="0" smtClean="0"/>
              <a:t>Variety</a:t>
            </a:r>
          </a:p>
          <a:p>
            <a:pPr lvl="2"/>
            <a:r>
              <a:rPr lang="en-US" dirty="0" smtClean="0"/>
              <a:t>Structured  (Organized Data format)</a:t>
            </a:r>
          </a:p>
          <a:p>
            <a:pPr lvl="3"/>
            <a:r>
              <a:rPr lang="en-US" dirty="0" smtClean="0"/>
              <a:t>Fixed Data Schema</a:t>
            </a:r>
          </a:p>
          <a:p>
            <a:pPr lvl="3"/>
            <a:r>
              <a:rPr lang="en-US" dirty="0" smtClean="0"/>
              <a:t>Example: Database records</a:t>
            </a:r>
          </a:p>
          <a:p>
            <a:pPr lvl="2"/>
            <a:r>
              <a:rPr lang="en-US" dirty="0" smtClean="0"/>
              <a:t>Unstructured (Unorganized Data)</a:t>
            </a:r>
          </a:p>
          <a:p>
            <a:pPr lvl="3"/>
            <a:r>
              <a:rPr lang="en-US" dirty="0" smtClean="0"/>
              <a:t>Unknown Schema</a:t>
            </a:r>
          </a:p>
          <a:p>
            <a:pPr lvl="3"/>
            <a:r>
              <a:rPr lang="en-US" dirty="0" smtClean="0"/>
              <a:t>Example: Audio, Video, Multi media files ..etc.</a:t>
            </a:r>
          </a:p>
          <a:p>
            <a:pPr lvl="2"/>
            <a:r>
              <a:rPr lang="en-US" dirty="0" smtClean="0"/>
              <a:t>Semi Structured (Partial Organized Data)</a:t>
            </a:r>
          </a:p>
          <a:p>
            <a:pPr lvl="3"/>
            <a:r>
              <a:rPr lang="en-US" dirty="0" smtClean="0"/>
              <a:t>Lacks forma structure of a data model</a:t>
            </a:r>
          </a:p>
          <a:p>
            <a:pPr lvl="3"/>
            <a:r>
              <a:rPr lang="en-US" dirty="0" smtClean="0"/>
              <a:t>Example: JSON, XML, YAML 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Uses Hadoop</a:t>
            </a:r>
          </a:p>
          <a:p>
            <a:r>
              <a:rPr lang="en-US" dirty="0" smtClean="0"/>
              <a:t>Too big for OLTP</a:t>
            </a:r>
          </a:p>
          <a:p>
            <a:r>
              <a:rPr lang="en-US" dirty="0" smtClean="0"/>
              <a:t>Uses distributed or Parallel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algorithmic approach to deal with Big Data</a:t>
            </a:r>
          </a:p>
          <a:p>
            <a:r>
              <a:rPr lang="en-US" dirty="0" smtClean="0"/>
              <a:t>Map Phase</a:t>
            </a:r>
          </a:p>
          <a:p>
            <a:pPr lvl="1"/>
            <a:r>
              <a:rPr lang="en-US" dirty="0" smtClean="0"/>
              <a:t>Split the data and pre-process it</a:t>
            </a:r>
          </a:p>
          <a:p>
            <a:r>
              <a:rPr lang="en-US" dirty="0" smtClean="0"/>
              <a:t>Shuffle Phase</a:t>
            </a:r>
          </a:p>
          <a:p>
            <a:pPr lvl="1"/>
            <a:r>
              <a:rPr lang="en-US" dirty="0" smtClean="0"/>
              <a:t>Group values </a:t>
            </a:r>
          </a:p>
          <a:p>
            <a:r>
              <a:rPr lang="en-US" dirty="0" smtClean="0"/>
              <a:t>Reduce Phase</a:t>
            </a:r>
          </a:p>
          <a:p>
            <a:pPr lvl="1"/>
            <a:r>
              <a:rPr lang="en-US" dirty="0" smtClean="0"/>
              <a:t>Aggregate the results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3733798" cy="1020762"/>
          </a:xfrm>
        </p:spPr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Apache project , combining a MapReduce  engine with distributes file system (HDFS)</a:t>
            </a:r>
          </a:p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It allows disks local to individual nodes in a Hadoop cluster to operate as a single pool of storage</a:t>
            </a:r>
          </a:p>
          <a:p>
            <a:pPr lvl="1"/>
            <a:r>
              <a:rPr lang="en-US" dirty="0" smtClean="0"/>
              <a:t>Files are replicated across various node so that loss of one node will not cause loss of data</a:t>
            </a:r>
          </a:p>
          <a:p>
            <a:pPr lvl="2"/>
            <a:r>
              <a:rPr lang="en-US" dirty="0" smtClean="0"/>
              <a:t>By default 2 additional copies of each file made, for total of 3 instances</a:t>
            </a:r>
          </a:p>
          <a:p>
            <a:pPr lvl="1"/>
            <a:r>
              <a:rPr lang="en-US" dirty="0" smtClean="0"/>
              <a:t>Files cannot be update</a:t>
            </a:r>
          </a:p>
          <a:p>
            <a:pPr lvl="1"/>
            <a:r>
              <a:rPr lang="en-US" sz="2400" dirty="0"/>
              <a:t>Hadoop typically used in combination with complementary tools or technologies</a:t>
            </a:r>
          </a:p>
          <a:p>
            <a:pPr lvl="1"/>
            <a:endParaRPr lang="en-US" sz="2400" dirty="0"/>
          </a:p>
        </p:txBody>
      </p:sp>
      <p:pic>
        <p:nvPicPr>
          <p:cNvPr id="1026" name="Picture 2" descr="https://upload.wikimedia.org/wikipedia/commons/thumb/0/0e/Hadoop_logo.svg/2000px-Hadoo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381000"/>
            <a:ext cx="4267200" cy="11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3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8198" cy="4267200"/>
          </a:xfrm>
        </p:spPr>
        <p:txBody>
          <a:bodyPr/>
          <a:lstStyle/>
          <a:p>
            <a:r>
              <a:rPr lang="en-US" dirty="0" smtClean="0"/>
              <a:t>Flume</a:t>
            </a:r>
          </a:p>
          <a:p>
            <a:r>
              <a:rPr lang="en-US" dirty="0" smtClean="0"/>
              <a:t>Machine Learning or Data mining</a:t>
            </a:r>
          </a:p>
          <a:p>
            <a:r>
              <a:rPr lang="en-US" dirty="0" smtClean="0"/>
              <a:t>RDBMS (Import/Export)</a:t>
            </a:r>
          </a:p>
          <a:p>
            <a:r>
              <a:rPr lang="en-US" dirty="0" smtClean="0"/>
              <a:t>Query: </a:t>
            </a:r>
            <a:r>
              <a:rPr lang="en-US" dirty="0" err="1" smtClean="0"/>
              <a:t>HiveQL</a:t>
            </a:r>
            <a:r>
              <a:rPr lang="en-US" dirty="0" smtClean="0"/>
              <a:t> and Pig Latin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Hbase</a:t>
            </a:r>
            <a:r>
              <a:rPr lang="en-US" dirty="0" smtClean="0"/>
              <a:t> or Cassandra)</a:t>
            </a:r>
          </a:p>
          <a:p>
            <a:r>
              <a:rPr lang="en-US" dirty="0" smtClean="0"/>
              <a:t>Map Reduce , HDFS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619250"/>
            <a:ext cx="2924175" cy="48387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662</TotalTime>
  <Words>741</Words>
  <Application>Microsoft Office PowerPoint</Application>
  <PresentationFormat>Custom</PresentationFormat>
  <Paragraphs>151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Big data &amp; Hadoop</vt:lpstr>
      <vt:lpstr>Introduction</vt:lpstr>
      <vt:lpstr>Scenarios</vt:lpstr>
      <vt:lpstr>What Enables Big Data?</vt:lpstr>
      <vt:lpstr>What Does Big Data Enable?</vt:lpstr>
      <vt:lpstr>Big Data Defined</vt:lpstr>
      <vt:lpstr>MapReduce</vt:lpstr>
      <vt:lpstr>What is Hadoop</vt:lpstr>
      <vt:lpstr>Hadoop Stack</vt:lpstr>
      <vt:lpstr>Hadoop Installation Mode</vt:lpstr>
      <vt:lpstr>MapReduce Demo</vt:lpstr>
      <vt:lpstr>Vendors (Distributions)</vt:lpstr>
      <vt:lpstr>Hadoop in the Cloud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dragon</dc:creator>
  <cp:lastModifiedBy>dragon</cp:lastModifiedBy>
  <cp:revision>107</cp:revision>
  <dcterms:created xsi:type="dcterms:W3CDTF">2017-04-20T14:29:45Z</dcterms:created>
  <dcterms:modified xsi:type="dcterms:W3CDTF">2017-04-22T08:41:27Z</dcterms:modified>
</cp:coreProperties>
</file>