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2701-E1E1-467B-AC74-3478D076A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B0E67-0711-41B2-847A-2BA31863C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BCB16-9E3D-4C91-9A53-CC5940ED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F47E-F390-49B9-9B2F-C64073D1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8D00-21BB-4068-B6C7-4C7BBEF8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6619-7BCA-47B4-81A3-C42283BA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D7E5F-2BA6-417C-BFB4-FFF3E3595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E68C-AB7C-45B4-8469-8065D4E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8024-6816-4EA7-B3DD-E130A265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C9E9-C928-4686-9A69-F32DE9BF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1E0F5-B5E5-4943-AC36-679ED7EA3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A9D29-05E7-4561-8147-30CE709B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0E12-D280-41F4-A78D-8066CF5B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A23A-8D4D-4DE7-88B2-69A1E32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AA4B-CE12-4849-A466-EB14BF02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76E0-D17B-48C3-814D-4AD72474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A007-6C32-4807-BD1C-44C5F3D3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2D24-405F-4D5D-B72F-40BCF6E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CC22-F7B5-488C-8DFC-B05BB6E1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5579-5E30-4D9B-8CAE-6DE63682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4C71-A657-4CD0-A041-21EFCCC3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5D7F-E3F0-4ABB-9B71-D0358E39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B24A-0A8E-405A-9FE5-4626B24F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5882-2D4E-4A6D-991F-FF3C577B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BC16-93FE-443D-9521-C78A4BD7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FB60-904C-4138-A70B-2DFA393F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573E-5C63-4C88-9A44-DBB485C6B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59F56-E9F6-49C6-A8B9-390B378CB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33C3-5E63-4A72-A811-4D28B311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E7E6-0323-4C2A-BDC8-E7412BC7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454B-8E8A-42BC-9617-35019B3C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793F-A3A0-4C8A-A88A-9E1C4266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CD73-8A19-48FA-AA87-9639CA01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64282-8185-40BB-93BC-9DC359135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C4C7C-BF37-4B84-94F7-2BC19B0F8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848BF-0072-4B86-B614-56F919584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77685-68DE-4D1A-946C-B9DB7845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FFAB8-F0E6-45A8-B337-FFFB4413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8CD11-D244-4EEC-99C2-EFCB5E4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6BD1-988C-411D-B26C-D4CD970C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F6581-288E-4B30-8BE8-2F47C547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DD8CB-5DEE-4ED4-8A65-CDC28F6E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23267-29EB-4FB2-8495-4CEE3AD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A6DA6-989A-400E-9077-8182B7BF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E932B-DDAA-453E-8E53-818A4673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EEB66-6B17-4520-A914-DBAA8DE2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482F-88E9-4916-9C71-1DBEE743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A890-93E1-460C-ABA2-16EBCE437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BE526-4A6C-44C6-9177-1AA5BDF2F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B023-9270-4AE7-B5D0-B7563C07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7A55E-5CD8-478B-90DB-EA2B966E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D323-3FE3-408B-A885-5C35FAA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C5DA-9426-4C1D-A325-BC54216F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1F54A-7F03-468D-A8E9-A3D6F2CFE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D3D01-1E10-4B50-BDA8-DB2AD58D1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4E032-B066-43A4-9CA1-536C541D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6DEC-0720-4A02-87D6-F1221620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502D8-2A54-4EAB-9EA4-0146578D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4425B-5DD4-46E6-BE7A-A644396F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0D25F-B9DB-4EB3-AC84-14F3B84A3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13BB-60DB-4AB3-97C8-87483AC6E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C5BC4-3BEC-43B9-AF0B-18C73A10157B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A73EC-EFBE-40CC-B0FB-E526D11A0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4EA4-1DD2-497B-A692-8BAE6F234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CB63A-8C3D-4B22-97CC-1182D9BA6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BC80-DAA7-4E80-AAD8-AFFD8A621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Collibra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2A1AE-5552-4F0A-BC09-83F2066E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Proposing a New Business Asset</a:t>
            </a:r>
          </a:p>
        </p:txBody>
      </p:sp>
    </p:spTree>
    <p:extLst>
      <p:ext uri="{BB962C8B-B14F-4D97-AF65-F5344CB8AC3E}">
        <p14:creationId xmlns:p14="http://schemas.microsoft.com/office/powerpoint/2010/main" val="177683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4E1BE-8A07-4DF6-AF10-FEF211BD650E}"/>
              </a:ext>
            </a:extLst>
          </p:cNvPr>
          <p:cNvSpPr txBox="1"/>
          <p:nvPr/>
        </p:nvSpPr>
        <p:spPr>
          <a:xfrm>
            <a:off x="260059" y="352338"/>
            <a:ext cx="8514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OOB Workflow: Propose New Business Term vs. Propose Business Asset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96E25-110C-4BA2-B2E4-35CA7D71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8" y="814003"/>
            <a:ext cx="5835941" cy="322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998005-0590-4732-855C-3A0CF0755527}"/>
              </a:ext>
            </a:extLst>
          </p:cNvPr>
          <p:cNvSpPr txBox="1"/>
          <p:nvPr/>
        </p:nvSpPr>
        <p:spPr>
          <a:xfrm>
            <a:off x="6523923" y="1309765"/>
            <a:ext cx="331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approval process in either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C21E2-A2B8-4F54-B074-85357D1C774D}"/>
              </a:ext>
            </a:extLst>
          </p:cNvPr>
          <p:cNvSpPr txBox="1"/>
          <p:nvPr/>
        </p:nvSpPr>
        <p:spPr>
          <a:xfrm>
            <a:off x="6523923" y="2357306"/>
            <a:ext cx="419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 business asset will show a drop down list of asset types.</a:t>
            </a:r>
          </a:p>
        </p:txBody>
      </p:sp>
    </p:spTree>
    <p:extLst>
      <p:ext uri="{BB962C8B-B14F-4D97-AF65-F5344CB8AC3E}">
        <p14:creationId xmlns:p14="http://schemas.microsoft.com/office/powerpoint/2010/main" val="253276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B8DE9-A6A1-43D1-95A8-7A2042CFCB8F}"/>
              </a:ext>
            </a:extLst>
          </p:cNvPr>
          <p:cNvSpPr txBox="1"/>
          <p:nvPr/>
        </p:nvSpPr>
        <p:spPr>
          <a:xfrm>
            <a:off x="436228" y="19294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MHF: Propose New Business Asset with Approval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43ECE-4476-48EE-ADAE-7E7359ED898C}"/>
              </a:ext>
            </a:extLst>
          </p:cNvPr>
          <p:cNvSpPr txBox="1"/>
          <p:nvPr/>
        </p:nvSpPr>
        <p:spPr>
          <a:xfrm>
            <a:off x="352337" y="715378"/>
            <a:ext cx="4622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Assets to Include:</a:t>
            </a:r>
          </a:p>
          <a:p>
            <a:r>
              <a:rPr lang="en-US" dirty="0"/>
              <a:t>Business Term</a:t>
            </a:r>
          </a:p>
          <a:p>
            <a:r>
              <a:rPr lang="en-US" dirty="0"/>
              <a:t>Acronym</a:t>
            </a:r>
          </a:p>
          <a:p>
            <a:r>
              <a:rPr lang="en-US" dirty="0"/>
              <a:t>Measures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KPI’s</a:t>
            </a:r>
          </a:p>
          <a:p>
            <a:r>
              <a:rPr lang="en-US" dirty="0"/>
              <a:t>Report Dimensions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50609-0A98-4D5B-ACF1-0173D181A556}"/>
              </a:ext>
            </a:extLst>
          </p:cNvPr>
          <p:cNvSpPr txBox="1"/>
          <p:nvPr/>
        </p:nvSpPr>
        <p:spPr>
          <a:xfrm>
            <a:off x="352337" y="2911952"/>
            <a:ext cx="4622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Roles to Include:</a:t>
            </a:r>
          </a:p>
          <a:p>
            <a:r>
              <a:rPr lang="en-US" dirty="0"/>
              <a:t>Data Governance Analyst</a:t>
            </a:r>
          </a:p>
          <a:p>
            <a:r>
              <a:rPr lang="en-US" dirty="0"/>
              <a:t>Consumer</a:t>
            </a:r>
          </a:p>
          <a:p>
            <a:r>
              <a:rPr lang="en-US" dirty="0"/>
              <a:t>Business Steward</a:t>
            </a:r>
          </a:p>
          <a:p>
            <a:r>
              <a:rPr lang="en-US" dirty="0"/>
              <a:t>Stakeholder (the BS of the secondary LOB)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E27D3B-4F21-4323-A9CA-2B3DA3EB15D5}"/>
              </a:ext>
            </a:extLst>
          </p:cNvPr>
          <p:cNvGrpSpPr/>
          <p:nvPr/>
        </p:nvGrpSpPr>
        <p:grpSpPr>
          <a:xfrm>
            <a:off x="3850547" y="562279"/>
            <a:ext cx="7596233" cy="1065401"/>
            <a:chOff x="1661020" y="4613945"/>
            <a:chExt cx="7596233" cy="10654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821518-F65A-4383-9DDF-1CF5DE47D071}"/>
                </a:ext>
              </a:extLst>
            </p:cNvPr>
            <p:cNvGrpSpPr/>
            <p:nvPr/>
          </p:nvGrpSpPr>
          <p:grpSpPr>
            <a:xfrm>
              <a:off x="1661020" y="5163424"/>
              <a:ext cx="7596233" cy="515922"/>
              <a:chOff x="1661020" y="5163424"/>
              <a:chExt cx="7596233" cy="5159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3099CB-195B-4D1C-AD59-6CDB9201948A}"/>
                  </a:ext>
                </a:extLst>
              </p:cNvPr>
              <p:cNvSpPr/>
              <p:nvPr/>
            </p:nvSpPr>
            <p:spPr>
              <a:xfrm>
                <a:off x="1661020" y="5164472"/>
                <a:ext cx="1308683" cy="51172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Consumer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ACDD15-1574-41E8-9466-1B2B9CD7F9F8}"/>
                  </a:ext>
                </a:extLst>
              </p:cNvPr>
              <p:cNvSpPr/>
              <p:nvPr/>
            </p:nvSpPr>
            <p:spPr>
              <a:xfrm>
                <a:off x="3232907" y="5165520"/>
                <a:ext cx="1308683" cy="51172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E2F859-42F0-423F-ABE7-641F34D08C1C}"/>
                  </a:ext>
                </a:extLst>
              </p:cNvPr>
              <p:cNvSpPr/>
              <p:nvPr/>
            </p:nvSpPr>
            <p:spPr>
              <a:xfrm>
                <a:off x="4804794" y="5166568"/>
                <a:ext cx="1308683" cy="51172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B5230F4-2DC0-48C8-9A5D-A19EBF4430C5}"/>
                  </a:ext>
                </a:extLst>
              </p:cNvPr>
              <p:cNvSpPr/>
              <p:nvPr/>
            </p:nvSpPr>
            <p:spPr>
              <a:xfrm>
                <a:off x="6376682" y="5167618"/>
                <a:ext cx="1308683" cy="51172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Stakeholder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B26DDE-5F4D-4D83-9554-CEFE0B0D80DE}"/>
                  </a:ext>
                </a:extLst>
              </p:cNvPr>
              <p:cNvSpPr/>
              <p:nvPr/>
            </p:nvSpPr>
            <p:spPr>
              <a:xfrm>
                <a:off x="7948570" y="5163424"/>
                <a:ext cx="1308683" cy="51172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DGA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2222547-6D17-48B1-855A-2F0A65360F23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2969703" y="5420336"/>
                <a:ext cx="263204" cy="1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258858C-DDC8-4898-AD53-7C585F3E2B6E}"/>
                  </a:ext>
                </a:extLst>
              </p:cNvPr>
              <p:cNvCxnSpPr/>
              <p:nvPr/>
            </p:nvCxnSpPr>
            <p:spPr>
              <a:xfrm>
                <a:off x="4541590" y="5419288"/>
                <a:ext cx="263204" cy="1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014E252-8A59-4DE9-AE60-E1EEE2EAC8EB}"/>
                  </a:ext>
                </a:extLst>
              </p:cNvPr>
              <p:cNvCxnSpPr/>
              <p:nvPr/>
            </p:nvCxnSpPr>
            <p:spPr>
              <a:xfrm>
                <a:off x="6125012" y="5419288"/>
                <a:ext cx="263204" cy="1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560C77A-374E-476F-8D07-09596477206F}"/>
                  </a:ext>
                </a:extLst>
              </p:cNvPr>
              <p:cNvCxnSpPr/>
              <p:nvPr/>
            </p:nvCxnSpPr>
            <p:spPr>
              <a:xfrm>
                <a:off x="7685365" y="5419288"/>
                <a:ext cx="263204" cy="10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161BE-BF99-41DF-A024-C677D3474569}"/>
                </a:ext>
              </a:extLst>
            </p:cNvPr>
            <p:cNvSpPr txBox="1"/>
            <p:nvPr/>
          </p:nvSpPr>
          <p:spPr>
            <a:xfrm>
              <a:off x="4318234" y="4613945"/>
              <a:ext cx="2281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 Level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80DA4F-D0D6-4E55-97FE-4EBD8E441A03}"/>
              </a:ext>
            </a:extLst>
          </p:cNvPr>
          <p:cNvSpPr txBox="1"/>
          <p:nvPr/>
        </p:nvSpPr>
        <p:spPr>
          <a:xfrm>
            <a:off x="4244829" y="1875156"/>
            <a:ext cx="72019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Consumer submits a new asset (</a:t>
            </a:r>
            <a:r>
              <a:rPr lang="en-US" dirty="0">
                <a:solidFill>
                  <a:schemeClr val="accent6"/>
                </a:solidFill>
              </a:rPr>
              <a:t>Candidate Status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DGA will review, add LOB and sends to BS &amp; Stakeholder (if assigned) to vote (same time) (</a:t>
            </a:r>
            <a:r>
              <a:rPr lang="en-US" dirty="0">
                <a:solidFill>
                  <a:schemeClr val="accent6"/>
                </a:solidFill>
              </a:rPr>
              <a:t>Under review Status</a:t>
            </a:r>
            <a:r>
              <a:rPr lang="en-US" dirty="0"/>
              <a:t>).  Need the ability to communicate back and forth between the any of the listed roles. (only one level back allowed). Need a comment section.</a:t>
            </a:r>
          </a:p>
          <a:p>
            <a:pPr marL="342900" indent="-342900">
              <a:buAutoNum type="arabicPeriod"/>
            </a:pPr>
            <a:r>
              <a:rPr lang="en-US" dirty="0"/>
              <a:t>BS votes Approve, Reject, Approve with Edit.</a:t>
            </a:r>
          </a:p>
          <a:p>
            <a:pPr marL="342900" indent="-342900">
              <a:buAutoNum type="arabicPeriod"/>
            </a:pPr>
            <a:r>
              <a:rPr lang="en-US" dirty="0"/>
              <a:t>Stakeholder votes, Approve, Reject, Approve with Edit. If no voting occurs within … time frame default to approve.</a:t>
            </a:r>
          </a:p>
          <a:p>
            <a:endParaRPr lang="en-US" dirty="0"/>
          </a:p>
          <a:p>
            <a:r>
              <a:rPr lang="en-US" dirty="0"/>
              <a:t>If: BS or Stakeholder Reject needs to go back to DGA. Rejection reason must be stated in a free text box.</a:t>
            </a:r>
          </a:p>
          <a:p>
            <a:endParaRPr lang="en-US" dirty="0"/>
          </a:p>
          <a:p>
            <a:r>
              <a:rPr lang="en-US" dirty="0"/>
              <a:t>If Approved: The asset status will change to </a:t>
            </a:r>
            <a:r>
              <a:rPr lang="en-US" dirty="0">
                <a:solidFill>
                  <a:schemeClr val="accent6"/>
                </a:solidFill>
              </a:rPr>
              <a:t>Accepted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5. DGA will author the asset into Collibra, status will move to </a:t>
            </a:r>
            <a:r>
              <a:rPr lang="en-US" dirty="0">
                <a:solidFill>
                  <a:schemeClr val="accent6"/>
                </a:solidFill>
              </a:rPr>
              <a:t>Approved</a:t>
            </a:r>
            <a:r>
              <a:rPr lang="en-US" dirty="0"/>
              <a:t>.</a:t>
            </a:r>
          </a:p>
          <a:p>
            <a:r>
              <a:rPr lang="en-US" dirty="0"/>
              <a:t>6. Communicate outcome of submission to submitting consumer no matter where in the flow it was rejected and only the final approval.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AAD66-48EA-45B4-9335-E3F7321BD3A3}"/>
              </a:ext>
            </a:extLst>
          </p:cNvPr>
          <p:cNvSpPr txBox="1"/>
          <p:nvPr/>
        </p:nvSpPr>
        <p:spPr>
          <a:xfrm>
            <a:off x="352337" y="4389280"/>
            <a:ext cx="3556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 we need to have BS and stakeholders M/M/KPI’s or just DGA and Analytic Leadership?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Need to figure out what to do with terms owned by DSC.</a:t>
            </a:r>
          </a:p>
        </p:txBody>
      </p:sp>
    </p:spTree>
    <p:extLst>
      <p:ext uri="{BB962C8B-B14F-4D97-AF65-F5344CB8AC3E}">
        <p14:creationId xmlns:p14="http://schemas.microsoft.com/office/powerpoint/2010/main" val="224513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7F5119E2F964CA9DD628C8D35F42B" ma:contentTypeVersion="12" ma:contentTypeDescription="Create a new document." ma:contentTypeScope="" ma:versionID="88ef5e8d0608f066fd20cf6b91152f6f">
  <xsd:schema xmlns:xsd="http://www.w3.org/2001/XMLSchema" xmlns:xs="http://www.w3.org/2001/XMLSchema" xmlns:p="http://schemas.microsoft.com/office/2006/metadata/properties" xmlns:ns3="4b784cb9-5f74-4771-bf07-58562beccf91" xmlns:ns4="02f4b21b-8c69-4247-bc1a-90aba6be8015" targetNamespace="http://schemas.microsoft.com/office/2006/metadata/properties" ma:root="true" ma:fieldsID="64cdbe66d3c1ed0bd1110d0415ae90fe" ns3:_="" ns4:_="">
    <xsd:import namespace="4b784cb9-5f74-4771-bf07-58562beccf91"/>
    <xsd:import namespace="02f4b21b-8c69-4247-bc1a-90aba6be80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84cb9-5f74-4771-bf07-58562becc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f4b21b-8c69-4247-bc1a-90aba6be80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D91E03-F7D1-409C-A4B7-AE0F4850DCC6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02f4b21b-8c69-4247-bc1a-90aba6be8015"/>
    <ds:schemaRef ds:uri="http://schemas.microsoft.com/office/infopath/2007/PartnerControls"/>
    <ds:schemaRef ds:uri="http://schemas.openxmlformats.org/package/2006/metadata/core-properties"/>
    <ds:schemaRef ds:uri="4b784cb9-5f74-4771-bf07-58562beccf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55A1D6-5A9D-4556-BEC3-0465AB8376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AB87CD-B19E-40F6-83BC-407AF88C8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84cb9-5f74-4771-bf07-58562beccf91"/>
    <ds:schemaRef ds:uri="02f4b21b-8c69-4247-bc1a-90aba6be80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Collibra Workflows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Collibra Workflows</dc:title>
  <dc:creator>Leonard, Melinda A</dc:creator>
  <cp:lastModifiedBy>Sejal Patni</cp:lastModifiedBy>
  <cp:revision>8</cp:revision>
  <dcterms:created xsi:type="dcterms:W3CDTF">2020-08-20T18:04:32Z</dcterms:created>
  <dcterms:modified xsi:type="dcterms:W3CDTF">2020-09-03T18:37:33Z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0x0101005107F5119E2F964CA9DD628C8D35F42B</vt:lpwstr>
  </property>
</Properties>
</file>