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7" r:id="rId4"/>
    <p:sldId id="266" r:id="rId5"/>
    <p:sldId id="267" r:id="rId6"/>
    <p:sldId id="259" r:id="rId7"/>
    <p:sldId id="260" r:id="rId8"/>
    <p:sldId id="261" r:id="rId9"/>
    <p:sldId id="262" r:id="rId10"/>
    <p:sldId id="264" r:id="rId11"/>
    <p:sldId id="269" r:id="rId12"/>
    <p:sldId id="268"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82" d="100"/>
          <a:sy n="82" d="100"/>
        </p:scale>
        <p:origin x="720"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E10178D-87E1-4F04-A6C6-1DB83C1C3FB0}" type="datetimeFigureOut">
              <a:rPr lang="en-US" smtClean="0"/>
              <a:t>8/7/2024</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6254B95F-2042-470F-AF2D-614C490E1563}" type="slidenum">
              <a:rPr lang="en-US" smtClean="0"/>
              <a:t>‹#›</a:t>
            </a:fld>
            <a:endParaRPr lang="en-US"/>
          </a:p>
        </p:txBody>
      </p:sp>
    </p:spTree>
    <p:extLst>
      <p:ext uri="{BB962C8B-B14F-4D97-AF65-F5344CB8AC3E}">
        <p14:creationId xmlns:p14="http://schemas.microsoft.com/office/powerpoint/2010/main" val="2133087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E10178D-87E1-4F04-A6C6-1DB83C1C3FB0}" type="datetimeFigureOut">
              <a:rPr lang="en-US" smtClean="0"/>
              <a:t>8/7/2024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54B95F-2042-470F-AF2D-614C490E1563}" type="slidenum">
              <a:rPr lang="en-US" smtClean="0"/>
              <a:t>‹#›</a:t>
            </a:fld>
            <a:endParaRPr lang="en-US"/>
          </a:p>
        </p:txBody>
      </p:sp>
    </p:spTree>
    <p:extLst>
      <p:ext uri="{BB962C8B-B14F-4D97-AF65-F5344CB8AC3E}">
        <p14:creationId xmlns:p14="http://schemas.microsoft.com/office/powerpoint/2010/main" val="17169902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E10178D-87E1-4F04-A6C6-1DB83C1C3FB0}" type="datetimeFigureOut">
              <a:rPr lang="en-US" smtClean="0"/>
              <a:t>8/7/2024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54B95F-2042-470F-AF2D-614C490E1563}" type="slidenum">
              <a:rPr lang="en-US" smtClean="0"/>
              <a:t>‹#›</a:t>
            </a:fld>
            <a:endParaRPr lang="en-US"/>
          </a:p>
        </p:txBody>
      </p:sp>
    </p:spTree>
    <p:extLst>
      <p:ext uri="{BB962C8B-B14F-4D97-AF65-F5344CB8AC3E}">
        <p14:creationId xmlns:p14="http://schemas.microsoft.com/office/powerpoint/2010/main" val="35300538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E10178D-87E1-4F04-A6C6-1DB83C1C3FB0}" type="datetimeFigureOut">
              <a:rPr lang="en-US" smtClean="0"/>
              <a:t>8/7/2024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54B95F-2042-470F-AF2D-614C490E1563}" type="slidenum">
              <a:rPr lang="en-US" smtClean="0"/>
              <a:t>‹#›</a:t>
            </a:fld>
            <a:endParaRPr lang="en-US"/>
          </a:p>
        </p:txBody>
      </p:sp>
    </p:spTree>
    <p:extLst>
      <p:ext uri="{BB962C8B-B14F-4D97-AF65-F5344CB8AC3E}">
        <p14:creationId xmlns:p14="http://schemas.microsoft.com/office/powerpoint/2010/main" val="31222534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E10178D-87E1-4F04-A6C6-1DB83C1C3FB0}" type="datetimeFigureOut">
              <a:rPr lang="en-US" smtClean="0"/>
              <a:t>8/7/2024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54B95F-2042-470F-AF2D-614C490E1563}" type="slidenum">
              <a:rPr lang="en-US" smtClean="0"/>
              <a:t>‹#›</a:t>
            </a:fld>
            <a:endParaRPr lang="en-US"/>
          </a:p>
        </p:txBody>
      </p:sp>
    </p:spTree>
    <p:extLst>
      <p:ext uri="{BB962C8B-B14F-4D97-AF65-F5344CB8AC3E}">
        <p14:creationId xmlns:p14="http://schemas.microsoft.com/office/powerpoint/2010/main" val="15248155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E10178D-87E1-4F04-A6C6-1DB83C1C3FB0}" type="datetimeFigureOut">
              <a:rPr lang="en-US" smtClean="0"/>
              <a:t>8/7/2024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54B95F-2042-470F-AF2D-614C490E1563}" type="slidenum">
              <a:rPr lang="en-US" smtClean="0"/>
              <a:t>‹#›</a:t>
            </a:fld>
            <a:endParaRPr lang="en-US"/>
          </a:p>
        </p:txBody>
      </p:sp>
    </p:spTree>
    <p:extLst>
      <p:ext uri="{BB962C8B-B14F-4D97-AF65-F5344CB8AC3E}">
        <p14:creationId xmlns:p14="http://schemas.microsoft.com/office/powerpoint/2010/main" val="32356081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E10178D-87E1-4F04-A6C6-1DB83C1C3FB0}" type="datetimeFigureOut">
              <a:rPr lang="en-US" smtClean="0"/>
              <a:t>8/7/2024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54B95F-2042-470F-AF2D-614C490E1563}" type="slidenum">
              <a:rPr lang="en-US" smtClean="0"/>
              <a:t>‹#›</a:t>
            </a:fld>
            <a:endParaRPr lang="en-US"/>
          </a:p>
        </p:txBody>
      </p:sp>
    </p:spTree>
    <p:extLst>
      <p:ext uri="{BB962C8B-B14F-4D97-AF65-F5344CB8AC3E}">
        <p14:creationId xmlns:p14="http://schemas.microsoft.com/office/powerpoint/2010/main" val="26430358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E10178D-87E1-4F04-A6C6-1DB83C1C3FB0}" type="datetimeFigureOut">
              <a:rPr lang="en-US" smtClean="0"/>
              <a:t>8/7/2024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54B95F-2042-470F-AF2D-614C490E1563}" type="slidenum">
              <a:rPr lang="en-US" smtClean="0"/>
              <a:t>‹#›</a:t>
            </a:fld>
            <a:endParaRPr lang="en-US"/>
          </a:p>
        </p:txBody>
      </p:sp>
    </p:spTree>
    <p:extLst>
      <p:ext uri="{BB962C8B-B14F-4D97-AF65-F5344CB8AC3E}">
        <p14:creationId xmlns:p14="http://schemas.microsoft.com/office/powerpoint/2010/main" val="31146147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E10178D-87E1-4F04-A6C6-1DB83C1C3FB0}" type="datetimeFigureOut">
              <a:rPr lang="en-US" smtClean="0"/>
              <a:t>8/7/2024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54B95F-2042-470F-AF2D-614C490E1563}" type="slidenum">
              <a:rPr lang="en-US" smtClean="0"/>
              <a:t>‹#›</a:t>
            </a:fld>
            <a:endParaRPr lang="en-US"/>
          </a:p>
        </p:txBody>
      </p:sp>
    </p:spTree>
    <p:extLst>
      <p:ext uri="{BB962C8B-B14F-4D97-AF65-F5344CB8AC3E}">
        <p14:creationId xmlns:p14="http://schemas.microsoft.com/office/powerpoint/2010/main" val="10272797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E10178D-87E1-4F04-A6C6-1DB83C1C3FB0}" type="datetimeFigureOut">
              <a:rPr lang="en-US" smtClean="0"/>
              <a:t>8/7/2024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6254B95F-2042-470F-AF2D-614C490E1563}" type="slidenum">
              <a:rPr lang="en-US" smtClean="0"/>
              <a:t>‹#›</a:t>
            </a:fld>
            <a:endParaRPr lang="en-US"/>
          </a:p>
        </p:txBody>
      </p:sp>
    </p:spTree>
    <p:extLst>
      <p:ext uri="{BB962C8B-B14F-4D97-AF65-F5344CB8AC3E}">
        <p14:creationId xmlns:p14="http://schemas.microsoft.com/office/powerpoint/2010/main" val="23330072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E10178D-87E1-4F04-A6C6-1DB83C1C3FB0}" type="datetimeFigureOut">
              <a:rPr lang="en-US" smtClean="0"/>
              <a:t>8/7/2024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54B95F-2042-470F-AF2D-614C490E1563}" type="slidenum">
              <a:rPr lang="en-US" smtClean="0"/>
              <a:t>‹#›</a:t>
            </a:fld>
            <a:endParaRPr lang="en-US"/>
          </a:p>
        </p:txBody>
      </p:sp>
    </p:spTree>
    <p:extLst>
      <p:ext uri="{BB962C8B-B14F-4D97-AF65-F5344CB8AC3E}">
        <p14:creationId xmlns:p14="http://schemas.microsoft.com/office/powerpoint/2010/main" val="29914571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E10178D-87E1-4F04-A6C6-1DB83C1C3FB0}" type="datetimeFigureOut">
              <a:rPr lang="en-US" smtClean="0"/>
              <a:t>8/7/2024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54B95F-2042-470F-AF2D-614C490E1563}" type="slidenum">
              <a:rPr lang="en-US" smtClean="0"/>
              <a:t>‹#›</a:t>
            </a:fld>
            <a:endParaRPr lang="en-US"/>
          </a:p>
        </p:txBody>
      </p:sp>
    </p:spTree>
    <p:extLst>
      <p:ext uri="{BB962C8B-B14F-4D97-AF65-F5344CB8AC3E}">
        <p14:creationId xmlns:p14="http://schemas.microsoft.com/office/powerpoint/2010/main" val="22559126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E10178D-87E1-4F04-A6C6-1DB83C1C3FB0}" type="datetimeFigureOut">
              <a:rPr lang="en-US" smtClean="0"/>
              <a:t>8/7/2024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254B95F-2042-470F-AF2D-614C490E1563}" type="slidenum">
              <a:rPr lang="en-US" smtClean="0"/>
              <a:t>‹#›</a:t>
            </a:fld>
            <a:endParaRPr lang="en-US"/>
          </a:p>
        </p:txBody>
      </p:sp>
    </p:spTree>
    <p:extLst>
      <p:ext uri="{BB962C8B-B14F-4D97-AF65-F5344CB8AC3E}">
        <p14:creationId xmlns:p14="http://schemas.microsoft.com/office/powerpoint/2010/main" val="11315219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E10178D-87E1-4F04-A6C6-1DB83C1C3FB0}" type="datetimeFigureOut">
              <a:rPr lang="en-US" smtClean="0"/>
              <a:t>8/7/2024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254B95F-2042-470F-AF2D-614C490E1563}" type="slidenum">
              <a:rPr lang="en-US" smtClean="0"/>
              <a:t>‹#›</a:t>
            </a:fld>
            <a:endParaRPr lang="en-US"/>
          </a:p>
        </p:txBody>
      </p:sp>
    </p:spTree>
    <p:extLst>
      <p:ext uri="{BB962C8B-B14F-4D97-AF65-F5344CB8AC3E}">
        <p14:creationId xmlns:p14="http://schemas.microsoft.com/office/powerpoint/2010/main" val="38132275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E10178D-87E1-4F04-A6C6-1DB83C1C3FB0}" type="datetimeFigureOut">
              <a:rPr lang="en-US" smtClean="0"/>
              <a:t>8/7/2024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254B95F-2042-470F-AF2D-614C490E1563}" type="slidenum">
              <a:rPr lang="en-US" smtClean="0"/>
              <a:t>‹#›</a:t>
            </a:fld>
            <a:endParaRPr lang="en-US"/>
          </a:p>
        </p:txBody>
      </p:sp>
    </p:spTree>
    <p:extLst>
      <p:ext uri="{BB962C8B-B14F-4D97-AF65-F5344CB8AC3E}">
        <p14:creationId xmlns:p14="http://schemas.microsoft.com/office/powerpoint/2010/main" val="28251118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E10178D-87E1-4F04-A6C6-1DB83C1C3FB0}" type="datetimeFigureOut">
              <a:rPr lang="en-US" smtClean="0"/>
              <a:t>8/7/2024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54B95F-2042-470F-AF2D-614C490E1563}" type="slidenum">
              <a:rPr lang="en-US" smtClean="0"/>
              <a:t>‹#›</a:t>
            </a:fld>
            <a:endParaRPr lang="en-US"/>
          </a:p>
        </p:txBody>
      </p:sp>
    </p:spTree>
    <p:extLst>
      <p:ext uri="{BB962C8B-B14F-4D97-AF65-F5344CB8AC3E}">
        <p14:creationId xmlns:p14="http://schemas.microsoft.com/office/powerpoint/2010/main" val="22240825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E10178D-87E1-4F04-A6C6-1DB83C1C3FB0}" type="datetimeFigureOut">
              <a:rPr lang="en-US" smtClean="0"/>
              <a:t>8/7/2024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54B95F-2042-470F-AF2D-614C490E1563}" type="slidenum">
              <a:rPr lang="en-US" smtClean="0"/>
              <a:t>‹#›</a:t>
            </a:fld>
            <a:endParaRPr lang="en-US"/>
          </a:p>
        </p:txBody>
      </p:sp>
    </p:spTree>
    <p:extLst>
      <p:ext uri="{BB962C8B-B14F-4D97-AF65-F5344CB8AC3E}">
        <p14:creationId xmlns:p14="http://schemas.microsoft.com/office/powerpoint/2010/main" val="28179705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E10178D-87E1-4F04-A6C6-1DB83C1C3FB0}" type="datetimeFigureOut">
              <a:rPr lang="en-US" smtClean="0"/>
              <a:t>8/7/2024</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254B95F-2042-470F-AF2D-614C490E1563}" type="slidenum">
              <a:rPr lang="en-US" smtClean="0"/>
              <a:t>‹#›</a:t>
            </a:fld>
            <a:endParaRPr lang="en-US"/>
          </a:p>
        </p:txBody>
      </p:sp>
    </p:spTree>
    <p:extLst>
      <p:ext uri="{BB962C8B-B14F-4D97-AF65-F5344CB8AC3E}">
        <p14:creationId xmlns:p14="http://schemas.microsoft.com/office/powerpoint/2010/main" val="299235600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8BB355-D7D8-0D01-C060-886828BFF728}"/>
              </a:ext>
            </a:extLst>
          </p:cNvPr>
          <p:cNvSpPr>
            <a:spLocks noGrp="1"/>
          </p:cNvSpPr>
          <p:nvPr>
            <p:ph type="ctrTitle"/>
          </p:nvPr>
        </p:nvSpPr>
        <p:spPr>
          <a:xfrm>
            <a:off x="2816434" y="391023"/>
            <a:ext cx="8417623" cy="1652381"/>
          </a:xfrm>
        </p:spPr>
        <p:txBody>
          <a:bodyPr>
            <a:normAutofit/>
          </a:bodyPr>
          <a:lstStyle/>
          <a:p>
            <a:r>
              <a:rPr lang="en-US" sz="4800" b="1" dirty="0">
                <a:latin typeface="Times New Roman" panose="02020603050405020304" pitchFamily="18" charset="0"/>
                <a:cs typeface="Times New Roman" panose="02020603050405020304" pitchFamily="18" charset="0"/>
              </a:rPr>
              <a:t>SHORT-TERM INTERNSHIP</a:t>
            </a:r>
          </a:p>
        </p:txBody>
      </p:sp>
      <p:sp>
        <p:nvSpPr>
          <p:cNvPr id="3" name="Subtitle 2">
            <a:extLst>
              <a:ext uri="{FF2B5EF4-FFF2-40B4-BE49-F238E27FC236}">
                <a16:creationId xmlns:a16="http://schemas.microsoft.com/office/drawing/2014/main" id="{B6C486D5-2C77-740B-E3D9-DB18584482A0}"/>
              </a:ext>
            </a:extLst>
          </p:cNvPr>
          <p:cNvSpPr>
            <a:spLocks noGrp="1"/>
          </p:cNvSpPr>
          <p:nvPr>
            <p:ph type="subTitle" idx="1"/>
          </p:nvPr>
        </p:nvSpPr>
        <p:spPr>
          <a:xfrm>
            <a:off x="2472613" y="2128242"/>
            <a:ext cx="9134669" cy="3377681"/>
          </a:xfrm>
        </p:spPr>
        <p:txBody>
          <a:bodyPr>
            <a:normAutofit fontScale="85000" lnSpcReduction="20000"/>
          </a:bodyPr>
          <a:lstStyle/>
          <a:p>
            <a:pPr algn="ctr"/>
            <a:r>
              <a:rPr lang="en-US" sz="3200" b="1" dirty="0">
                <a:latin typeface="Times New Roman" panose="02020603050405020304" pitchFamily="18" charset="0"/>
                <a:cs typeface="Times New Roman" panose="02020603050405020304" pitchFamily="18" charset="0"/>
              </a:rPr>
              <a:t>ON</a:t>
            </a:r>
          </a:p>
          <a:p>
            <a:pPr algn="ctr"/>
            <a:r>
              <a:rPr lang="en-US" sz="4000" b="1" dirty="0">
                <a:latin typeface="Times New Roman" panose="02020603050405020304" pitchFamily="18" charset="0"/>
                <a:cs typeface="Times New Roman" panose="02020603050405020304" pitchFamily="18" charset="0"/>
              </a:rPr>
              <a:t>ARTIFICIAL INTELLIGENCE</a:t>
            </a:r>
          </a:p>
          <a:p>
            <a:pPr algn="ctr"/>
            <a:endParaRPr lang="en-US" sz="4000" b="1" dirty="0">
              <a:latin typeface="Times New Roman" panose="02020603050405020304" pitchFamily="18" charset="0"/>
              <a:cs typeface="Times New Roman" panose="02020603050405020304" pitchFamily="18" charset="0"/>
            </a:endParaRPr>
          </a:p>
          <a:p>
            <a:pPr algn="ctr"/>
            <a:endParaRPr lang="en-US" sz="4000" b="1" dirty="0">
              <a:latin typeface="Times New Roman" panose="02020603050405020304" pitchFamily="18" charset="0"/>
              <a:cs typeface="Times New Roman" panose="02020603050405020304" pitchFamily="18" charset="0"/>
            </a:endParaRPr>
          </a:p>
          <a:p>
            <a:pPr marL="0" indent="0">
              <a:buNone/>
            </a:pPr>
            <a:r>
              <a:rPr lang="en-US" sz="1900" b="1" dirty="0">
                <a:latin typeface="Times New Roman" panose="02020603050405020304" pitchFamily="18" charset="0"/>
                <a:cs typeface="Times New Roman" panose="02020603050405020304" pitchFamily="18" charset="0"/>
              </a:rPr>
              <a:t>K.PADMAJA</a:t>
            </a:r>
          </a:p>
          <a:p>
            <a:pPr marL="0" indent="0">
              <a:buNone/>
            </a:pPr>
            <a:r>
              <a:rPr lang="en-US" sz="1900" b="1" dirty="0">
                <a:latin typeface="Times New Roman" panose="02020603050405020304" pitchFamily="18" charset="0"/>
                <a:cs typeface="Times New Roman" panose="02020603050405020304" pitchFamily="18" charset="0"/>
              </a:rPr>
              <a:t>23555A0507</a:t>
            </a:r>
          </a:p>
          <a:p>
            <a:pPr marL="0" indent="0">
              <a:buNone/>
            </a:pPr>
            <a:r>
              <a:rPr lang="en-US" sz="1900" b="1" dirty="0">
                <a:latin typeface="Times New Roman" panose="02020603050405020304" pitchFamily="18" charset="0"/>
                <a:cs typeface="Times New Roman" panose="02020603050405020304" pitchFamily="18" charset="0"/>
              </a:rPr>
              <a:t>CSE-B</a:t>
            </a:r>
          </a:p>
          <a:p>
            <a:endParaRPr lang="en-US" sz="1800" b="1" dirty="0">
              <a:latin typeface="Times New Roman" panose="02020603050405020304" pitchFamily="18" charset="0"/>
              <a:cs typeface="Times New Roman" panose="02020603050405020304" pitchFamily="18" charset="0"/>
            </a:endParaRPr>
          </a:p>
          <a:p>
            <a:pPr algn="ctr"/>
            <a:endParaRPr lang="en-US" sz="4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175747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C1095-A8E9-A608-CB85-E8FAA10DE36E}"/>
              </a:ext>
            </a:extLst>
          </p:cNvPr>
          <p:cNvSpPr>
            <a:spLocks noGrp="1"/>
          </p:cNvSpPr>
          <p:nvPr>
            <p:ph type="title"/>
          </p:nvPr>
        </p:nvSpPr>
        <p:spPr>
          <a:xfrm>
            <a:off x="1568287" y="256592"/>
            <a:ext cx="10018713" cy="1752599"/>
          </a:xfrm>
        </p:spPr>
        <p:txBody>
          <a:bodyPr/>
          <a:lstStyle/>
          <a:p>
            <a:pPr marL="457200" indent="-457200" algn="l">
              <a:buFont typeface="Wingdings" panose="05000000000000000000" pitchFamily="2" charset="2"/>
              <a:buChar char="Ø"/>
            </a:pPr>
            <a:r>
              <a:rPr lang="en-US" sz="2800" b="1" dirty="0">
                <a:solidFill>
                  <a:srgbClr val="002060"/>
                </a:solidFill>
                <a:latin typeface="Times New Roman" panose="02020603050405020304" pitchFamily="18" charset="0"/>
                <a:cs typeface="Times New Roman" panose="02020603050405020304" pitchFamily="18" charset="0"/>
              </a:rPr>
              <a:t>Talking parrot:</a:t>
            </a:r>
            <a:br>
              <a:rPr lang="en-US" dirty="0">
                <a:latin typeface="Times New Roman" panose="02020603050405020304" pitchFamily="18"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510A4F18-66B9-AD6E-DB80-20B8DD663A0A}"/>
              </a:ext>
            </a:extLst>
          </p:cNvPr>
          <p:cNvSpPr>
            <a:spLocks noGrp="1"/>
          </p:cNvSpPr>
          <p:nvPr>
            <p:ph idx="1"/>
          </p:nvPr>
        </p:nvSpPr>
        <p:spPr>
          <a:xfrm>
            <a:off x="1680253" y="1272850"/>
            <a:ext cx="10018713" cy="3124201"/>
          </a:xfrm>
        </p:spPr>
        <p:txBody>
          <a:bodyPr>
            <a:normAutofit/>
          </a:bodyPr>
          <a:lstStyle/>
          <a:p>
            <a:pPr marL="0" indent="0" algn="just">
              <a:buNone/>
            </a:pPr>
            <a:r>
              <a:rPr lang="en-US" sz="1900" dirty="0">
                <a:latin typeface="Times New Roman" panose="02020603050405020304" pitchFamily="18" charset="0"/>
                <a:cs typeface="Times New Roman" panose="02020603050405020304" pitchFamily="18" charset="0"/>
              </a:rPr>
              <a:t>	A talking parrot project involves creating an interactive system where a virtual or physical parrot can mimic speech or engage in conversations and it uses </a:t>
            </a:r>
            <a:r>
              <a:rPr lang="en-US" sz="1900" u="sng" dirty="0">
                <a:highlight>
                  <a:srgbClr val="C0C0C0"/>
                </a:highlight>
                <a:latin typeface="Times New Roman" panose="02020603050405020304" pitchFamily="18" charset="0"/>
                <a:cs typeface="Times New Roman" panose="02020603050405020304" pitchFamily="18" charset="0"/>
              </a:rPr>
              <a:t>Neural Networking Algorithm (NNA)</a:t>
            </a:r>
            <a:r>
              <a:rPr lang="en-US" sz="1900" u="sng" dirty="0">
                <a:latin typeface="Times New Roman" panose="02020603050405020304" pitchFamily="18" charset="0"/>
                <a:cs typeface="Times New Roman" panose="02020603050405020304" pitchFamily="18" charset="0"/>
              </a:rPr>
              <a:t>. </a:t>
            </a:r>
            <a:r>
              <a:rPr lang="en-US" sz="1900" dirty="0">
                <a:latin typeface="Times New Roman" panose="02020603050405020304" pitchFamily="18" charset="0"/>
                <a:cs typeface="Times New Roman" panose="02020603050405020304" pitchFamily="18" charset="0"/>
              </a:rPr>
              <a:t>This can be achieved through:</a:t>
            </a:r>
          </a:p>
          <a:p>
            <a:pPr marL="457200" indent="-457200" algn="just">
              <a:buClrTx/>
              <a:buSzPct val="100000"/>
              <a:buFont typeface="+mj-lt"/>
              <a:buAutoNum type="arabicPeriod"/>
            </a:pPr>
            <a:r>
              <a:rPr lang="en-US" sz="1900" b="1" dirty="0">
                <a:latin typeface="Times New Roman" panose="02020603050405020304" pitchFamily="18" charset="0"/>
                <a:cs typeface="Times New Roman" panose="02020603050405020304" pitchFamily="18" charset="0"/>
              </a:rPr>
              <a:t>Text-to-Speech (TTS) Technology:</a:t>
            </a:r>
            <a:r>
              <a:rPr lang="en-US" sz="1900" dirty="0">
                <a:latin typeface="Times New Roman" panose="02020603050405020304" pitchFamily="18" charset="0"/>
                <a:cs typeface="Times New Roman" panose="02020603050405020304" pitchFamily="18" charset="0"/>
              </a:rPr>
              <a:t> To make the parrot "talk" by generating human-like speech from text.</a:t>
            </a:r>
          </a:p>
          <a:p>
            <a:pPr marL="457200" indent="-457200" algn="just">
              <a:buClrTx/>
              <a:buSzPct val="100000"/>
              <a:buFont typeface="+mj-lt"/>
              <a:buAutoNum type="arabicPeriod"/>
            </a:pPr>
            <a:r>
              <a:rPr lang="en-US" sz="1900" b="1" dirty="0">
                <a:latin typeface="Times New Roman" panose="02020603050405020304" pitchFamily="18" charset="0"/>
                <a:cs typeface="Times New Roman" panose="02020603050405020304" pitchFamily="18" charset="0"/>
              </a:rPr>
              <a:t>Speech Recognition:</a:t>
            </a:r>
            <a:r>
              <a:rPr lang="en-US" sz="1900" dirty="0">
                <a:latin typeface="Times New Roman" panose="02020603050405020304" pitchFamily="18" charset="0"/>
                <a:cs typeface="Times New Roman" panose="02020603050405020304" pitchFamily="18" charset="0"/>
              </a:rPr>
              <a:t> To enable the parrot to understand and respond to spoken input.</a:t>
            </a:r>
          </a:p>
          <a:p>
            <a:pPr marL="457200" indent="-457200" algn="just">
              <a:buClrTx/>
              <a:buSzPct val="100000"/>
              <a:buFont typeface="+mj-lt"/>
              <a:buAutoNum type="arabicPeriod"/>
            </a:pPr>
            <a:r>
              <a:rPr lang="en-US" sz="1900" b="1" dirty="0">
                <a:latin typeface="Times New Roman" panose="02020603050405020304" pitchFamily="18" charset="0"/>
                <a:cs typeface="Times New Roman" panose="02020603050405020304" pitchFamily="18" charset="0"/>
              </a:rPr>
              <a:t>Natural Language Processing (NLP):</a:t>
            </a:r>
            <a:r>
              <a:rPr lang="en-US" sz="1900" dirty="0">
                <a:latin typeface="Times New Roman" panose="02020603050405020304" pitchFamily="18" charset="0"/>
                <a:cs typeface="Times New Roman" panose="02020603050405020304" pitchFamily="18" charset="0"/>
              </a:rPr>
              <a:t> To interpret and generate meaningful responses.</a:t>
            </a:r>
          </a:p>
          <a:p>
            <a:pPr marL="0" indent="0" algn="just">
              <a:buClrTx/>
              <a:buSzPct val="100000"/>
              <a:buNone/>
            </a:pPr>
            <a:endParaRPr lang="en-US" sz="1900" dirty="0">
              <a:latin typeface="Times New Roman" panose="02020603050405020304" pitchFamily="18" charset="0"/>
              <a:cs typeface="Times New Roman" panose="02020603050405020304" pitchFamily="18" charset="0"/>
            </a:endParaRPr>
          </a:p>
          <a:p>
            <a:pPr algn="just"/>
            <a:endParaRPr lang="en-US" dirty="0"/>
          </a:p>
        </p:txBody>
      </p:sp>
      <p:pic>
        <p:nvPicPr>
          <p:cNvPr id="4" name="Picture 3">
            <a:extLst>
              <a:ext uri="{FF2B5EF4-FFF2-40B4-BE49-F238E27FC236}">
                <a16:creationId xmlns:a16="http://schemas.microsoft.com/office/drawing/2014/main" id="{9634B00B-93F1-DA7E-0D72-26A4180451C3}"/>
              </a:ext>
            </a:extLst>
          </p:cNvPr>
          <p:cNvPicPr>
            <a:picLocks noChangeAspect="1"/>
          </p:cNvPicPr>
          <p:nvPr/>
        </p:nvPicPr>
        <p:blipFill>
          <a:blip r:embed="rId2"/>
          <a:stretch>
            <a:fillRect/>
          </a:stretch>
        </p:blipFill>
        <p:spPr>
          <a:xfrm>
            <a:off x="3876040" y="3844942"/>
            <a:ext cx="4439920" cy="2427605"/>
          </a:xfrm>
          <a:prstGeom prst="rect">
            <a:avLst/>
          </a:prstGeom>
        </p:spPr>
      </p:pic>
    </p:spTree>
    <p:extLst>
      <p:ext uri="{BB962C8B-B14F-4D97-AF65-F5344CB8AC3E}">
        <p14:creationId xmlns:p14="http://schemas.microsoft.com/office/powerpoint/2010/main" val="31048076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B18FF-E5E8-925D-021E-C0E66BF3CE9A}"/>
              </a:ext>
            </a:extLst>
          </p:cNvPr>
          <p:cNvSpPr>
            <a:spLocks noGrp="1"/>
          </p:cNvSpPr>
          <p:nvPr>
            <p:ph type="title"/>
          </p:nvPr>
        </p:nvSpPr>
        <p:spPr/>
        <p:txBody>
          <a:bodyPr>
            <a:normAutofit/>
          </a:bodyPr>
          <a:lstStyle/>
          <a:p>
            <a:pPr marL="457200" indent="-457200" algn="l">
              <a:buFont typeface="Wingdings" panose="05000000000000000000" pitchFamily="2" charset="2"/>
              <a:buChar char="Ø"/>
            </a:pPr>
            <a:r>
              <a:rPr lang="en-US" sz="2800" dirty="0">
                <a:solidFill>
                  <a:srgbClr val="002060"/>
                </a:solidFill>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6B6C2754-C9E3-903F-953E-3F19FA31613B}"/>
              </a:ext>
            </a:extLst>
          </p:cNvPr>
          <p:cNvSpPr>
            <a:spLocks noGrp="1"/>
          </p:cNvSpPr>
          <p:nvPr>
            <p:ph idx="1"/>
          </p:nvPr>
        </p:nvSpPr>
        <p:spPr>
          <a:xfrm>
            <a:off x="1614938" y="1562099"/>
            <a:ext cx="10018713" cy="3124201"/>
          </a:xfrm>
        </p:spPr>
        <p:txBody>
          <a:bodyPr/>
          <a:lstStyle/>
          <a:p>
            <a:r>
              <a:rPr lang="en-US" dirty="0">
                <a:latin typeface="Times New Roman" panose="02020603050405020304" pitchFamily="18" charset="0"/>
                <a:cs typeface="Times New Roman" panose="02020603050405020304" pitchFamily="18" charset="0"/>
              </a:rPr>
              <a:t>The main theme of this AI concept is how we can utilize the AI services in Real life activities and complete the work in easy and early by interact with AI and smart devices.</a:t>
            </a:r>
          </a:p>
        </p:txBody>
      </p:sp>
    </p:spTree>
    <p:extLst>
      <p:ext uri="{BB962C8B-B14F-4D97-AF65-F5344CB8AC3E}">
        <p14:creationId xmlns:p14="http://schemas.microsoft.com/office/powerpoint/2010/main" val="32118394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268BA60-4CC2-E650-74B8-1DCA95B45ACF}"/>
              </a:ext>
            </a:extLst>
          </p:cNvPr>
          <p:cNvSpPr>
            <a:spLocks noGrp="1"/>
          </p:cNvSpPr>
          <p:nvPr>
            <p:ph idx="4294967295"/>
          </p:nvPr>
        </p:nvSpPr>
        <p:spPr>
          <a:xfrm>
            <a:off x="1464162" y="1556884"/>
            <a:ext cx="10018712" cy="3124200"/>
          </a:xfrm>
        </p:spPr>
        <p:txBody>
          <a:bodyPr>
            <a:normAutofit/>
          </a:bodyPr>
          <a:lstStyle/>
          <a:p>
            <a:pPr marL="0" indent="0" algn="ctr">
              <a:buNone/>
            </a:pPr>
            <a:r>
              <a:rPr lang="en-US" sz="4000"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21207953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81C5B-7880-A608-A26F-C6E7613D846E}"/>
              </a:ext>
            </a:extLst>
          </p:cNvPr>
          <p:cNvSpPr>
            <a:spLocks noGrp="1"/>
          </p:cNvSpPr>
          <p:nvPr>
            <p:ph type="title"/>
          </p:nvPr>
        </p:nvSpPr>
        <p:spPr/>
        <p:txBody>
          <a:bodyPr/>
          <a:lstStyle/>
          <a:p>
            <a:r>
              <a:rPr lang="en-US" dirty="0">
                <a:solidFill>
                  <a:srgbClr val="002060"/>
                </a:solidFill>
                <a:latin typeface="Times New Roman" panose="02020603050405020304" pitchFamily="18" charset="0"/>
                <a:cs typeface="Times New Roman" panose="02020603050405020304" pitchFamily="18" charset="0"/>
              </a:rPr>
              <a:t>ABSTRACT</a:t>
            </a:r>
          </a:p>
        </p:txBody>
      </p:sp>
      <p:sp>
        <p:nvSpPr>
          <p:cNvPr id="3" name="Content Placeholder 2">
            <a:extLst>
              <a:ext uri="{FF2B5EF4-FFF2-40B4-BE49-F238E27FC236}">
                <a16:creationId xmlns:a16="http://schemas.microsoft.com/office/drawing/2014/main" id="{C183BA27-74B6-6CE9-660B-F81F26F00CBA}"/>
              </a:ext>
            </a:extLst>
          </p:cNvPr>
          <p:cNvSpPr>
            <a:spLocks noGrp="1"/>
          </p:cNvSpPr>
          <p:nvPr>
            <p:ph idx="1"/>
          </p:nvPr>
        </p:nvSpPr>
        <p:spPr>
          <a:xfrm>
            <a:off x="1484310" y="1752599"/>
            <a:ext cx="10018713" cy="3124201"/>
          </a:xfrm>
        </p:spPr>
        <p:txBody>
          <a:bodyPr/>
          <a:lstStyle/>
          <a:p>
            <a:pPr marL="0" indent="0" algn="just">
              <a:buNone/>
            </a:pPr>
            <a:r>
              <a:rPr lang="en-US" sz="1800" dirty="0">
                <a:effectLst/>
                <a:latin typeface="Times New Roman" panose="02020603050405020304" pitchFamily="18" charset="0"/>
                <a:ea typeface="Times New Roman" panose="02020603050405020304" pitchFamily="18" charset="0"/>
              </a:rPr>
              <a:t>	The Internship aimed to explore the forefront of artificial intelligence and technologies at the Artificial Intelligence Medical and Engineering Researchers Society (AIMER Society) focused on Generative AI, computer vision, chatbot development, and visual question answering. Initially concentrated on computer vision, covering techniques in image processing </a:t>
            </a:r>
            <a:r>
              <a:rPr lang="en-US" sz="1800" dirty="0">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image classification and object detection.</a:t>
            </a:r>
          </a:p>
          <a:p>
            <a:pPr marL="0" indent="0" algn="just">
              <a:buNone/>
            </a:pPr>
            <a:r>
              <a:rPr lang="en-US" sz="1800" dirty="0">
                <a:latin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Additionally, examined various AI tools and techniques, including the use of advanced models and practical applications including GEMINI, ROBOFLOW, POWERBI, etc..</a:t>
            </a:r>
            <a:endParaRPr lang="en-US" dirty="0"/>
          </a:p>
        </p:txBody>
      </p:sp>
    </p:spTree>
    <p:extLst>
      <p:ext uri="{BB962C8B-B14F-4D97-AF65-F5344CB8AC3E}">
        <p14:creationId xmlns:p14="http://schemas.microsoft.com/office/powerpoint/2010/main" val="7594002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177279-B7F7-54B1-9831-B489048EFC57}"/>
              </a:ext>
            </a:extLst>
          </p:cNvPr>
          <p:cNvSpPr>
            <a:spLocks noGrp="1"/>
          </p:cNvSpPr>
          <p:nvPr>
            <p:ph type="title"/>
          </p:nvPr>
        </p:nvSpPr>
        <p:spPr>
          <a:xfrm>
            <a:off x="1484310" y="38877"/>
            <a:ext cx="10018713" cy="1752599"/>
          </a:xfrm>
        </p:spPr>
        <p:txBody>
          <a:bodyPr/>
          <a:lstStyle/>
          <a:p>
            <a:r>
              <a:rPr lang="en-US" dirty="0">
                <a:solidFill>
                  <a:srgbClr val="002060"/>
                </a:solidFill>
                <a:latin typeface="Times New Roman" panose="02020603050405020304" pitchFamily="18" charset="0"/>
                <a:cs typeface="Times New Roman" panose="02020603050405020304" pitchFamily="18" charset="0"/>
              </a:rPr>
              <a:t>ARTIFICIAL INTELLIGENCE</a:t>
            </a:r>
          </a:p>
        </p:txBody>
      </p:sp>
      <p:sp>
        <p:nvSpPr>
          <p:cNvPr id="3" name="Content Placeholder 2">
            <a:extLst>
              <a:ext uri="{FF2B5EF4-FFF2-40B4-BE49-F238E27FC236}">
                <a16:creationId xmlns:a16="http://schemas.microsoft.com/office/drawing/2014/main" id="{428499F4-C365-4FAF-0901-90FE935B3C15}"/>
              </a:ext>
            </a:extLst>
          </p:cNvPr>
          <p:cNvSpPr>
            <a:spLocks noGrp="1"/>
          </p:cNvSpPr>
          <p:nvPr>
            <p:ph idx="1"/>
          </p:nvPr>
        </p:nvSpPr>
        <p:spPr>
          <a:xfrm>
            <a:off x="1484310" y="842640"/>
            <a:ext cx="10018713" cy="3124201"/>
          </a:xfrm>
        </p:spPr>
        <p:txBody>
          <a:bodyPr>
            <a:normAutofit/>
          </a:bodyPr>
          <a:lstStyle/>
          <a:p>
            <a:pPr algn="just"/>
            <a:r>
              <a:rPr lang="en-US" sz="1800" dirty="0">
                <a:latin typeface="Times New Roman" panose="02020603050405020304" pitchFamily="18" charset="0"/>
                <a:cs typeface="Times New Roman" panose="02020603050405020304" pitchFamily="18" charset="0"/>
              </a:rPr>
              <a:t>Artificial Intelligence is a method of making a computer-controlled robot, or a software think intelligently more than the human mind.</a:t>
            </a:r>
          </a:p>
          <a:p>
            <a:pPr algn="just"/>
            <a:r>
              <a:rPr lang="en-US" sz="1800" dirty="0">
                <a:latin typeface="Times New Roman" panose="02020603050405020304" pitchFamily="18" charset="0"/>
                <a:cs typeface="Times New Roman" panose="02020603050405020304" pitchFamily="18" charset="0"/>
              </a:rPr>
              <a:t>Artificial intelligence (AI) refers to computer systems capable of performing complex tasks that historically only a human could do, such as reasoning, making decisions, or solving problems.</a:t>
            </a:r>
          </a:p>
          <a:p>
            <a:pPr marL="0" indent="0" algn="just">
              <a:buNone/>
            </a:pPr>
            <a:endParaRPr lang="en-US" sz="1800" dirty="0">
              <a:latin typeface="Times New Roman" panose="02020603050405020304" pitchFamily="18" charset="0"/>
              <a:cs typeface="Times New Roman" panose="02020603050405020304" pitchFamily="18" charset="0"/>
            </a:endParaRPr>
          </a:p>
        </p:txBody>
      </p:sp>
      <p:pic>
        <p:nvPicPr>
          <p:cNvPr id="4" name="Picture 3" descr="The Power of Computer Vision in AI: Unlocking the Future!">
            <a:extLst>
              <a:ext uri="{FF2B5EF4-FFF2-40B4-BE49-F238E27FC236}">
                <a16:creationId xmlns:a16="http://schemas.microsoft.com/office/drawing/2014/main" id="{D1237D16-6DB5-158B-CC3A-119841F8FEF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198775" y="3163078"/>
            <a:ext cx="4096139" cy="2852282"/>
          </a:xfrm>
          <a:prstGeom prst="rect">
            <a:avLst/>
          </a:prstGeom>
          <a:noFill/>
          <a:ln>
            <a:noFill/>
          </a:ln>
        </p:spPr>
      </p:pic>
    </p:spTree>
    <p:extLst>
      <p:ext uri="{BB962C8B-B14F-4D97-AF65-F5344CB8AC3E}">
        <p14:creationId xmlns:p14="http://schemas.microsoft.com/office/powerpoint/2010/main" val="30790436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B5F45E-5FE0-E195-9B07-739DF5F53EA7}"/>
              </a:ext>
            </a:extLst>
          </p:cNvPr>
          <p:cNvSpPr>
            <a:spLocks noGrp="1"/>
          </p:cNvSpPr>
          <p:nvPr>
            <p:ph type="title"/>
          </p:nvPr>
        </p:nvSpPr>
        <p:spPr/>
        <p:txBody>
          <a:bodyPr>
            <a:normAutofit/>
          </a:bodyPr>
          <a:lstStyle/>
          <a:p>
            <a:pPr algn="l"/>
            <a:r>
              <a:rPr lang="en-US" sz="2800" dirty="0">
                <a:solidFill>
                  <a:srgbClr val="002060"/>
                </a:solidFill>
                <a:latin typeface="Times New Roman" panose="02020603050405020304" pitchFamily="18" charset="0"/>
                <a:cs typeface="Times New Roman" panose="02020603050405020304" pitchFamily="18" charset="0"/>
              </a:rPr>
              <a:t>Applications of AI:</a:t>
            </a:r>
          </a:p>
        </p:txBody>
      </p:sp>
      <p:sp>
        <p:nvSpPr>
          <p:cNvPr id="3" name="Content Placeholder 2">
            <a:extLst>
              <a:ext uri="{FF2B5EF4-FFF2-40B4-BE49-F238E27FC236}">
                <a16:creationId xmlns:a16="http://schemas.microsoft.com/office/drawing/2014/main" id="{38C07A2D-5849-7289-D6DE-ED763E12A4B7}"/>
              </a:ext>
            </a:extLst>
          </p:cNvPr>
          <p:cNvSpPr>
            <a:spLocks noGrp="1"/>
          </p:cNvSpPr>
          <p:nvPr>
            <p:ph idx="1"/>
          </p:nvPr>
        </p:nvSpPr>
        <p:spPr>
          <a:xfrm>
            <a:off x="1484310" y="2265783"/>
            <a:ext cx="10018713" cy="3124201"/>
          </a:xfrm>
        </p:spPr>
        <p:txBody>
          <a:bodyPr>
            <a:normAutofit/>
          </a:bodyPr>
          <a:lstStyle/>
          <a:p>
            <a:pPr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Artificial Intelligence has various applications in today's society. It is becoming essential for today's time because it can solve complex problems with an efficient way in multiple industries, such as Healthcare, entertainment, finance, education, etc. AI is making our daily life more comfortable and fast.</a:t>
            </a:r>
          </a:p>
          <a:p>
            <a:pPr marL="0" indent="0" algn="just">
              <a:buNone/>
            </a:pPr>
            <a:endParaRPr lang="en-US"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6413966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C4E856B-6C84-7E57-D17F-35F9717D9AA4}"/>
              </a:ext>
            </a:extLst>
          </p:cNvPr>
          <p:cNvSpPr>
            <a:spLocks noGrp="1"/>
          </p:cNvSpPr>
          <p:nvPr>
            <p:ph idx="1"/>
          </p:nvPr>
        </p:nvSpPr>
        <p:spPr>
          <a:xfrm>
            <a:off x="1502971" y="0"/>
            <a:ext cx="9927029" cy="2183363"/>
          </a:xfrm>
        </p:spPr>
        <p:txBody>
          <a:bodyPr/>
          <a:lstStyle/>
          <a:p>
            <a:pPr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Following are some sectors which have the application of Artificial Intelligence:</a:t>
            </a:r>
          </a:p>
          <a:p>
            <a:pPr marL="0" indent="0" algn="just">
              <a:buNone/>
            </a:pPr>
            <a:endParaRPr lang="en-US" dirty="0">
              <a:latin typeface="Times New Roman" panose="02020603050405020304" pitchFamily="18" charset="0"/>
              <a:cs typeface="Times New Roman" panose="02020603050405020304" pitchFamily="18" charset="0"/>
            </a:endParaRPr>
          </a:p>
        </p:txBody>
      </p:sp>
      <p:pic>
        <p:nvPicPr>
          <p:cNvPr id="2052" name="Picture 4" descr="Real World Artificial Intelligence Applications in various sectors. -  TechVidvan">
            <a:extLst>
              <a:ext uri="{FF2B5EF4-FFF2-40B4-BE49-F238E27FC236}">
                <a16:creationId xmlns:a16="http://schemas.microsoft.com/office/drawing/2014/main" id="{9010B12A-5D5F-21D2-040E-BA398CBBF36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2418" y="1596701"/>
            <a:ext cx="7639050" cy="4000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89060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AB7599-6E12-A5A9-027C-97809D5A7CA5}"/>
              </a:ext>
            </a:extLst>
          </p:cNvPr>
          <p:cNvSpPr>
            <a:spLocks noGrp="1"/>
          </p:cNvSpPr>
          <p:nvPr>
            <p:ph type="title"/>
          </p:nvPr>
        </p:nvSpPr>
        <p:spPr/>
        <p:txBody>
          <a:bodyPr>
            <a:normAutofit/>
          </a:bodyPr>
          <a:lstStyle/>
          <a:p>
            <a:pPr algn="l"/>
            <a:r>
              <a:rPr lang="en-US" sz="2800" dirty="0">
                <a:solidFill>
                  <a:srgbClr val="002060"/>
                </a:solidFill>
                <a:latin typeface="Times New Roman" panose="02020603050405020304" pitchFamily="18" charset="0"/>
                <a:cs typeface="Times New Roman" panose="02020603050405020304" pitchFamily="18" charset="0"/>
              </a:rPr>
              <a:t>VARIOUS TASKS PERFORMED DURING INTERNSHIP:</a:t>
            </a:r>
          </a:p>
        </p:txBody>
      </p:sp>
      <p:sp>
        <p:nvSpPr>
          <p:cNvPr id="3" name="Content Placeholder 2">
            <a:extLst>
              <a:ext uri="{FF2B5EF4-FFF2-40B4-BE49-F238E27FC236}">
                <a16:creationId xmlns:a16="http://schemas.microsoft.com/office/drawing/2014/main" id="{DF345686-B3F7-C9FE-68B6-03EE8A8A252D}"/>
              </a:ext>
            </a:extLst>
          </p:cNvPr>
          <p:cNvSpPr>
            <a:spLocks noGrp="1"/>
          </p:cNvSpPr>
          <p:nvPr>
            <p:ph idx="1"/>
          </p:nvPr>
        </p:nvSpPr>
        <p:spPr>
          <a:xfrm>
            <a:off x="1568286" y="1562099"/>
            <a:ext cx="10018713" cy="3124201"/>
          </a:xfrm>
        </p:spPr>
        <p:txBody>
          <a:bodyPr>
            <a:normAutofit/>
          </a:bodyPr>
          <a:lstStyle/>
          <a:p>
            <a:r>
              <a:rPr lang="en-US" dirty="0">
                <a:latin typeface="Times New Roman" panose="02020603050405020304" pitchFamily="18" charset="0"/>
                <a:cs typeface="Times New Roman" panose="02020603050405020304" pitchFamily="18" charset="0"/>
              </a:rPr>
              <a:t>Chat Bot</a:t>
            </a:r>
          </a:p>
          <a:p>
            <a:r>
              <a:rPr lang="en-US" dirty="0">
                <a:latin typeface="Times New Roman" panose="02020603050405020304" pitchFamily="18" charset="0"/>
                <a:cs typeface="Times New Roman" panose="02020603050405020304" pitchFamily="18" charset="0"/>
              </a:rPr>
              <a:t>Object Detection</a:t>
            </a:r>
          </a:p>
          <a:p>
            <a:r>
              <a:rPr lang="en-US" dirty="0">
                <a:latin typeface="Times New Roman" panose="02020603050405020304" pitchFamily="18" charset="0"/>
                <a:cs typeface="Times New Roman" panose="02020603050405020304" pitchFamily="18" charset="0"/>
              </a:rPr>
              <a:t>Data Visualization using Power BI</a:t>
            </a:r>
          </a:p>
          <a:p>
            <a:r>
              <a:rPr lang="en-US" dirty="0">
                <a:latin typeface="Times New Roman" panose="02020603050405020304" pitchFamily="18" charset="0"/>
                <a:cs typeface="Times New Roman" panose="02020603050405020304" pitchFamily="18" charset="0"/>
              </a:rPr>
              <a:t>Talking parrot/Robot</a:t>
            </a:r>
          </a:p>
        </p:txBody>
      </p:sp>
    </p:spTree>
    <p:extLst>
      <p:ext uri="{BB962C8B-B14F-4D97-AF65-F5344CB8AC3E}">
        <p14:creationId xmlns:p14="http://schemas.microsoft.com/office/powerpoint/2010/main" val="25509176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5F065D-EF3D-C5D0-783C-5EF5ECD8C3A7}"/>
              </a:ext>
            </a:extLst>
          </p:cNvPr>
          <p:cNvSpPr>
            <a:spLocks noGrp="1"/>
          </p:cNvSpPr>
          <p:nvPr>
            <p:ph type="title"/>
          </p:nvPr>
        </p:nvSpPr>
        <p:spPr>
          <a:xfrm>
            <a:off x="1484309" y="396551"/>
            <a:ext cx="10018713" cy="1752599"/>
          </a:xfrm>
        </p:spPr>
        <p:txBody>
          <a:bodyPr>
            <a:normAutofit/>
          </a:bodyPr>
          <a:lstStyle/>
          <a:p>
            <a:pPr marL="457200" indent="-457200" algn="l">
              <a:buFont typeface="Wingdings" panose="05000000000000000000" pitchFamily="2" charset="2"/>
              <a:buChar char="Ø"/>
            </a:pPr>
            <a:r>
              <a:rPr lang="en-US" sz="2800" b="1" dirty="0">
                <a:solidFill>
                  <a:srgbClr val="002060"/>
                </a:solidFill>
                <a:latin typeface="Times New Roman" panose="02020603050405020304" pitchFamily="18" charset="0"/>
                <a:cs typeface="Times New Roman" panose="02020603050405020304" pitchFamily="18" charset="0"/>
              </a:rPr>
              <a:t>CHAT BOT:</a:t>
            </a:r>
          </a:p>
        </p:txBody>
      </p:sp>
      <p:sp>
        <p:nvSpPr>
          <p:cNvPr id="3" name="Content Placeholder 2">
            <a:extLst>
              <a:ext uri="{FF2B5EF4-FFF2-40B4-BE49-F238E27FC236}">
                <a16:creationId xmlns:a16="http://schemas.microsoft.com/office/drawing/2014/main" id="{60E22052-8A0D-C98E-CFC0-CBDA1609B713}"/>
              </a:ext>
            </a:extLst>
          </p:cNvPr>
          <p:cNvSpPr>
            <a:spLocks noGrp="1"/>
          </p:cNvSpPr>
          <p:nvPr>
            <p:ph idx="1"/>
          </p:nvPr>
        </p:nvSpPr>
        <p:spPr>
          <a:xfrm>
            <a:off x="1605607" y="1431470"/>
            <a:ext cx="10018713" cy="3124201"/>
          </a:xfrm>
        </p:spPr>
        <p:txBody>
          <a:bodyPr>
            <a:normAutofit/>
          </a:bodyPr>
          <a:lstStyle/>
          <a:p>
            <a:pPr>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A Telegram chatbot is a computer program that uses artificial intelligence (AI) to communicate with humans through messaging apps and it uses </a:t>
            </a:r>
            <a:r>
              <a:rPr lang="en-US" sz="1400" b="0" i="0" dirty="0">
                <a:solidFill>
                  <a:srgbClr val="040C28"/>
                </a:solidFill>
                <a:effectLst/>
                <a:latin typeface="Times New Roman" panose="02020603050405020304" pitchFamily="18" charset="0"/>
                <a:cs typeface="Times New Roman" panose="02020603050405020304" pitchFamily="18" charset="0"/>
              </a:rPr>
              <a:t>Deep learning algorithms.</a:t>
            </a:r>
            <a:endParaRPr lang="en-US" sz="14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Open Telegram and search for the Bot Father.</a:t>
            </a:r>
          </a:p>
          <a:p>
            <a:pPr>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Start a chat with Bot Father and use the /new Bot command to create a new bot.</a:t>
            </a:r>
          </a:p>
          <a:p>
            <a:pPr>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Follow the prompts to name your bot and choose a username.</a:t>
            </a:r>
          </a:p>
          <a:p>
            <a:pPr>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Once created, you’ll receive a token. .</a:t>
            </a:r>
          </a:p>
          <a:p>
            <a:pPr>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Execute your Python script to start the bot.</a:t>
            </a:r>
          </a:p>
          <a:p>
            <a:pPr>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Open Telegram, search for your bot (using the username you set), and start a chat</a:t>
            </a:r>
          </a:p>
          <a:p>
            <a:pPr marL="0" indent="0">
              <a:buNone/>
            </a:pPr>
            <a:endParaRPr lang="en-US" sz="1400"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1B7279C9-FC9C-8C83-3919-A601DF700833}"/>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4143621" y="4397051"/>
            <a:ext cx="3219706" cy="1901112"/>
          </a:xfrm>
          <a:prstGeom prst="rect">
            <a:avLst/>
          </a:prstGeom>
        </p:spPr>
      </p:pic>
    </p:spTree>
    <p:extLst>
      <p:ext uri="{BB962C8B-B14F-4D97-AF65-F5344CB8AC3E}">
        <p14:creationId xmlns:p14="http://schemas.microsoft.com/office/powerpoint/2010/main" val="30644477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6DDEDD-BC3D-E50B-8ED6-29F682DF78C7}"/>
              </a:ext>
            </a:extLst>
          </p:cNvPr>
          <p:cNvSpPr>
            <a:spLocks noGrp="1"/>
          </p:cNvSpPr>
          <p:nvPr>
            <p:ph type="title"/>
          </p:nvPr>
        </p:nvSpPr>
        <p:spPr/>
        <p:txBody>
          <a:bodyPr>
            <a:normAutofit/>
          </a:bodyPr>
          <a:lstStyle/>
          <a:p>
            <a:pPr marL="457200" indent="-457200" algn="l">
              <a:buFont typeface="Wingdings" panose="05000000000000000000" pitchFamily="2" charset="2"/>
              <a:buChar char="Ø"/>
            </a:pPr>
            <a:r>
              <a:rPr lang="en-US" sz="2800" b="1" dirty="0">
                <a:solidFill>
                  <a:srgbClr val="002060"/>
                </a:solidFill>
                <a:latin typeface="Times New Roman" panose="02020603050405020304" pitchFamily="18" charset="0"/>
                <a:cs typeface="Times New Roman" panose="02020603050405020304" pitchFamily="18" charset="0"/>
              </a:rPr>
              <a:t>Object Detection:</a:t>
            </a:r>
            <a:br>
              <a:rPr lang="en-US" sz="1600" dirty="0">
                <a:latin typeface="Times New Roman" panose="02020603050405020304" pitchFamily="18" charset="0"/>
                <a:cs typeface="Times New Roman" panose="02020603050405020304" pitchFamily="18" charset="0"/>
              </a:rPr>
            </a:br>
            <a:endParaRPr lang="en-US" sz="2800" dirty="0">
              <a:solidFill>
                <a:srgbClr val="00206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CB3CE07-2A69-C7A9-3FA4-A66878B24841}"/>
              </a:ext>
            </a:extLst>
          </p:cNvPr>
          <p:cNvSpPr>
            <a:spLocks noGrp="1"/>
          </p:cNvSpPr>
          <p:nvPr>
            <p:ph idx="1"/>
          </p:nvPr>
        </p:nvSpPr>
        <p:spPr>
          <a:xfrm>
            <a:off x="1577618" y="778328"/>
            <a:ext cx="10018713" cy="3124201"/>
          </a:xfrm>
        </p:spPr>
        <p:txBody>
          <a:bodyPr>
            <a:normAutofit/>
          </a:bodyPr>
          <a:lstStyle/>
          <a:p>
            <a:pPr algn="just"/>
            <a:r>
              <a:rPr lang="en-US" sz="1800" dirty="0">
                <a:latin typeface="Times New Roman" panose="02020603050405020304" pitchFamily="18" charset="0"/>
                <a:cs typeface="Times New Roman" panose="02020603050405020304" pitchFamily="18" charset="0"/>
              </a:rPr>
              <a:t>Object detection is a computer vision task that involves identifying and locating objects in images or videos. It is an important part of many applications, such as self-driving cars, robotics, and video surveillance. One of the most popular neural networks for this task is YOLO.</a:t>
            </a:r>
          </a:p>
          <a:p>
            <a:pPr marL="0" indent="0" algn="just">
              <a:buNone/>
            </a:pPr>
            <a:endParaRPr lang="en-US" sz="18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7750E552-204F-6728-E414-3A640523AB76}"/>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3971834" y="2889276"/>
            <a:ext cx="4378960" cy="2479040"/>
          </a:xfrm>
          <a:prstGeom prst="rect">
            <a:avLst/>
          </a:prstGeom>
        </p:spPr>
      </p:pic>
    </p:spTree>
    <p:extLst>
      <p:ext uri="{BB962C8B-B14F-4D97-AF65-F5344CB8AC3E}">
        <p14:creationId xmlns:p14="http://schemas.microsoft.com/office/powerpoint/2010/main" val="909225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68B42B-4961-D2E3-D239-CF0A2BAB0847}"/>
              </a:ext>
            </a:extLst>
          </p:cNvPr>
          <p:cNvSpPr>
            <a:spLocks noGrp="1"/>
          </p:cNvSpPr>
          <p:nvPr>
            <p:ph type="title"/>
          </p:nvPr>
        </p:nvSpPr>
        <p:spPr/>
        <p:txBody>
          <a:bodyPr>
            <a:normAutofit/>
          </a:bodyPr>
          <a:lstStyle/>
          <a:p>
            <a:pPr marL="285750" indent="-285750" algn="l">
              <a:buFont typeface="Wingdings" panose="05000000000000000000" pitchFamily="2" charset="2"/>
              <a:buChar char="Ø"/>
            </a:pPr>
            <a:r>
              <a:rPr lang="en-US" sz="2800" b="1" dirty="0">
                <a:solidFill>
                  <a:srgbClr val="002060"/>
                </a:solidFill>
                <a:latin typeface="Times New Roman" panose="02020603050405020304" pitchFamily="18" charset="0"/>
                <a:cs typeface="Times New Roman" panose="02020603050405020304" pitchFamily="18" charset="0"/>
              </a:rPr>
              <a:t>Data Visualization using Power BI:</a:t>
            </a:r>
            <a:br>
              <a:rPr lang="en-US" sz="2800" b="1" dirty="0">
                <a:solidFill>
                  <a:srgbClr val="002060"/>
                </a:solidFill>
                <a:latin typeface="Times New Roman" panose="02020603050405020304" pitchFamily="18" charset="0"/>
                <a:cs typeface="Times New Roman" panose="02020603050405020304" pitchFamily="18" charset="0"/>
              </a:rPr>
            </a:br>
            <a:endParaRPr lang="en-US" sz="2800" b="1" dirty="0">
              <a:solidFill>
                <a:srgbClr val="00206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0DE6BE1-F870-A525-8C3A-CC23C269D27B}"/>
              </a:ext>
            </a:extLst>
          </p:cNvPr>
          <p:cNvSpPr>
            <a:spLocks noGrp="1"/>
          </p:cNvSpPr>
          <p:nvPr>
            <p:ph idx="1"/>
          </p:nvPr>
        </p:nvSpPr>
        <p:spPr>
          <a:xfrm>
            <a:off x="1577616" y="772885"/>
            <a:ext cx="10018713" cy="3124201"/>
          </a:xfrm>
        </p:spPr>
        <p:txBody>
          <a:bodyPr/>
          <a:lstStyle/>
          <a:p>
            <a:pPr algn="just"/>
            <a:r>
              <a:rPr lang="en-US" sz="1800" dirty="0">
                <a:latin typeface="Times New Roman" panose="02020603050405020304" pitchFamily="18" charset="0"/>
                <a:cs typeface="Times New Roman" panose="02020603050405020304" pitchFamily="18" charset="0"/>
              </a:rPr>
              <a:t>Data visualization is the representation of data through use of common graphics, such as charts, plots, infographics and even animations. Power BI is a technology-driven business intelligence tool provided by Microsoft for analyzing and visualizing raw data to present actionable information</a:t>
            </a:r>
            <a:r>
              <a:rPr lang="en-US" dirty="0"/>
              <a:t>.</a:t>
            </a:r>
          </a:p>
          <a:p>
            <a:pPr marL="0" indent="0" algn="just">
              <a:buNone/>
            </a:pPr>
            <a:endParaRPr lang="en-US" dirty="0"/>
          </a:p>
        </p:txBody>
      </p:sp>
      <p:pic>
        <p:nvPicPr>
          <p:cNvPr id="4" name="Picture 3">
            <a:extLst>
              <a:ext uri="{FF2B5EF4-FFF2-40B4-BE49-F238E27FC236}">
                <a16:creationId xmlns:a16="http://schemas.microsoft.com/office/drawing/2014/main" id="{32B021F5-52B2-F793-3291-3E5DE04ED0D4}"/>
              </a:ext>
            </a:extLst>
          </p:cNvPr>
          <p:cNvPicPr>
            <a:picLocks noChangeAspect="1"/>
          </p:cNvPicPr>
          <p:nvPr/>
        </p:nvPicPr>
        <p:blipFill rotWithShape="1">
          <a:blip r:embed="rId2"/>
          <a:srcRect t="3933" b="6500"/>
          <a:stretch/>
        </p:blipFill>
        <p:spPr>
          <a:xfrm>
            <a:off x="2985795" y="2749422"/>
            <a:ext cx="5789120" cy="3340360"/>
          </a:xfrm>
          <a:prstGeom prst="rect">
            <a:avLst/>
          </a:prstGeom>
        </p:spPr>
      </p:pic>
    </p:spTree>
    <p:extLst>
      <p:ext uri="{BB962C8B-B14F-4D97-AF65-F5344CB8AC3E}">
        <p14:creationId xmlns:p14="http://schemas.microsoft.com/office/powerpoint/2010/main" val="340797905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167</TotalTime>
  <Words>589</Words>
  <Application>Microsoft Office PowerPoint</Application>
  <PresentationFormat>Widescreen</PresentationFormat>
  <Paragraphs>42</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Corbel</vt:lpstr>
      <vt:lpstr>Times New Roman</vt:lpstr>
      <vt:lpstr>Wingdings</vt:lpstr>
      <vt:lpstr>Parallax</vt:lpstr>
      <vt:lpstr>SHORT-TERM INTERNSHIP</vt:lpstr>
      <vt:lpstr>ABSTRACT</vt:lpstr>
      <vt:lpstr>ARTIFICIAL INTELLIGENCE</vt:lpstr>
      <vt:lpstr>Applications of AI:</vt:lpstr>
      <vt:lpstr>PowerPoint Presentation</vt:lpstr>
      <vt:lpstr>VARIOUS TASKS PERFORMED DURING INTERNSHIP:</vt:lpstr>
      <vt:lpstr>CHAT BOT:</vt:lpstr>
      <vt:lpstr>Object Detection: </vt:lpstr>
      <vt:lpstr>Data Visualization using Power BI: </vt:lpstr>
      <vt:lpstr>Talking parrot: </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SHORT-TERM INTERNSHIP</dc:title>
  <dc:creator>padmaja katuri</dc:creator>
  <cp:lastModifiedBy>padmaja katuri</cp:lastModifiedBy>
  <cp:revision>5</cp:revision>
  <dcterms:created xsi:type="dcterms:W3CDTF">2024-08-02T01:06:21Z</dcterms:created>
  <dcterms:modified xsi:type="dcterms:W3CDTF">2024-08-08T02:01:07Z</dcterms:modified>
</cp:coreProperties>
</file>