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5" r:id="rId3"/>
    <p:sldId id="320" r:id="rId4"/>
    <p:sldId id="321" r:id="rId5"/>
    <p:sldId id="293" r:id="rId6"/>
    <p:sldId id="319" r:id="rId7"/>
    <p:sldId id="318" r:id="rId8"/>
    <p:sldId id="317" r:id="rId9"/>
    <p:sldId id="316" r:id="rId10"/>
    <p:sldId id="315" r:id="rId11"/>
    <p:sldId id="314" r:id="rId12"/>
    <p:sldId id="313" r:id="rId13"/>
    <p:sldId id="265" r:id="rId14"/>
    <p:sldId id="312" r:id="rId15"/>
    <p:sldId id="311" r:id="rId16"/>
    <p:sldId id="310" r:id="rId17"/>
    <p:sldId id="266" r:id="rId18"/>
    <p:sldId id="309" r:id="rId19"/>
    <p:sldId id="308" r:id="rId20"/>
    <p:sldId id="307" r:id="rId21"/>
    <p:sldId id="271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5AB4-DA16-457E-832F-52C01D88AF5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85D0B-3594-444C-B71C-AA61AFFFA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r>
              <a:rPr lang="en-IN" b="1" dirty="0" smtClean="0"/>
              <a:t>PERCENTAGES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6) Sixty </a:t>
            </a:r>
            <a:r>
              <a:rPr lang="en-IN" dirty="0" smtClean="0"/>
              <a:t>five </a:t>
            </a:r>
            <a:r>
              <a:rPr lang="en-IN" dirty="0" smtClean="0"/>
              <a:t>percent </a:t>
            </a:r>
            <a:r>
              <a:rPr lang="en-IN" dirty="0" smtClean="0"/>
              <a:t>of a number is 21 less than four – fifth of that number. What is the number?</a:t>
            </a:r>
          </a:p>
          <a:p>
            <a:pPr marL="514350" indent="-514350">
              <a:buAutoNum type="alphaLcParenR"/>
            </a:pPr>
            <a:r>
              <a:rPr lang="en-IN" dirty="0" smtClean="0"/>
              <a:t>100</a:t>
            </a:r>
          </a:p>
          <a:p>
            <a:pPr marL="514350" indent="-514350">
              <a:buAutoNum type="alphaLcParenR"/>
            </a:pPr>
            <a:r>
              <a:rPr lang="en-IN" dirty="0" smtClean="0"/>
              <a:t>120</a:t>
            </a:r>
          </a:p>
          <a:p>
            <a:pPr marL="514350" indent="-514350">
              <a:buAutoNum type="alphaLcParenR"/>
            </a:pPr>
            <a:r>
              <a:rPr lang="en-IN" dirty="0" smtClean="0"/>
              <a:t>140</a:t>
            </a:r>
          </a:p>
          <a:p>
            <a:pPr marL="514350" indent="-514350">
              <a:buAutoNum type="alphaLcParenR"/>
            </a:pPr>
            <a:r>
              <a:rPr lang="en-IN" dirty="0" smtClean="0"/>
              <a:t>160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7) If the sales tax be reduced from 3(1/2) % to 3(1/3) %, then what difference does it make to a person who purchases an article with marked price of Rs 8400?</a:t>
            </a:r>
          </a:p>
          <a:p>
            <a:pPr marL="514350" indent="-514350">
              <a:buAutoNum type="alphaLcParenR"/>
            </a:pPr>
            <a:r>
              <a:rPr lang="en-IN" dirty="0" smtClean="0"/>
              <a:t>10</a:t>
            </a:r>
          </a:p>
          <a:p>
            <a:pPr marL="514350" indent="-514350">
              <a:buAutoNum type="alphaLcParenR"/>
            </a:pPr>
            <a:r>
              <a:rPr lang="en-IN" dirty="0" smtClean="0"/>
              <a:t>12</a:t>
            </a:r>
          </a:p>
          <a:p>
            <a:pPr marL="514350" indent="-514350">
              <a:buAutoNum type="alphaLcParenR"/>
            </a:pPr>
            <a:r>
              <a:rPr lang="en-IN" dirty="0" smtClean="0"/>
              <a:t>14</a:t>
            </a:r>
          </a:p>
          <a:p>
            <a:pPr marL="514350" indent="-514350">
              <a:buAutoNum type="alphaLcParenR"/>
            </a:pPr>
            <a:r>
              <a:rPr lang="en-IN" dirty="0" smtClean="0"/>
              <a:t>16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8) Difference of two numbers is 1660. If 7.5 % of one number is 12.5 % of the other number, find the two numbers.</a:t>
            </a:r>
          </a:p>
          <a:p>
            <a:pPr marL="514350" indent="-514350">
              <a:buAutoNum type="alphaLcParenR"/>
            </a:pPr>
            <a:r>
              <a:rPr lang="en-IN" dirty="0" smtClean="0"/>
              <a:t>2400, 4150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2490, 4200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2490, 4150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None of these 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9) Find the percentage increase and decrease of the following values? </a:t>
            </a:r>
          </a:p>
          <a:p>
            <a:pPr>
              <a:buNone/>
            </a:pPr>
            <a:r>
              <a:rPr lang="en-IN" dirty="0" smtClean="0"/>
              <a:t>a) 300 – 400	b) 1500 – 1250	c) 80 -240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10) The price of an article was increased from Rs 200 to 250. What is the percentage increase in its price? </a:t>
            </a:r>
          </a:p>
          <a:p>
            <a:pPr marL="514350" indent="-514350">
              <a:buAutoNum type="alphaLcParenR"/>
            </a:pPr>
            <a:r>
              <a:rPr lang="en-IN" dirty="0" smtClean="0"/>
              <a:t>10</a:t>
            </a:r>
          </a:p>
          <a:p>
            <a:pPr marL="514350" indent="-514350">
              <a:buAutoNum type="alphaLcParenR"/>
            </a:pPr>
            <a:r>
              <a:rPr lang="en-IN" dirty="0" smtClean="0"/>
              <a:t>15</a:t>
            </a:r>
          </a:p>
          <a:p>
            <a:pPr marL="514350" indent="-514350">
              <a:buAutoNum type="alphaLcParenR"/>
            </a:pPr>
            <a:r>
              <a:rPr lang="en-IN" dirty="0" smtClean="0"/>
              <a:t> 20</a:t>
            </a:r>
          </a:p>
          <a:p>
            <a:pPr marL="514350" indent="-514350">
              <a:buAutoNum type="alphaLcParenR"/>
            </a:pPr>
            <a:r>
              <a:rPr lang="en-IN" dirty="0" smtClean="0"/>
              <a:t> 25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11) If a number is increased by 30% it becomes 390. Find the number? </a:t>
            </a:r>
          </a:p>
          <a:p>
            <a:pPr marL="514350" indent="-514350">
              <a:buAutoNum type="alphaLcParenR"/>
            </a:pPr>
            <a:r>
              <a:rPr lang="en-IN" dirty="0" smtClean="0"/>
              <a:t>100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200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300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None of these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12) If A’s salary is 25% more than B’s salary then B’s salary is how much percent less than that of A’s salary?</a:t>
            </a:r>
          </a:p>
          <a:p>
            <a:pPr marL="514350" indent="-514350">
              <a:buAutoNum type="alphaLcParenR"/>
            </a:pPr>
            <a:r>
              <a:rPr lang="en-IN" dirty="0" smtClean="0"/>
              <a:t>10 %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20 %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30 %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None of these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685800"/>
            <a:ext cx="8153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13) The length and breadth of a rectangle are increased by 10 % and 20 % respectively. What is the percentage increase in its area?</a:t>
            </a:r>
          </a:p>
          <a:p>
            <a:pPr marL="514350" indent="-514350">
              <a:buAutoNum type="alphaLcParenR"/>
            </a:pPr>
            <a:r>
              <a:rPr lang="en-IN" dirty="0" smtClean="0"/>
              <a:t>12 %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22 %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32 %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None of these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14) The price of an article is cut by 10%, to restore it to the former value, by what percent the new price must be increased? </a:t>
            </a:r>
          </a:p>
          <a:p>
            <a:pPr marL="514350" indent="-514350">
              <a:buAutoNum type="alphaLcParenR"/>
            </a:pPr>
            <a:r>
              <a:rPr lang="en-IN" dirty="0" smtClean="0"/>
              <a:t>10 %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11 %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9 %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11.11 %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15) The price of an article is increased by 25 %, to restore it to the former value, by what percent the new price must be decreased?  </a:t>
            </a:r>
          </a:p>
          <a:p>
            <a:pPr marL="514350" indent="-514350">
              <a:buAutoNum type="alphaLcParenR"/>
            </a:pPr>
            <a:r>
              <a:rPr lang="en-IN" dirty="0" smtClean="0"/>
              <a:t>20 %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25 %</a:t>
            </a:r>
          </a:p>
          <a:p>
            <a:pPr marL="514350" indent="-514350">
              <a:buAutoNum type="alphaLcParenR"/>
            </a:pPr>
            <a:r>
              <a:rPr lang="en-IN" dirty="0" smtClean="0"/>
              <a:t>33.33 %</a:t>
            </a:r>
          </a:p>
          <a:p>
            <a:pPr marL="514350" indent="-514350">
              <a:buAutoNum type="alphaLcParenR"/>
            </a:pPr>
            <a:r>
              <a:rPr lang="en-IN" dirty="0" smtClean="0"/>
              <a:t>16.66 %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16) The price of sugar is increased by 20 %. If the expenditure is not allowed to increase, what is the ratio between the reduction in consumption and the original consumption?</a:t>
            </a:r>
          </a:p>
          <a:p>
            <a:pPr marL="514350" indent="-514350">
              <a:buAutoNum type="alphaLcParenR"/>
            </a:pPr>
            <a:r>
              <a:rPr lang="en-IN" dirty="0" smtClean="0"/>
              <a:t>6:1</a:t>
            </a:r>
          </a:p>
          <a:p>
            <a:pPr marL="514350" indent="-514350">
              <a:buAutoNum type="alphaLcParenR"/>
            </a:pPr>
            <a:r>
              <a:rPr lang="en-IN" dirty="0" smtClean="0"/>
              <a:t>1:6</a:t>
            </a:r>
          </a:p>
          <a:p>
            <a:pPr marL="514350" indent="-514350">
              <a:buAutoNum type="alphaLcParenR"/>
            </a:pPr>
            <a:r>
              <a:rPr lang="en-IN" dirty="0" smtClean="0"/>
              <a:t> 3:5</a:t>
            </a:r>
          </a:p>
          <a:p>
            <a:pPr marL="514350" indent="-514350">
              <a:buAutoNum type="alphaLcParenR"/>
            </a:pPr>
            <a:r>
              <a:rPr lang="en-IN" dirty="0" smtClean="0"/>
              <a:t> 5:3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17) The price of sugar increased by 12.5 %. To maintain previous budget, to what percent the consumption should be reduced?</a:t>
            </a:r>
          </a:p>
          <a:p>
            <a:pPr marL="514350" indent="-514350">
              <a:buAutoNum type="alphaLcParenR"/>
            </a:pPr>
            <a:r>
              <a:rPr lang="en-IN" dirty="0" smtClean="0"/>
              <a:t>33.33 %</a:t>
            </a:r>
          </a:p>
          <a:p>
            <a:pPr marL="514350" indent="-514350">
              <a:buAutoNum type="alphaLcParenR"/>
            </a:pPr>
            <a:r>
              <a:rPr lang="en-IN" dirty="0" smtClean="0"/>
              <a:t>16.66 %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11.11 %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12.5 %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18) </a:t>
            </a:r>
            <a:r>
              <a:rPr lang="en-IN" dirty="0" err="1" smtClean="0"/>
              <a:t>Rakesh</a:t>
            </a:r>
            <a:r>
              <a:rPr lang="en-IN" dirty="0" smtClean="0"/>
              <a:t> credits 15 % of his salary in his fixed deposit account and spends 30 % of the remaining amount on groceries. If the cash in hand is Rs 2380. What is his salary?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42500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3000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3500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4000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19) After spending 40 % on machinery, 25 % on building, 5 % on raw material and 5 % on furniture, </a:t>
            </a:r>
            <a:r>
              <a:rPr lang="en-IN" dirty="0" err="1" smtClean="0"/>
              <a:t>Hari</a:t>
            </a:r>
            <a:r>
              <a:rPr lang="en-IN" dirty="0" smtClean="0"/>
              <a:t> had a balance of Rs 1305. What amount he had originally?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5220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5000 </a:t>
            </a:r>
          </a:p>
          <a:p>
            <a:pPr marL="514350" indent="-514350">
              <a:buAutoNum type="alphaLcParenR"/>
            </a:pPr>
            <a:r>
              <a:rPr lang="en-IN" dirty="0" smtClean="0"/>
              <a:t>Rs 1870</a:t>
            </a:r>
          </a:p>
          <a:p>
            <a:pPr marL="514350" indent="-514350">
              <a:buAutoNum type="alphaLcParenR"/>
            </a:pPr>
            <a:r>
              <a:rPr lang="en-IN" dirty="0" smtClean="0"/>
              <a:t> Rs 2900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20) A fruit seller had some apples. He sells 40 % and still has 420 apples. How many apples he had originally?</a:t>
            </a:r>
          </a:p>
          <a:p>
            <a:pPr marL="514350" indent="-514350">
              <a:buAutoNum type="alphaLcParenR"/>
            </a:pPr>
            <a:r>
              <a:rPr lang="en-IN" dirty="0" smtClean="0"/>
              <a:t>1000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700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630</a:t>
            </a:r>
          </a:p>
          <a:p>
            <a:pPr marL="514350" indent="-514350">
              <a:buAutoNum type="alphaLcParenR"/>
            </a:pPr>
            <a:r>
              <a:rPr lang="en-IN" dirty="0" smtClean="0"/>
              <a:t> 300</a:t>
            </a:r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21)  In a college election, a candidate secured 62 % of the votes and is elected by a majority of 144 votes. What is the total number of votes polled?</a:t>
            </a:r>
          </a:p>
          <a:p>
            <a:pPr marL="514350" indent="-514350">
              <a:buAutoNum type="alphaLcParenR"/>
            </a:pPr>
            <a:r>
              <a:rPr lang="en-IN" dirty="0" smtClean="0"/>
              <a:t>362</a:t>
            </a:r>
          </a:p>
          <a:p>
            <a:pPr marL="514350" indent="-514350">
              <a:buAutoNum type="alphaLcParenR"/>
            </a:pPr>
            <a:r>
              <a:rPr lang="en-IN" dirty="0" smtClean="0"/>
              <a:t>600</a:t>
            </a:r>
          </a:p>
          <a:p>
            <a:pPr marL="514350" indent="-514350">
              <a:buAutoNum type="alphaLcParenR"/>
            </a:pPr>
            <a:r>
              <a:rPr lang="en-IN" dirty="0" smtClean="0"/>
              <a:t>400</a:t>
            </a:r>
          </a:p>
          <a:p>
            <a:pPr marL="514350" indent="-514350">
              <a:buAutoNum type="alphaLcParenR"/>
            </a:pPr>
            <a:r>
              <a:rPr lang="en-IN" dirty="0" smtClean="0"/>
              <a:t>168</a:t>
            </a:r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22) In an election between two candidates, one got 55 % of the valid votes, 20 % of the votes are invalid. If the total number of votes was 7500 what is the number of votes that the other candidate gets?</a:t>
            </a:r>
          </a:p>
          <a:p>
            <a:pPr marL="514350" indent="-514350">
              <a:buAutoNum type="alphaLcParenR"/>
            </a:pPr>
            <a:r>
              <a:rPr lang="en-IN" dirty="0" smtClean="0"/>
              <a:t>2700</a:t>
            </a:r>
          </a:p>
          <a:p>
            <a:pPr marL="514350" indent="-514350">
              <a:buAutoNum type="alphaLcParenR"/>
            </a:pPr>
            <a:r>
              <a:rPr lang="en-IN" dirty="0" smtClean="0"/>
              <a:t>6000</a:t>
            </a:r>
          </a:p>
          <a:p>
            <a:pPr marL="514350" indent="-514350">
              <a:buAutoNum type="alphaLcParenR"/>
            </a:pPr>
            <a:r>
              <a:rPr lang="en-IN" dirty="0" smtClean="0"/>
              <a:t>4200</a:t>
            </a:r>
          </a:p>
          <a:p>
            <a:pPr marL="514350" indent="-514350">
              <a:buAutoNum type="alphaLcParenR"/>
            </a:pPr>
            <a:r>
              <a:rPr lang="en-IN" dirty="0" smtClean="0"/>
              <a:t>5600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23) In an examination, it is required to get 36 % of maximum marks to pass. A student got 113 marks and declared failed by 85 marks. What were the maximum marks?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550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297</a:t>
            </a:r>
          </a:p>
          <a:p>
            <a:pPr marL="514350" indent="-514350">
              <a:buAutoNum type="alphaLcParenR"/>
            </a:pPr>
            <a:r>
              <a:rPr lang="en-IN" dirty="0" smtClean="0"/>
              <a:t> 198 </a:t>
            </a:r>
          </a:p>
          <a:p>
            <a:pPr marL="514350" indent="-514350">
              <a:buAutoNum type="alphaLcParenR"/>
            </a:pPr>
            <a:r>
              <a:rPr lang="en-IN" dirty="0" smtClean="0"/>
              <a:t> 239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24) A student who secures 20 % marks in an examination fails by 30 marks. Another student who secures 32 % marks gets 42 marks more than those required to pass. What is the percentage of marks required to pass? </a:t>
            </a:r>
          </a:p>
          <a:p>
            <a:pPr marL="514350" indent="-514350">
              <a:buAutoNum type="alphaLcParenR"/>
            </a:pPr>
            <a:r>
              <a:rPr lang="en-IN" dirty="0" smtClean="0"/>
              <a:t>20</a:t>
            </a:r>
          </a:p>
          <a:p>
            <a:pPr marL="514350" indent="-514350">
              <a:buAutoNum type="alphaLcParenR"/>
            </a:pPr>
            <a:r>
              <a:rPr lang="en-IN" dirty="0" smtClean="0"/>
              <a:t>15</a:t>
            </a:r>
          </a:p>
          <a:p>
            <a:pPr marL="514350" indent="-514350">
              <a:buAutoNum type="alphaLcParenR"/>
            </a:pPr>
            <a:r>
              <a:rPr lang="en-IN" dirty="0" smtClean="0"/>
              <a:t>25</a:t>
            </a:r>
          </a:p>
          <a:p>
            <a:pPr marL="514350" indent="-514350">
              <a:buAutoNum type="alphaLcParenR"/>
            </a:pPr>
            <a:r>
              <a:rPr lang="en-IN" dirty="0" smtClean="0"/>
              <a:t>None of these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25) A candidate needs 35 % marks to pass. If he get 96 marks and fails by 16 marks, then what is the maximum marks?</a:t>
            </a:r>
          </a:p>
          <a:p>
            <a:pPr marL="514350" indent="-514350">
              <a:buAutoNum type="alphaLcParenR"/>
            </a:pPr>
            <a:r>
              <a:rPr lang="en-IN" dirty="0" smtClean="0"/>
              <a:t>112</a:t>
            </a:r>
          </a:p>
          <a:p>
            <a:pPr marL="514350" indent="-514350">
              <a:buAutoNum type="alphaLcParenR"/>
            </a:pPr>
            <a:r>
              <a:rPr lang="en-IN" dirty="0" smtClean="0"/>
              <a:t>320</a:t>
            </a:r>
          </a:p>
          <a:p>
            <a:pPr marL="514350" indent="-514350">
              <a:buAutoNum type="alphaLcParenR"/>
            </a:pPr>
            <a:r>
              <a:rPr lang="en-IN" dirty="0" smtClean="0"/>
              <a:t>208</a:t>
            </a:r>
          </a:p>
          <a:p>
            <a:pPr marL="514350" indent="-514350">
              <a:buAutoNum type="alphaLcParenR"/>
            </a:pPr>
            <a:r>
              <a:rPr lang="en-IN" dirty="0" smtClean="0"/>
              <a:t>328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26) One litre of water is evaporated from 6 litres of a solution containing 5 % salt. What is the percentage of salt in the remaining solution?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6 %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4 %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8 %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5 %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27) A mixture of 40 litres of milk and water contains 10 % of water. How much water should be added to this so that water may be 20 % in the new mixture?</a:t>
            </a:r>
          </a:p>
          <a:p>
            <a:pPr marL="514350" indent="-514350">
              <a:buAutoNum type="alphaLcParenR"/>
            </a:pPr>
            <a:r>
              <a:rPr lang="en-IN" dirty="0" smtClean="0"/>
              <a:t>2.5 </a:t>
            </a:r>
            <a:r>
              <a:rPr lang="en-IN" dirty="0" err="1" smtClean="0"/>
              <a:t>ltrs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 4 </a:t>
            </a:r>
            <a:r>
              <a:rPr lang="en-IN" dirty="0" err="1" smtClean="0"/>
              <a:t>ltrs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 3.5 </a:t>
            </a:r>
            <a:r>
              <a:rPr lang="en-IN" dirty="0" err="1" smtClean="0"/>
              <a:t>ltrs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  5 </a:t>
            </a:r>
            <a:r>
              <a:rPr lang="en-IN" dirty="0" err="1" smtClean="0"/>
              <a:t>ltrs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28) A mixture contains alcohol and water in the ratio 4:3. If 7 litres of water is added to the mixture, the ratio of the alcohol and water 3:4. What is the quantity of alcohol in the new mixture?</a:t>
            </a:r>
          </a:p>
          <a:p>
            <a:pPr marL="514350" indent="-514350">
              <a:buAutoNum type="alphaLcParenR"/>
            </a:pPr>
            <a:r>
              <a:rPr lang="en-IN" dirty="0" smtClean="0"/>
              <a:t>10 </a:t>
            </a:r>
            <a:r>
              <a:rPr lang="en-IN" dirty="0" err="1" smtClean="0"/>
              <a:t>ltrs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 15 </a:t>
            </a:r>
            <a:r>
              <a:rPr lang="en-IN" dirty="0" err="1" smtClean="0"/>
              <a:t>ltrs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  12  </a:t>
            </a:r>
            <a:r>
              <a:rPr lang="en-IN" dirty="0" err="1" smtClean="0"/>
              <a:t>ltrs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   5 </a:t>
            </a:r>
            <a:r>
              <a:rPr lang="en-IN" dirty="0" err="1" smtClean="0"/>
              <a:t>ltrs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29) 20 </a:t>
            </a:r>
            <a:r>
              <a:rPr lang="en-IN" dirty="0" err="1" smtClean="0"/>
              <a:t>ltrs</a:t>
            </a:r>
            <a:r>
              <a:rPr lang="en-IN" dirty="0" smtClean="0"/>
              <a:t> of a mixture contain milk and water in the ratio 5:3. If 4 </a:t>
            </a:r>
            <a:r>
              <a:rPr lang="en-IN" dirty="0" err="1" smtClean="0"/>
              <a:t>ltrs</a:t>
            </a:r>
            <a:r>
              <a:rPr lang="en-IN" dirty="0" smtClean="0"/>
              <a:t> if this mixture are replaced by 4 </a:t>
            </a:r>
            <a:r>
              <a:rPr lang="en-IN" dirty="0" err="1" smtClean="0"/>
              <a:t>ltrs</a:t>
            </a:r>
            <a:r>
              <a:rPr lang="en-IN" dirty="0" smtClean="0"/>
              <a:t> of milk. What is the ratio of milk and water in the new mixture?</a:t>
            </a:r>
          </a:p>
          <a:p>
            <a:pPr marL="514350" indent="-514350">
              <a:buAutoNum type="alphaLcParenR"/>
            </a:pPr>
            <a:r>
              <a:rPr lang="en-IN" dirty="0" smtClean="0"/>
              <a:t>3:7</a:t>
            </a:r>
          </a:p>
          <a:p>
            <a:pPr marL="514350" indent="-514350">
              <a:buAutoNum type="alphaLcParenR"/>
            </a:pPr>
            <a:r>
              <a:rPr lang="en-IN" dirty="0" smtClean="0"/>
              <a:t> 7:3</a:t>
            </a:r>
          </a:p>
          <a:p>
            <a:pPr marL="514350" indent="-514350">
              <a:buAutoNum type="alphaLcParenR"/>
            </a:pPr>
            <a:r>
              <a:rPr lang="en-IN" dirty="0" smtClean="0"/>
              <a:t>  2:7</a:t>
            </a:r>
          </a:p>
          <a:p>
            <a:pPr marL="514350" indent="-514350">
              <a:buAutoNum type="alphaLcParenR"/>
            </a:pPr>
            <a:r>
              <a:rPr lang="en-IN" dirty="0" smtClean="0"/>
              <a:t>   7:2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30) The population of a town is 176400. It increases annually at the rate of 5 % per annum. What will be its population after 2 years ?</a:t>
            </a:r>
          </a:p>
          <a:p>
            <a:pPr marL="514350" indent="-514350">
              <a:buAutoNum type="alphaLcParenR"/>
            </a:pPr>
            <a:r>
              <a:rPr lang="en-IN" dirty="0" smtClean="0"/>
              <a:t> 194040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194400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194481</a:t>
            </a:r>
          </a:p>
          <a:p>
            <a:pPr marL="514350" indent="-514350">
              <a:buAutoNum type="alphaLcParenR"/>
            </a:pPr>
            <a:r>
              <a:rPr lang="en-IN" smtClean="0"/>
              <a:t>   200000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31) The population of the town is 8000. It increases by 10 %, during the first year and by 20 % during the second year. What is its population after 2 years?</a:t>
            </a:r>
          </a:p>
          <a:p>
            <a:pPr marL="514350" indent="-514350">
              <a:buAutoNum type="alphaLcParenR"/>
            </a:pPr>
            <a:r>
              <a:rPr lang="en-IN" dirty="0" smtClean="0"/>
              <a:t> 10560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10750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10340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 10900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32) The value of a machine depreciates at the rate of 20 % every six months. It was purchased 1 year ago. What was its purchased price, if its present value is Rs 44000?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61600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68750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69850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70000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33) In an examination, 42 % students failed in Hindi and 52 % failed in English. If 17 % failed in both the subjects. What is the percentage of those who passed in both the subjects?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11 %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23 %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15 %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 77 %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34) 72 % of the students of a certain class took biology and 44 % took Mathematics. If each student took biology or Mathematics and 40 students took both, what is the total number of students in the class?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100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150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90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 250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35) If the side of a square increased by 30 %. At what percent its area is increased?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30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39</a:t>
            </a:r>
          </a:p>
          <a:p>
            <a:pPr marL="514350" indent="-514350">
              <a:buAutoNum type="alphaLcParenR"/>
            </a:pPr>
            <a:r>
              <a:rPr lang="en-IN" dirty="0" smtClean="0"/>
              <a:t>  60</a:t>
            </a:r>
          </a:p>
          <a:p>
            <a:pPr marL="514350" indent="-514350">
              <a:buAutoNum type="alphaLcParenR"/>
            </a:pPr>
            <a:r>
              <a:rPr lang="en-IN" dirty="0" smtClean="0"/>
              <a:t>   69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36) The radius of a circle is decreased by 1 %. What is the decreased percent in its area?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2.01</a:t>
            </a:r>
          </a:p>
          <a:p>
            <a:pPr marL="514350" indent="-514350">
              <a:buAutoNum type="alphaLcParenR"/>
            </a:pPr>
            <a:r>
              <a:rPr lang="en-IN" dirty="0" smtClean="0"/>
              <a:t> 0.21</a:t>
            </a:r>
          </a:p>
          <a:p>
            <a:pPr marL="514350" indent="-514350">
              <a:buAutoNum type="alphaLcParenR"/>
            </a:pPr>
            <a:r>
              <a:rPr lang="en-IN" dirty="0" smtClean="0"/>
              <a:t> 1.99</a:t>
            </a:r>
          </a:p>
          <a:p>
            <a:pPr marL="514350" indent="-514350">
              <a:buAutoNum type="alphaLcParenR"/>
            </a:pPr>
            <a:r>
              <a:rPr lang="en-IN" dirty="0" smtClean="0"/>
              <a:t>  2.00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37) The length of a rectangle is decreased by 10 %. Then what is the decrease in the area of the rectangle?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10 %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11 %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20 %</a:t>
            </a:r>
          </a:p>
          <a:p>
            <a:pPr marL="514350" indent="-514350">
              <a:buAutoNum type="alphaLcParenR"/>
            </a:pPr>
            <a:r>
              <a:rPr lang="en-IN" dirty="0" smtClean="0"/>
              <a:t>  21 %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38) The side of a cube is increased by 20 %. Then find the change in its Volume? </a:t>
            </a:r>
          </a:p>
          <a:p>
            <a:pPr marL="514350" indent="-514350">
              <a:buAutoNum type="alphaLcParenR"/>
            </a:pPr>
            <a:r>
              <a:rPr lang="en-IN" dirty="0" smtClean="0"/>
              <a:t> 20</a:t>
            </a:r>
          </a:p>
          <a:p>
            <a:pPr marL="514350" indent="-514350">
              <a:buAutoNum type="alphaLcParenR"/>
            </a:pPr>
            <a:r>
              <a:rPr lang="en-IN" dirty="0" smtClean="0"/>
              <a:t> 21.2</a:t>
            </a:r>
          </a:p>
          <a:p>
            <a:pPr marL="514350" indent="-514350">
              <a:buAutoNum type="alphaLcParenR"/>
            </a:pPr>
            <a:r>
              <a:rPr lang="en-IN" dirty="0" smtClean="0"/>
              <a:t> 44</a:t>
            </a:r>
          </a:p>
          <a:p>
            <a:pPr marL="514350" indent="-514350">
              <a:buAutoNum type="alphaLcParenR"/>
            </a:pPr>
            <a:r>
              <a:rPr lang="en-IN" smtClean="0"/>
              <a:t>  72.8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1) Find 33.33 percent of the following values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a) 240	b) 156	c) 105	d) 126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2) Express each of the following as rate percent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a) 23/36		b) 27/4		c) 0.004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3) Find 11%, 16%, 19%, 49%of the following values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a) 1100	b) 1500	c) 600	d) 360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4) Evaluate :</a:t>
            </a:r>
          </a:p>
          <a:p>
            <a:pPr>
              <a:buNone/>
            </a:pPr>
            <a:r>
              <a:rPr lang="en-IN" dirty="0" smtClean="0"/>
              <a:t>     a) 28 % of 450 + 45% of 280</a:t>
            </a:r>
          </a:p>
          <a:p>
            <a:pPr>
              <a:buNone/>
            </a:pPr>
            <a:r>
              <a:rPr lang="en-IN" dirty="0" smtClean="0"/>
              <a:t>	 b)  16.66 % of 600 gm – 33.33 % of 180 gm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5) a) 2 is what percent of 50 ?</a:t>
            </a:r>
          </a:p>
          <a:p>
            <a:pPr>
              <a:buNone/>
            </a:pPr>
            <a:r>
              <a:rPr lang="en-IN" dirty="0" smtClean="0"/>
              <a:t>    b)  ½ is what percent of 1/3 ?</a:t>
            </a:r>
          </a:p>
          <a:p>
            <a:pPr>
              <a:buNone/>
            </a:pPr>
            <a:r>
              <a:rPr lang="en-IN" dirty="0" smtClean="0"/>
              <a:t>	c)   What percent of 7 is 84?</a:t>
            </a:r>
          </a:p>
          <a:p>
            <a:pPr>
              <a:buNone/>
            </a:pPr>
            <a:r>
              <a:rPr lang="en-IN" dirty="0" smtClean="0"/>
              <a:t>    d)   what percent of 2 metric tonnes is 40   </a:t>
            </a:r>
          </a:p>
          <a:p>
            <a:pPr>
              <a:buNone/>
            </a:pPr>
            <a:r>
              <a:rPr lang="en-IN" dirty="0" smtClean="0"/>
              <a:t>           quintals?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1474</Words>
  <Application>Microsoft Office PowerPoint</Application>
  <PresentationFormat>On-screen Show (4:3)</PresentationFormat>
  <Paragraphs>1379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PERCENTAGES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AND DISTANCE</dc:title>
  <dc:creator>hp</dc:creator>
  <cp:lastModifiedBy>SHAIK NASEERUDDI</cp:lastModifiedBy>
  <cp:revision>89</cp:revision>
  <dcterms:created xsi:type="dcterms:W3CDTF">2006-08-16T00:00:00Z</dcterms:created>
  <dcterms:modified xsi:type="dcterms:W3CDTF">2023-07-21T07:03:10Z</dcterms:modified>
</cp:coreProperties>
</file>