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9461" y="1408290"/>
            <a:ext cx="16989078" cy="727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44"/>
              </a:lnSpc>
            </a:pPr>
            <a:r>
              <a:rPr lang="en-US" sz="10389">
                <a:solidFill>
                  <a:srgbClr val="000000"/>
                </a:solidFill>
                <a:latin typeface="Canva Sans Bold"/>
              </a:rPr>
              <a:t>Developing Predictive Models to Identify At-Risk Customers and Reduce Churn Rate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63835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Canva Sans Bold"/>
              </a:rPr>
              <a:t>Dashboard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9674" y="1705177"/>
            <a:ext cx="16108652" cy="702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Churn Rate: 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The churn rate, represented by "Exit Customers" as a percentage of "Total Customers", fluctuates throughout the year. It's generally higher in the first half of the year, reaching peaks in April (26.71% in 2017) and May (23.02% in 2016). December tends to have the lowest churn rates, with December 2019 having the lowest at 12.00%.</a:t>
            </a:r>
          </a:p>
          <a:p>
            <a:pPr algn="just">
              <a:lnSpc>
                <a:spcPts val="4290"/>
              </a:lnSpc>
            </a:pPr>
          </a:p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Credit Card Holders vs Non-Credit Card Holders: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Customers who have credit cards tend to churn less than those who don't. For instance, in December 2019, the churn rate for non-credit card holders was 39.96%, whereas it was only 21.36% for credit card holders.</a:t>
            </a:r>
          </a:p>
          <a:p>
            <a:pPr algn="just">
              <a:lnSpc>
                <a:spcPts val="4290"/>
              </a:lnSpc>
            </a:pPr>
          </a:p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Active vs Inactive Members: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Active members churn less than inactive members. In December 2019, for example, the churn rate for inactive members was 21.60%, whereas it was only 16.22% for active members.</a:t>
            </a:r>
          </a:p>
          <a:p>
            <a:pPr algn="just">
              <a:lnSpc>
                <a:spcPts val="429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9494" y="3836171"/>
            <a:ext cx="9389011" cy="2357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90"/>
              </a:lnSpc>
            </a:pPr>
            <a:r>
              <a:rPr lang="en-US" sz="13850">
                <a:solidFill>
                  <a:srgbClr val="000000"/>
                </a:solidFill>
                <a:latin typeface="Canva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632519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13705"/>
            <a:ext cx="16230600" cy="697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91" indent="-334646" lvl="1">
              <a:lnSpc>
                <a:spcPts val="505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As a Data Analyst, the project aims to delve into extensive datasets from both banking and telecom domains to understand customer churn dynamics. </a:t>
            </a:r>
          </a:p>
          <a:p>
            <a:pPr algn="just">
              <a:lnSpc>
                <a:spcPts val="5053"/>
              </a:lnSpc>
            </a:pPr>
          </a:p>
          <a:p>
            <a:pPr algn="just" marL="669291" indent="-334646" lvl="1">
              <a:lnSpc>
                <a:spcPts val="505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By leveraging various customer-related features such as demographics, transaction history, and activity status, the goal is to analyze patterns and build predictive models capable of forecasting customer churn. </a:t>
            </a:r>
          </a:p>
          <a:p>
            <a:pPr algn="just">
              <a:lnSpc>
                <a:spcPts val="5053"/>
              </a:lnSpc>
            </a:pPr>
          </a:p>
          <a:p>
            <a:pPr algn="just" marL="669291" indent="-334646" lvl="1">
              <a:lnSpc>
                <a:spcPts val="505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Through comprehensive data analysis, feature engineering, and model development, the project seeks to empower businesses with actionable insights to implement targeted retention strategies and enhance customer loyalty.</a:t>
            </a:r>
          </a:p>
          <a:p>
            <a:pPr algn="just">
              <a:lnSpc>
                <a:spcPts val="505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28002"/>
            <a:ext cx="64719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9674" y="1657552"/>
            <a:ext cx="16108652" cy="3551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1.Identifying Key Churn Drivers</a:t>
            </a:r>
          </a:p>
          <a:p>
            <a:pPr algn="just" marL="1122688" indent="-374229" lvl="2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Determine which factors contribute most significantly to customer churn within the banking and telecom industries.</a:t>
            </a:r>
          </a:p>
          <a:p>
            <a:pPr algn="just" marL="1122688" indent="-374229" lvl="2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Analyze the correlation between different customer attributes and the likelihood of churn.</a:t>
            </a:r>
          </a:p>
          <a:p>
            <a:pPr algn="just" marL="1122688" indent="-374229" lvl="2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Identify patterns or trends that distinguish churned customers from those who remain active.</a:t>
            </a:r>
          </a:p>
          <a:p>
            <a:pPr algn="just">
              <a:lnSpc>
                <a:spcPts val="478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98597" y="5441283"/>
            <a:ext cx="16299729" cy="361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2. Segmentation of Customer Base</a:t>
            </a:r>
          </a:p>
          <a:p>
            <a:pPr algn="just" marL="1127552" indent="-375851" lvl="2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Segment customers based on their demographic characteristics, transactional behavior, and activity status.</a:t>
            </a:r>
          </a:p>
          <a:p>
            <a:pPr algn="just" marL="1127552" indent="-375851" lvl="2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Explore distinct customer segments and their respective churn rates.</a:t>
            </a:r>
          </a:p>
          <a:p>
            <a:pPr algn="just" marL="1127552" indent="-375851" lvl="2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Identify high-value segments that are more prone to churn and those that are more loyal.</a:t>
            </a:r>
          </a:p>
          <a:p>
            <a:pPr algn="just">
              <a:lnSpc>
                <a:spcPts val="483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28002"/>
            <a:ext cx="64719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9674" y="1657552"/>
            <a:ext cx="16108652" cy="415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3. Predictive Modeling for Churn Prediction</a:t>
            </a:r>
          </a:p>
          <a:p>
            <a:pPr algn="just" marL="1122688" indent="-374229" lvl="2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Develop predictive models using machine learning algorithms to forecast which customers are likely to churn in the future.</a:t>
            </a:r>
          </a:p>
          <a:p>
            <a:pPr algn="just" marL="1122688" indent="-374229" lvl="2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Evaluate the performance of various models and select the most accurate and reliable one for deployment.</a:t>
            </a:r>
          </a:p>
          <a:p>
            <a:pPr algn="just" marL="1122688" indent="-374229" lvl="2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Assess the predictive power of different features and their impact on model performance.</a:t>
            </a:r>
          </a:p>
          <a:p>
            <a:pPr algn="just">
              <a:lnSpc>
                <a:spcPts val="478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98597" y="5441283"/>
            <a:ext cx="16299729" cy="361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4. Customer Lifetime Value (CLV) Analysis</a:t>
            </a:r>
          </a:p>
          <a:p>
            <a:pPr algn="just" marL="1127552" indent="-375851" lvl="2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Calculate the CLV for different customer segments to understand the revenue potential associated with each group.</a:t>
            </a:r>
          </a:p>
          <a:p>
            <a:pPr algn="just" marL="1127552" indent="-375851" lvl="2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Determine how churn rates affect the CLV of different customer segments.</a:t>
            </a:r>
          </a:p>
          <a:p>
            <a:pPr algn="just" marL="1127552" indent="-375851" lvl="2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Explore strategies to maximize CLV while minimizing churn.</a:t>
            </a:r>
          </a:p>
          <a:p>
            <a:pPr algn="just">
              <a:lnSpc>
                <a:spcPts val="483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28002"/>
            <a:ext cx="64719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9674" y="1657552"/>
            <a:ext cx="16108652" cy="415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5. Retention Strategy Recommendations</a:t>
            </a:r>
          </a:p>
          <a:p>
            <a:pPr algn="just" marL="1122688" indent="-374229" lvl="2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Develop predictive models using machine learning algorithms to forecast which customers are likely to churn in the future.</a:t>
            </a:r>
          </a:p>
          <a:p>
            <a:pPr algn="just" marL="1122688" indent="-374229" lvl="2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Evaluate the performance of various models and select the most accurate and reliable one for deployment.</a:t>
            </a:r>
          </a:p>
          <a:p>
            <a:pPr algn="just" marL="1122688" indent="-374229" lvl="2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Assess the predictive power of different features and their impact on model performance.</a:t>
            </a:r>
          </a:p>
          <a:p>
            <a:pPr algn="just">
              <a:lnSpc>
                <a:spcPts val="478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98597" y="5441283"/>
            <a:ext cx="16299729" cy="422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6. Continuous Monitoring and Iterative Improvement</a:t>
            </a:r>
          </a:p>
          <a:p>
            <a:pPr algn="just" marL="1127552" indent="-375851" lvl="2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Establish mechanisms for ongoing monitoring of churn rates and customer behavior patterns.</a:t>
            </a:r>
          </a:p>
          <a:p>
            <a:pPr algn="just" marL="1127552" indent="-375851" lvl="2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Implement feedback loops to continuously refine predictive models and retention strategies based on real-time data.</a:t>
            </a:r>
          </a:p>
          <a:p>
            <a:pPr algn="just" marL="1127552" indent="-375851" lvl="2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Track the impact of implemented strategies on reducing churn and increasing customer loyalty over time.</a:t>
            </a:r>
          </a:p>
          <a:p>
            <a:pPr algn="just">
              <a:lnSpc>
                <a:spcPts val="483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8376" y="507335"/>
            <a:ext cx="17491247" cy="9272329"/>
          </a:xfrm>
          <a:custGeom>
            <a:avLst/>
            <a:gdLst/>
            <a:ahLst/>
            <a:cxnLst/>
            <a:rect r="r" b="b" t="t" l="l"/>
            <a:pathLst>
              <a:path h="9272329" w="17491247">
                <a:moveTo>
                  <a:pt x="0" y="0"/>
                </a:moveTo>
                <a:lnTo>
                  <a:pt x="17491248" y="0"/>
                </a:lnTo>
                <a:lnTo>
                  <a:pt x="17491248" y="9272330"/>
                </a:lnTo>
                <a:lnTo>
                  <a:pt x="0" y="927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7527"/>
            <a:ext cx="63835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Canva Sans Bold"/>
              </a:rPr>
              <a:t>Dashboard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9674" y="1705177"/>
            <a:ext cx="16108652" cy="756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Total Customers: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number of total customers is increasing. In November there were 715,733 customers and this number increased to 733,731 in December. This is an increase of around 18,000 customers.</a:t>
            </a:r>
          </a:p>
          <a:p>
            <a:pPr algn="just">
              <a:lnSpc>
                <a:spcPts val="4290"/>
              </a:lnSpc>
            </a:pPr>
          </a:p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Exit Customers: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number of exit customers is also increasing. There were 1,400 exit customers in November and 1,700 in December. This is an increase of around 300 customers.</a:t>
            </a:r>
          </a:p>
          <a:p>
            <a:pPr algn="just">
              <a:lnSpc>
                <a:spcPts val="4290"/>
              </a:lnSpc>
            </a:pPr>
          </a:p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Customer Demographics: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majority of the exit customers are male (55.92%) and in the "fair" credit category (44.08%).</a:t>
            </a:r>
          </a:p>
          <a:p>
            <a:pPr algn="just">
              <a:lnSpc>
                <a:spcPts val="4290"/>
              </a:lnSpc>
            </a:pPr>
          </a:p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Active Customers: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number of active customers is also increasing. There were 429,000 active customers in November and 484,900 in December. This is an increase of around 56,000 customers.</a:t>
            </a:r>
          </a:p>
          <a:p>
            <a:pPr algn="just">
              <a:lnSpc>
                <a:spcPts val="429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8910" y="537527"/>
            <a:ext cx="51859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Canva Sans Bold"/>
              </a:rPr>
              <a:t>Overall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9674" y="1705177"/>
            <a:ext cx="16108652" cy="702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Overall, the dashboard suggests that the company is acquiring new customers at a faster rate than it is losing them. However, the number of exit customers is also increasing, so it is important to investigate the reasons for this churn.</a:t>
            </a:r>
          </a:p>
          <a:p>
            <a:pPr algn="just">
              <a:lnSpc>
                <a:spcPts val="4290"/>
              </a:lnSpc>
            </a:pPr>
          </a:p>
          <a:p>
            <a:pPr algn="just">
              <a:lnSpc>
                <a:spcPts val="429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Here are some additional questions that the dashboard could help answer:</a:t>
            </a:r>
          </a:p>
          <a:p>
            <a:pPr algn="just">
              <a:lnSpc>
                <a:spcPts val="4290"/>
              </a:lnSpc>
            </a:pPr>
          </a:p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What are the reasons why customers are exiting?</a:t>
            </a:r>
          </a:p>
          <a:p>
            <a:pPr algn="just">
              <a:lnSpc>
                <a:spcPts val="4290"/>
              </a:lnSpc>
            </a:pPr>
          </a:p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Are there any particular demographics or customer segments that are more likely to exit?</a:t>
            </a:r>
          </a:p>
          <a:p>
            <a:pPr algn="just">
              <a:lnSpc>
                <a:spcPts val="4290"/>
              </a:lnSpc>
            </a:pPr>
          </a:p>
          <a:p>
            <a:pPr algn="just" marL="561344" indent="-280672" lvl="1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What can be done to reduce churn?</a:t>
            </a:r>
          </a:p>
          <a:p>
            <a:pPr algn="just">
              <a:lnSpc>
                <a:spcPts val="4290"/>
              </a:lnSpc>
            </a:pPr>
          </a:p>
          <a:p>
            <a:pPr algn="just">
              <a:lnSpc>
                <a:spcPts val="429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9395" y="320061"/>
            <a:ext cx="16509210" cy="9646878"/>
          </a:xfrm>
          <a:custGeom>
            <a:avLst/>
            <a:gdLst/>
            <a:ahLst/>
            <a:cxnLst/>
            <a:rect r="r" b="b" t="t" l="l"/>
            <a:pathLst>
              <a:path h="9646878" w="16509210">
                <a:moveTo>
                  <a:pt x="0" y="0"/>
                </a:moveTo>
                <a:lnTo>
                  <a:pt x="16509210" y="0"/>
                </a:lnTo>
                <a:lnTo>
                  <a:pt x="16509210" y="9646878"/>
                </a:lnTo>
                <a:lnTo>
                  <a:pt x="0" y="964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DAF92gwjAKQ</dc:identifier>
  <dcterms:modified xsi:type="dcterms:W3CDTF">2011-08-01T06:04:30Z</dcterms:modified>
  <cp:revision>1</cp:revision>
  <dc:title>Developing Predictive Models to Identify At-Risk Customers and Reduce Churn Rate_doc</dc:title>
</cp:coreProperties>
</file>