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IN" dirty="0" sz="2400" lang="en-US"/>
              <a:t>P</a:t>
            </a:r>
            <a:r>
              <a:rPr altLang="en-IN" dirty="0" sz="2400" lang="en-US"/>
              <a:t>A</a:t>
            </a:r>
            <a:r>
              <a:rPr altLang="en-IN" dirty="0" sz="2400" lang="en-US"/>
              <a:t>D</a:t>
            </a:r>
            <a:r>
              <a:rPr altLang="en-IN" dirty="0" sz="2400" lang="en-US"/>
              <a:t>M</a:t>
            </a:r>
            <a:r>
              <a:rPr altLang="en-IN" dirty="0" sz="2400" lang="en-US"/>
              <a:t>A</a:t>
            </a:r>
            <a:r>
              <a:rPr altLang="en-IN" dirty="0" sz="2400" lang="en-US"/>
              <a:t>.</a:t>
            </a:r>
            <a:r>
              <a:rPr altLang="en-IN" dirty="0" sz="2400" lang="en-US"/>
              <a:t>K</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2</a:t>
            </a:r>
            <a:r>
              <a:rPr altLang="en-IN" dirty="0" sz="2400" lang="en-US"/>
              <a:t>k</a:t>
            </a:r>
            <a:r>
              <a:rPr altLang="en-IN" dirty="0" sz="2400" lang="en-US"/>
              <a:t>2</a:t>
            </a:r>
            <a:r>
              <a:rPr altLang="en-IN" dirty="0" sz="2400" lang="en-US"/>
              <a:t>1</a:t>
            </a:r>
            <a:r>
              <a:rPr altLang="en-IN" dirty="0" sz="2400" lang="en-US"/>
              <a:t>5</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a:t>
            </a:r>
            <a:r>
              <a:rPr altLang="en-IN" dirty="0" sz="2400" lang="en-US"/>
              <a:t>)</a:t>
            </a:r>
            <a:endParaRPr altLang="en-US" lang="zh-CN"/>
          </a:p>
          <a:p>
            <a:r>
              <a:rPr dirty="0" sz="2400" lang="en-US"/>
              <a:t>COLLEGE: </a:t>
            </a:r>
            <a:r>
              <a:rPr altLang="en-IN" dirty="0" sz="2400" lang="en-US"/>
              <a:t>D</a:t>
            </a:r>
            <a:r>
              <a:rPr altLang="en-IN" dirty="0" sz="2400" lang="en-US"/>
              <a:t>R</a:t>
            </a:r>
            <a:r>
              <a:rPr altLang="en-IN" dirty="0" sz="2400" lang="en-US"/>
              <a:t>.</a:t>
            </a:r>
            <a:r>
              <a:rPr altLang="en-IN" dirty="0" sz="2400" lang="en-US"/>
              <a:t>R</a:t>
            </a:r>
            <a:r>
              <a:rPr altLang="en-IN" dirty="0" sz="2400" lang="en-US"/>
              <a:t>.</a:t>
            </a:r>
            <a:r>
              <a:rPr altLang="en-IN" dirty="0" sz="2400" lang="en-US"/>
              <a:t>V</a:t>
            </a:r>
            <a:r>
              <a:rPr altLang="en-IN" dirty="0" sz="2400" lang="en-US"/>
              <a:t> </a:t>
            </a:r>
            <a:r>
              <a:rPr altLang="en-IN" dirty="0" sz="2400" lang="en-US"/>
              <a:t>A</a:t>
            </a:r>
            <a:r>
              <a:rPr altLang="en-IN" dirty="0" sz="2400" lang="en-US"/>
              <a:t>r</a:t>
            </a:r>
            <a:r>
              <a:rPr altLang="en-IN" dirty="0" sz="2400" lang="en-US"/>
              <a:t>t</a:t>
            </a:r>
            <a:r>
              <a:rPr altLang="en-IN" dirty="0" sz="2400" lang="en-US"/>
              <a:t>s </a:t>
            </a:r>
            <a:r>
              <a:rPr altLang="en-IN" dirty="0" sz="2400" lang="en-US"/>
              <a:t>and </a:t>
            </a:r>
            <a:r>
              <a:rPr altLang="en-IN" dirty="0" sz="2400" lang="en-US"/>
              <a:t>science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
          <p:cNvSpPr txBox="1"/>
          <p:nvPr/>
        </p:nvSpPr>
        <p:spPr>
          <a:xfrm>
            <a:off x="4320964" y="9953625"/>
            <a:ext cx="6629638" cy="510540"/>
          </a:xfrm>
          <a:prstGeom prst="rect"/>
        </p:spPr>
        <p:txBody>
          <a:bodyPr rtlCol="0" wrap="square">
            <a:spAutoFit/>
          </a:bodyPr>
          <a:p>
            <a:endParaRPr sz="2800" lang="en-IN">
              <a:solidFill>
                <a:srgbClr val="000000"/>
              </a:solidFill>
            </a:endParaRPr>
          </a:p>
        </p:txBody>
      </p:sp>
      <p:sp>
        <p:nvSpPr>
          <p:cNvPr id="1048723" name=""/>
          <p:cNvSpPr txBox="1"/>
          <p:nvPr/>
        </p:nvSpPr>
        <p:spPr>
          <a:xfrm>
            <a:off x="2997302" y="1857375"/>
            <a:ext cx="6702135" cy="3444239"/>
          </a:xfrm>
          <a:prstGeom prst="rect"/>
        </p:spPr>
        <p:txBody>
          <a:bodyPr rtlCol="0" wrap="square">
            <a:spAutoFit/>
          </a:bodyPr>
          <a:p>
            <a:r>
              <a:rPr sz="2800" lang="en-US">
                <a:solidFill>
                  <a:srgbClr val="000000"/>
                </a:solidFill>
              </a:rPr>
              <a:t>Homepage with profile and teaching philosophy.
Achievements/certifications section.
Lesson plans or sample teaching materials page.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4" name=""/>
          <p:cNvSpPr txBox="1"/>
          <p:nvPr/>
        </p:nvSpPr>
        <p:spPr>
          <a:xfrm>
            <a:off x="755331" y="1335405"/>
            <a:ext cx="9144981" cy="4701540"/>
          </a:xfrm>
          <a:prstGeom prst="rect"/>
        </p:spPr>
        <p:txBody>
          <a:bodyPr rtlCol="0" wrap="square">
            <a:spAutoFit/>
          </a:bodyPr>
          <a:p>
            <a:r>
              <a:rPr sz="2800" lang="en-US">
                <a:solidFill>
                  <a:srgbClr val="000000"/>
                </a:solidFill>
              </a:rPr>
              <a:t>Serves as a professional platform to highlight skills, achievements, and expertise.
Enhances career opportunities through organized presentation of work.
Builds credibility and supports professional growth in the education field.
Provides easy access for recruiters, institutions, and peers to evaluate capabilities.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2205292"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3388713" y="-3574956"/>
            <a:ext cx="3909695" cy="638810"/>
          </a:xfrm>
          <a:prstGeom prst="rect"/>
        </p:spPr>
        <p:txBody>
          <a:bodyPr bIns="0" lIns="0" rIns="0" rtlCol="0" tIns="16510" vert="horz" wrap="square">
            <a:spAutoFit/>
          </a:bodyPr>
          <a:p>
            <a:pPr marL="12700">
              <a:lnSpc>
                <a:spcPct val="100000"/>
              </a:lnSpc>
              <a:spcBef>
                <a:spcPts val="130"/>
              </a:spcBef>
            </a:pPr>
            <a:endParaRPr sz="4250"/>
          </a:p>
        </p:txBody>
      </p:sp>
      <p:grpSp>
        <p:nvGrpSpPr>
          <p:cNvPr id="30"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7" name=""/>
          <p:cNvSpPr txBox="1"/>
          <p:nvPr/>
        </p:nvSpPr>
        <p:spPr>
          <a:xfrm>
            <a:off x="3388712" y="2536655"/>
            <a:ext cx="7466514" cy="1158240"/>
          </a:xfrm>
          <a:prstGeom prst="rect"/>
        </p:spPr>
        <p:txBody>
          <a:bodyPr rtlCol="0" wrap="square">
            <a:spAutoFit/>
          </a:bodyPr>
          <a:p>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TFO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r>
              <a:rPr altLang="en-IN" sz="3600" lang="en-US">
                <a:solidFill>
                  <a:srgbClr val="000000"/>
                </a:solidFill>
              </a:rPr>
              <a:t> </a:t>
            </a:r>
            <a:r>
              <a:rPr altLang="en-IN" sz="3600" lang="en-US">
                <a:solidFill>
                  <a:srgbClr val="000000"/>
                </a:solidFill>
              </a:rPr>
              <a:t> </a:t>
            </a:r>
            <a:r>
              <a:rPr altLang="en-IN" sz="3600" lang="en-US">
                <a:solidFill>
                  <a:srgbClr val="000000"/>
                </a:solidFill>
              </a:rPr>
              <a:t>F</a:t>
            </a:r>
            <a:r>
              <a:rPr altLang="en-IN" sz="3600" lang="en-US">
                <a:solidFill>
                  <a:srgbClr val="000000"/>
                </a:solidFill>
              </a:rPr>
              <a:t>O</a:t>
            </a:r>
            <a:r>
              <a:rPr altLang="en-IN" sz="3600" lang="en-US">
                <a:solidFill>
                  <a:srgbClr val="000000"/>
                </a:solidFill>
              </a:rPr>
              <a:t>R</a:t>
            </a:r>
            <a:endParaRPr sz="2800" lang="en-IN">
              <a:solidFill>
                <a:srgbClr val="000000"/>
              </a:solidFill>
            </a:endParaRPr>
          </a:p>
          <a:p>
            <a:r>
              <a:rPr altLang="en-IN" sz="3600" lang="en-US">
                <a:solidFill>
                  <a:srgbClr val="000000"/>
                </a:solidFill>
              </a:rPr>
              <a:t> </a:t>
            </a:r>
            <a:r>
              <a:rPr altLang="en-IN" sz="3600" lang="en-US">
                <a:solidFill>
                  <a:srgbClr val="000000"/>
                </a:solidFill>
              </a:rPr>
              <a:t>E</a:t>
            </a:r>
            <a:r>
              <a:rPr altLang="en-IN" sz="3600" lang="en-US">
                <a:solidFill>
                  <a:srgbClr val="000000"/>
                </a:solidFill>
              </a:rPr>
              <a:t>D</a:t>
            </a:r>
            <a:r>
              <a:rPr altLang="en-IN" sz="3600" lang="en-US">
                <a:solidFill>
                  <a:srgbClr val="000000"/>
                </a:solidFill>
              </a:rPr>
              <a:t>UCATION </a:t>
            </a:r>
            <a:r>
              <a:rPr altLang="en-IN" sz="3600" lang="en-US">
                <a:solidFill>
                  <a:srgbClr val="000000"/>
                </a:solidFill>
              </a:rPr>
              <a:t>P</a:t>
            </a:r>
            <a:r>
              <a:rPr altLang="en-IN" sz="3600" lang="en-US">
                <a:solidFill>
                  <a:srgbClr val="000000"/>
                </a:solidFill>
              </a:rPr>
              <a:t>R</a:t>
            </a:r>
            <a:r>
              <a:rPr altLang="en-IN" sz="3600" lang="en-US">
                <a:solidFill>
                  <a:srgbClr val="000000"/>
                </a:solidFill>
              </a:rPr>
              <a:t>O</a:t>
            </a:r>
            <a:r>
              <a:rPr altLang="en-IN" sz="3600" lang="en-US">
                <a:solidFill>
                  <a:srgbClr val="000000"/>
                </a:solidFill>
              </a:rPr>
              <a:t>F</a:t>
            </a:r>
            <a:r>
              <a:rPr altLang="en-IN" sz="3600" lang="en-US">
                <a:solidFill>
                  <a:srgbClr val="000000"/>
                </a:solidFill>
              </a:rPr>
              <a:t>E</a:t>
            </a:r>
            <a:r>
              <a:rPr altLang="en-IN" sz="3600" lang="en-US">
                <a:solidFill>
                  <a:srgbClr val="000000"/>
                </a:solidFill>
              </a:rPr>
              <a:t>SSIONAL</a:t>
            </a:r>
            <a:r>
              <a:rPr altLang="en-IN" sz="3600" lang="en-US">
                <a:solidFill>
                  <a:srgbClr val="000000"/>
                </a:solidFill>
              </a:rPr>
              <a:t>S</a:t>
            </a:r>
            <a:endParaRPr sz="2800" lang="en-IN">
              <a:solidFill>
                <a:srgbClr val="000000"/>
              </a:solidFill>
            </a:endParaRPr>
          </a:p>
        </p:txBody>
      </p:sp>
      <p:sp>
        <p:nvSpPr>
          <p:cNvPr id="1048638" name=""/>
          <p:cNvSpPr txBox="1"/>
          <p:nvPr/>
        </p:nvSpPr>
        <p:spPr>
          <a:xfrm>
            <a:off x="1102713" y="686825"/>
            <a:ext cx="4572000" cy="713740"/>
          </a:xfrm>
          <a:prstGeom prst="rect"/>
        </p:spPr>
        <p:txBody>
          <a:bodyPr rtlCol="0" wrap="square">
            <a:spAutoFit/>
          </a:bodyPr>
          <a:p>
            <a:r>
              <a:rPr dirty="0" sz="4250" spc="5"/>
              <a:t>PROJECT</a:t>
            </a:r>
            <a:r>
              <a:rPr dirty="0" sz="4250" spc="-85"/>
              <a:t> </a:t>
            </a:r>
            <a:r>
              <a:rPr dirty="0" sz="4250" spc="25"/>
              <a:t>TITLE</a:t>
            </a:r>
            <a:endParaRPr sz="2800" lang="en-IN">
              <a:solidFill>
                <a:srgbClr val="000000"/>
              </a:solidFill>
            </a:endParaRPr>
          </a:p>
        </p:txBody>
      </p:sp>
      <p:grpSp>
        <p:nvGrpSpPr>
          <p:cNvPr id="31"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2831438" y="304297"/>
            <a:ext cx="38638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572118" y="2801781"/>
            <a:ext cx="2762250" cy="3257550"/>
            <a:chOff x="7972425" y="4448174"/>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72425" y="4448174"/>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2216237" y="221157"/>
            <a:ext cx="5636895" cy="638810"/>
          </a:xfrm>
          <a:prstGeom prst="rect"/>
        </p:spPr>
        <p:txBody>
          <a:bodyPr bIns="0" lIns="0" rIns="0" rtlCol="0" tIns="16510" vert="horz" wrap="square">
            <a:spAutoFit/>
          </a:bodyPr>
          <a:p>
            <a:pPr indent="0" marL="0">
              <a:lnSpc>
                <a:spcPct val="100000"/>
              </a:lnSpc>
              <a:spcBef>
                <a:spcPts val="130"/>
              </a:spcBef>
              <a:buNone/>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LEM </a:t>
            </a:r>
            <a:r>
              <a:rPr altLang="en-IN" dirty="0" sz="4250" lang="en-US" spc="-20"/>
              <a:t>S</a:t>
            </a:r>
            <a:r>
              <a:rPr altLang="en-IN" dirty="0" sz="4250" lang="en-US" spc="-20"/>
              <a:t>T</a:t>
            </a:r>
            <a:r>
              <a:rPr altLang="en-IN" dirty="0" sz="4250" lang="en-US" spc="-20"/>
              <a:t>ATEMENT </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7" name=""/>
          <p:cNvSpPr txBox="1"/>
          <p:nvPr/>
        </p:nvSpPr>
        <p:spPr>
          <a:xfrm>
            <a:off x="884164" y="984410"/>
            <a:ext cx="8383283" cy="6797039"/>
          </a:xfrm>
          <a:prstGeom prst="rect"/>
        </p:spPr>
        <p:txBody>
          <a:bodyPr rtlCol="0" wrap="square">
            <a:spAutoFit/>
          </a:bodyPr>
          <a:p>
            <a:r>
              <a:rPr sz="2800" lang="en-US">
                <a:solidFill>
                  <a:srgbClr val="000000"/>
                </a:solidFill>
              </a:rPr>
              <a:t>Difficulty in showcasing teaching skills, achievements, and methodologies effectively.
Limited medium to highlight experience, certifications, and professional growth.
Lack of organized documentation of lesson plans, research, and student outcomes.
Challenges in standing out during job applications or academic opportunities.
Need for a digital platform to reflect personal teaching philosophy and expertise.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2402321" y="35298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8" name=""/>
          <p:cNvSpPr txBox="1"/>
          <p:nvPr/>
        </p:nvSpPr>
        <p:spPr>
          <a:xfrm>
            <a:off x="883226" y="1383030"/>
            <a:ext cx="8469666" cy="4701540"/>
          </a:xfrm>
          <a:prstGeom prst="rect"/>
        </p:spPr>
        <p:txBody>
          <a:bodyPr rtlCol="0" wrap="square">
            <a:spAutoFit/>
          </a:bodyPr>
          <a:p>
            <a:r>
              <a:rPr sz="2800" lang="en-US">
                <a:solidFill>
                  <a:srgbClr val="000000"/>
                </a:solidFill>
              </a:rPr>
              <a:t>A digital portfolio designed to showcase the professional journey of educators.
Highlights teaching skills, methodologies, certifications, and achievements.
Includes organized sections for lesson plans, research work, and publications.
Provides evidence of student outcomes, feedback, and classroom innovations.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2630295" y="389579"/>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9" name=""/>
          <p:cNvSpPr txBox="1"/>
          <p:nvPr/>
        </p:nvSpPr>
        <p:spPr>
          <a:xfrm>
            <a:off x="344294" y="1330641"/>
            <a:ext cx="9732818" cy="5539740"/>
          </a:xfrm>
          <a:prstGeom prst="rect"/>
        </p:spPr>
        <p:txBody>
          <a:bodyPr rtlCol="0" wrap="square">
            <a:spAutoFit/>
          </a:bodyPr>
          <a:p>
            <a:r>
              <a:rPr sz="2800" lang="en-US">
                <a:solidFill>
                  <a:srgbClr val="000000"/>
                </a:solidFill>
              </a:rPr>
              <a:t>School administrators &amp; principals – for recruitment and evaluation.
Students &amp; parents – to understand teaching style and achievements.
Academic peers &amp; colleagues – for collaboration and knowledge sharing.
Recruiters &amp; hiring committees – during job applications or promotions.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1741421" y="199811"/>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6"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533399" y="982486"/>
            <a:ext cx="9352948" cy="7216139"/>
          </a:xfrm>
          <a:prstGeom prst="rect"/>
        </p:spPr>
        <p:txBody>
          <a:bodyPr rtlCol="0" wrap="square">
            <a:spAutoFit/>
          </a:bodyPr>
          <a:p>
            <a:r>
              <a:rPr sz="2800" lang="en-US">
                <a:solidFill>
                  <a:srgbClr val="000000"/>
                </a:solidFill>
              </a:rPr>
              <a:t>Content management tools – MS Word, Google Docs for documentation.
Design tools – Canva, PowerPoint for layout and presentation.
Web platforms – WordPress, Google Sites, Wix for digital portfolios.
Multimedia tools – Video, images, and audio for interactive teaching evidence.
Data visualization – Charts/graphs to show student outcomes and progress.
Collaboration tools – Google Drive, Dropbox for resource sharing.</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1" name=""/>
          <p:cNvSpPr txBox="1"/>
          <p:nvPr/>
        </p:nvSpPr>
        <p:spPr>
          <a:xfrm>
            <a:off x="739775" y="982341"/>
            <a:ext cx="8762999" cy="5539739"/>
          </a:xfrm>
          <a:prstGeom prst="rect"/>
        </p:spPr>
        <p:txBody>
          <a:bodyPr rtlCol="0" wrap="square">
            <a:spAutoFit/>
          </a:bodyPr>
          <a:p>
            <a:r>
              <a:rPr sz="2800" lang="en-US">
                <a:solidFill>
                  <a:srgbClr val="000000"/>
                </a:solidFill>
              </a:rPr>
              <a:t>Clean and professional layout with easy navigation.
Organized sections (About Me, Teaching Philosophy, Achievements, Work Samples, Certifications).
Consistent color scheme and fonts for a professional look.
Visual elements like images, charts, and infographics to support content.
Responsive design to make it accessible on both desktop and mobile.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723901"/>
          </a:xfrm>
        </p:spPr>
        <p:txBody>
          <a:bodyPr/>
          <a:p>
            <a:r>
              <a:rPr dirty="0" lang="en-IN"/>
              <a:t>FEATURES AND FUNCTIONALITY</a:t>
            </a:r>
          </a:p>
        </p:txBody>
      </p:sp>
      <p:sp>
        <p:nvSpPr>
          <p:cNvPr id="1048722" name=""/>
          <p:cNvSpPr txBox="1"/>
          <p:nvPr/>
        </p:nvSpPr>
        <p:spPr>
          <a:xfrm>
            <a:off x="424294" y="1109345"/>
            <a:ext cx="10340054" cy="7635239"/>
          </a:xfrm>
          <a:prstGeom prst="rect"/>
        </p:spPr>
        <p:txBody>
          <a:bodyPr rtlCol="0" wrap="square">
            <a:spAutoFit/>
          </a:bodyPr>
          <a:p>
            <a:r>
              <a:rPr sz="2800" lang="en-US">
                <a:solidFill>
                  <a:srgbClr val="000000"/>
                </a:solidFill>
              </a:rPr>
              <a:t>Profile section – personal details, teaching philosophy, and career summary.
Achievements &amp; certifications – to showcase qualifications and milestones.
Lesson plans &amp; work samples – evidence of teaching strategies and creativity.
Multimedia integration – videos, images, and presentations for interactive content.
Downloadable CV/Resume option for recruiters and institutions.
Feedback/testimonials from students, parents, or colleagues.
Contact/Networking section – email, LinkedIn, or professional links.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2024-03-25T01:07:22Z</dcterms:created>
  <dcterms:modified xsi:type="dcterms:W3CDTF">2025-09-15T04:51:13Z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2bd9c6ff28c84bbd876df64a9813036c</vt:lpwstr>
  </property>
</Properties>
</file>