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321" r:id="rId3"/>
    <p:sldId id="322" r:id="rId4"/>
    <p:sldId id="329" r:id="rId5"/>
    <p:sldId id="331" r:id="rId6"/>
    <p:sldId id="323" r:id="rId7"/>
    <p:sldId id="332" r:id="rId8"/>
    <p:sldId id="328" r:id="rId9"/>
    <p:sldId id="333" r:id="rId10"/>
    <p:sldId id="356" r:id="rId11"/>
    <p:sldId id="324" r:id="rId12"/>
    <p:sldId id="334" r:id="rId13"/>
    <p:sldId id="335" r:id="rId14"/>
    <p:sldId id="336" r:id="rId15"/>
    <p:sldId id="338" r:id="rId16"/>
    <p:sldId id="339" r:id="rId17"/>
    <p:sldId id="340" r:id="rId18"/>
    <p:sldId id="337" r:id="rId19"/>
    <p:sldId id="341" r:id="rId20"/>
    <p:sldId id="342" r:id="rId21"/>
    <p:sldId id="344" r:id="rId22"/>
    <p:sldId id="343" r:id="rId23"/>
    <p:sldId id="345" r:id="rId24"/>
    <p:sldId id="346" r:id="rId25"/>
    <p:sldId id="348" r:id="rId26"/>
    <p:sldId id="349" r:id="rId27"/>
    <p:sldId id="347" r:id="rId28"/>
    <p:sldId id="350" r:id="rId29"/>
    <p:sldId id="354" r:id="rId30"/>
    <p:sldId id="355" r:id="rId31"/>
    <p:sldId id="357" r:id="rId32"/>
    <p:sldId id="353" r:id="rId33"/>
    <p:sldId id="351" r:id="rId34"/>
    <p:sldId id="302" r:id="rId3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1" autoAdjust="0"/>
    <p:restoredTop sz="94660"/>
  </p:normalViewPr>
  <p:slideViewPr>
    <p:cSldViewPr>
      <p:cViewPr varScale="1">
        <p:scale>
          <a:sx n="87" d="100"/>
          <a:sy n="87" d="100"/>
        </p:scale>
        <p:origin x="79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1918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56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77025" tIns="38500" rIns="77025" bIns="385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22" y="3340893"/>
            <a:ext cx="9146699" cy="4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75544" y="3340893"/>
            <a:ext cx="6822599" cy="4619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75544" y="3975905"/>
            <a:ext cx="6400799" cy="2531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marL="0" marR="0" indent="0" algn="l" rtl="0">
              <a:spcBef>
                <a:spcPts val="300"/>
              </a:spcBef>
              <a:buClr>
                <a:srgbClr val="888888"/>
              </a:buClr>
              <a:buFont typeface="Calibri"/>
              <a:buNone/>
              <a:defRPr/>
            </a:lvl1pPr>
            <a:lvl2pPr marL="381000" marR="0" indent="0" algn="ctr" rtl="0">
              <a:spcBef>
                <a:spcPts val="200"/>
              </a:spcBef>
              <a:buClr>
                <a:srgbClr val="888888"/>
              </a:buClr>
              <a:buFont typeface="Calibri"/>
              <a:buNone/>
              <a:defRPr/>
            </a:lvl2pPr>
            <a:lvl3pPr marL="774700" marR="0" indent="0" algn="ctr" rtl="0">
              <a:spcBef>
                <a:spcPts val="200"/>
              </a:spcBef>
              <a:buClr>
                <a:srgbClr val="888888"/>
              </a:buClr>
              <a:buFont typeface="Calibri"/>
              <a:buNone/>
              <a:defRPr/>
            </a:lvl3pPr>
            <a:lvl4pPr marL="1155700" marR="0" indent="0" algn="ctr" rtl="0">
              <a:spcBef>
                <a:spcPts val="200"/>
              </a:spcBef>
              <a:buClr>
                <a:srgbClr val="888888"/>
              </a:buClr>
              <a:buFont typeface="Calibri"/>
              <a:buNone/>
              <a:defRPr/>
            </a:lvl4pPr>
            <a:lvl5pPr marL="1536700" marR="0" indent="0" algn="ctr" rtl="0">
              <a:spcBef>
                <a:spcPts val="200"/>
              </a:spcBef>
              <a:buClr>
                <a:srgbClr val="888888"/>
              </a:buClr>
              <a:buFont typeface="Calibri"/>
              <a:buNone/>
              <a:defRPr/>
            </a:lvl5pPr>
            <a:lvl6pPr marL="1930400" marR="0" indent="0" algn="ctr" rtl="0">
              <a:spcBef>
                <a:spcPts val="300"/>
              </a:spcBef>
              <a:buClr>
                <a:srgbClr val="888888"/>
              </a:buClr>
              <a:buFont typeface="Calibri"/>
              <a:buNone/>
              <a:defRPr/>
            </a:lvl6pPr>
            <a:lvl7pPr marL="2311400" marR="0" indent="0" algn="ctr" rtl="0">
              <a:spcBef>
                <a:spcPts val="300"/>
              </a:spcBef>
              <a:buClr>
                <a:srgbClr val="888888"/>
              </a:buClr>
              <a:buFont typeface="Calibri"/>
              <a:buNone/>
              <a:defRPr/>
            </a:lvl7pPr>
            <a:lvl8pPr marL="2692400" marR="0" indent="0" algn="ctr" rtl="0">
              <a:spcBef>
                <a:spcPts val="300"/>
              </a:spcBef>
              <a:buClr>
                <a:srgbClr val="888888"/>
              </a:buClr>
              <a:buFont typeface="Calibri"/>
              <a:buNone/>
              <a:defRPr/>
            </a:lvl8pPr>
            <a:lvl9pPr marL="3086100" marR="0" indent="0" algn="ctr" rtl="0">
              <a:spcBef>
                <a:spcPts val="3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9078" y="4731989"/>
            <a:ext cx="3318899" cy="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8092390" y="3340893"/>
            <a:ext cx="1051499" cy="461999"/>
          </a:xfrm>
          <a:prstGeom prst="rect">
            <a:avLst/>
          </a:prstGeom>
          <a:noFill/>
          <a:ln>
            <a:noFill/>
          </a:ln>
        </p:spPr>
        <p:txBody>
          <a:bodyPr lIns="77025" tIns="38500" rIns="77025" bIns="385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585B"/>
              </a:buClr>
              <a:buSzPct val="25000"/>
              <a:buFont typeface="Calibri"/>
              <a:buNone/>
            </a:pPr>
            <a:r>
              <a:rPr lang="en" sz="900" b="0" i="0" u="none" strike="noStrike" cap="none" baseline="0">
                <a:solidFill>
                  <a:srgbClr val="58585B"/>
                </a:solidFill>
                <a:latin typeface="Calibri"/>
                <a:ea typeface="Calibri"/>
                <a:cs typeface="Calibri"/>
                <a:sym typeface="Calibri"/>
              </a:rPr>
              <a:t>www.gslab.com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226E8EC-5DC7-40DB-978D-6153B92A16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15816" y="1282308"/>
            <a:ext cx="2333625" cy="7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195485"/>
            <a:ext cx="8229600" cy="4619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766749" y="-1411986"/>
            <a:ext cx="3610500" cy="82296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marL="228600" indent="-1397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368300" indent="-63500" algn="l" rtl="0">
              <a:spcBef>
                <a:spcPts val="20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685800" indent="-88900" algn="l" rtl="0">
              <a:spcBef>
                <a:spcPts val="2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838200" indent="-76200" algn="l" rtl="0">
              <a:spcBef>
                <a:spcPts val="2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1066800" indent="-127000" algn="l" rtl="0">
              <a:spcBef>
                <a:spcPts val="2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1209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5019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28956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2766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5463749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marL="228600" indent="-1397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368300" indent="-63500" algn="l" rtl="0">
              <a:spcBef>
                <a:spcPts val="20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685800" indent="-88900" algn="l" rtl="0">
              <a:spcBef>
                <a:spcPts val="2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838200" indent="-76200" algn="l" rtl="0">
              <a:spcBef>
                <a:spcPts val="2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1066800" indent="-127000" algn="l" rtl="0">
              <a:spcBef>
                <a:spcPts val="2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1209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5019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28956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2766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" y="897684"/>
            <a:ext cx="9143999" cy="4245816"/>
            <a:chOff x="0" y="1536702"/>
            <a:chExt cx="12801599" cy="6415900"/>
          </a:xfrm>
          <a:solidFill>
            <a:schemeClr val="bg1">
              <a:lumMod val="9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3060702"/>
              <a:ext cx="12801599" cy="48919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76" tIns="45687" rIns="91376" bIns="45687" anchor="ctr"/>
            <a:lstStyle/>
            <a:p>
              <a:pPr algn="ctr" defTabSz="29692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6" name="Round Single Corner Rectangle 5"/>
            <p:cNvSpPr/>
            <p:nvPr/>
          </p:nvSpPr>
          <p:spPr>
            <a:xfrm>
              <a:off x="0" y="1536702"/>
              <a:ext cx="1961301" cy="1524000"/>
            </a:xfrm>
            <a:prstGeom prst="round1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76" tIns="45687" rIns="91376" bIns="45687" anchor="ctr"/>
            <a:lstStyle/>
            <a:p>
              <a:pPr algn="ctr" defTabSz="29692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" name="Round Single Corner Rectangle 6"/>
            <p:cNvSpPr/>
            <p:nvPr/>
          </p:nvSpPr>
          <p:spPr>
            <a:xfrm flipH="1">
              <a:off x="1955799" y="1536702"/>
              <a:ext cx="10845800" cy="1524000"/>
            </a:xfrm>
            <a:prstGeom prst="round1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76" tIns="45687" rIns="91376" bIns="45687" anchor="ctr"/>
            <a:lstStyle/>
            <a:p>
              <a:pPr algn="ctr" defTabSz="29692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84150" y="4886325"/>
            <a:ext cx="271145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rgbClr val="000000"/>
                </a:solidFill>
              </a:rPr>
              <a:t>© 2015 IBM Corporation</a:t>
            </a:r>
            <a:endParaRPr lang="en-US" sz="75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40552" y="200515"/>
            <a:ext cx="7772400" cy="511688"/>
          </a:xfrm>
        </p:spPr>
        <p:txBody>
          <a:bodyPr/>
          <a:lstStyle>
            <a:lvl1pPr>
              <a:defRPr sz="2100">
                <a:solidFill>
                  <a:srgbClr val="2D629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28039" y="4857750"/>
            <a:ext cx="407987" cy="273844"/>
          </a:xfrm>
        </p:spPr>
        <p:txBody>
          <a:bodyPr/>
          <a:lstStyle>
            <a:lvl1pPr algn="ctr" defTabSz="342900" eaLnBrk="1" hangingPunct="1">
              <a:defRPr sz="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3FC5FC9-4412-4422-8DD7-027646DC89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9369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195485"/>
            <a:ext cx="7283152" cy="4619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897563"/>
            <a:ext cx="8229600" cy="36105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marL="228600" indent="-1397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368300" indent="-63500" algn="l" rtl="0">
              <a:spcBef>
                <a:spcPts val="20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685800" indent="-88900" algn="l" rtl="0">
              <a:spcBef>
                <a:spcPts val="2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838200" indent="-76200" algn="l" rtl="0">
              <a:spcBef>
                <a:spcPts val="2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1066800" indent="-127000" algn="l" rtl="0">
              <a:spcBef>
                <a:spcPts val="2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1209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5019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28956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276600" indent="-889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226E8EC-5DC7-40DB-978D-6153B92A16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4368" y="164872"/>
            <a:ext cx="1259632" cy="62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381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7747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1557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5367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93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311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2692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0861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95485"/>
            <a:ext cx="8229600" cy="4619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013481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013481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195485"/>
            <a:ext cx="8229600" cy="4619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81000" indent="0" rtl="0">
              <a:spcBef>
                <a:spcPts val="0"/>
              </a:spcBef>
              <a:buFont typeface="Calibri"/>
              <a:buNone/>
              <a:defRPr/>
            </a:lvl2pPr>
            <a:lvl3pPr marL="774700" indent="0" rtl="0">
              <a:spcBef>
                <a:spcPts val="0"/>
              </a:spcBef>
              <a:buFont typeface="Calibri"/>
              <a:buNone/>
              <a:defRPr/>
            </a:lvl3pPr>
            <a:lvl4pPr marL="1155700" indent="0" rtl="0">
              <a:spcBef>
                <a:spcPts val="0"/>
              </a:spcBef>
              <a:buFont typeface="Calibri"/>
              <a:buNone/>
              <a:defRPr/>
            </a:lvl4pPr>
            <a:lvl5pPr marL="1536700" indent="0" rtl="0">
              <a:spcBef>
                <a:spcPts val="0"/>
              </a:spcBef>
              <a:buFont typeface="Calibri"/>
              <a:buNone/>
              <a:defRPr/>
            </a:lvl5pPr>
            <a:lvl6pPr marL="1930400" indent="0" rtl="0">
              <a:spcBef>
                <a:spcPts val="0"/>
              </a:spcBef>
              <a:buFont typeface="Calibri"/>
              <a:buNone/>
              <a:defRPr/>
            </a:lvl6pPr>
            <a:lvl7pPr marL="2311400" indent="0" rtl="0">
              <a:spcBef>
                <a:spcPts val="0"/>
              </a:spcBef>
              <a:buFont typeface="Calibri"/>
              <a:buNone/>
              <a:defRPr/>
            </a:lvl7pPr>
            <a:lvl8pPr marL="2692400" indent="0" rtl="0">
              <a:spcBef>
                <a:spcPts val="0"/>
              </a:spcBef>
              <a:buFont typeface="Calibri"/>
              <a:buNone/>
              <a:defRPr/>
            </a:lvl8pPr>
            <a:lvl9pPr marL="30861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81000" indent="0" rtl="0">
              <a:spcBef>
                <a:spcPts val="0"/>
              </a:spcBef>
              <a:buFont typeface="Calibri"/>
              <a:buNone/>
              <a:defRPr/>
            </a:lvl2pPr>
            <a:lvl3pPr marL="774700" indent="0" rtl="0">
              <a:spcBef>
                <a:spcPts val="0"/>
              </a:spcBef>
              <a:buFont typeface="Calibri"/>
              <a:buNone/>
              <a:defRPr/>
            </a:lvl3pPr>
            <a:lvl4pPr marL="1155700" indent="0" rtl="0">
              <a:spcBef>
                <a:spcPts val="0"/>
              </a:spcBef>
              <a:buFont typeface="Calibri"/>
              <a:buNone/>
              <a:defRPr/>
            </a:lvl4pPr>
            <a:lvl5pPr marL="1536700" indent="0" rtl="0">
              <a:spcBef>
                <a:spcPts val="0"/>
              </a:spcBef>
              <a:buFont typeface="Calibri"/>
              <a:buNone/>
              <a:defRPr/>
            </a:lvl5pPr>
            <a:lvl6pPr marL="1930400" indent="0" rtl="0">
              <a:spcBef>
                <a:spcPts val="0"/>
              </a:spcBef>
              <a:buFont typeface="Calibri"/>
              <a:buNone/>
              <a:defRPr/>
            </a:lvl6pPr>
            <a:lvl7pPr marL="2311400" indent="0" rtl="0">
              <a:spcBef>
                <a:spcPts val="0"/>
              </a:spcBef>
              <a:buFont typeface="Calibri"/>
              <a:buNone/>
              <a:defRPr/>
            </a:lvl7pPr>
            <a:lvl8pPr marL="2692400" indent="0" rtl="0">
              <a:spcBef>
                <a:spcPts val="0"/>
              </a:spcBef>
              <a:buFont typeface="Calibri"/>
              <a:buNone/>
              <a:defRPr/>
            </a:lvl8pPr>
            <a:lvl9pPr marL="30861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195485"/>
            <a:ext cx="8229600" cy="4619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49" y="204788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81000" indent="0" rtl="0">
              <a:spcBef>
                <a:spcPts val="0"/>
              </a:spcBef>
              <a:buFont typeface="Calibri"/>
              <a:buNone/>
              <a:defRPr/>
            </a:lvl2pPr>
            <a:lvl3pPr marL="774700" indent="0" rtl="0">
              <a:spcBef>
                <a:spcPts val="0"/>
              </a:spcBef>
              <a:buFont typeface="Calibri"/>
              <a:buNone/>
              <a:defRPr/>
            </a:lvl3pPr>
            <a:lvl4pPr marL="1155700" indent="0" rtl="0">
              <a:spcBef>
                <a:spcPts val="0"/>
              </a:spcBef>
              <a:buFont typeface="Calibri"/>
              <a:buNone/>
              <a:defRPr/>
            </a:lvl4pPr>
            <a:lvl5pPr marL="1536700" indent="0" rtl="0">
              <a:spcBef>
                <a:spcPts val="0"/>
              </a:spcBef>
              <a:buFont typeface="Calibri"/>
              <a:buNone/>
              <a:defRPr/>
            </a:lvl5pPr>
            <a:lvl6pPr marL="1930400" indent="0" rtl="0">
              <a:spcBef>
                <a:spcPts val="0"/>
              </a:spcBef>
              <a:buFont typeface="Calibri"/>
              <a:buNone/>
              <a:defRPr/>
            </a:lvl6pPr>
            <a:lvl7pPr marL="2311400" indent="0" rtl="0">
              <a:spcBef>
                <a:spcPts val="0"/>
              </a:spcBef>
              <a:buFont typeface="Calibri"/>
              <a:buNone/>
              <a:defRPr/>
            </a:lvl7pPr>
            <a:lvl8pPr marL="2692400" indent="0" rtl="0">
              <a:spcBef>
                <a:spcPts val="0"/>
              </a:spcBef>
              <a:buFont typeface="Calibri"/>
              <a:buNone/>
              <a:defRPr/>
            </a:lvl8pPr>
            <a:lvl9pPr marL="30861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81000" indent="0" rtl="0">
              <a:spcBef>
                <a:spcPts val="0"/>
              </a:spcBef>
              <a:buFont typeface="Calibri"/>
              <a:buNone/>
              <a:defRPr/>
            </a:lvl2pPr>
            <a:lvl3pPr marL="774700" indent="0" rtl="0">
              <a:spcBef>
                <a:spcPts val="0"/>
              </a:spcBef>
              <a:buFont typeface="Calibri"/>
              <a:buNone/>
              <a:defRPr/>
            </a:lvl3pPr>
            <a:lvl4pPr marL="1155700" indent="0" rtl="0">
              <a:spcBef>
                <a:spcPts val="0"/>
              </a:spcBef>
              <a:buFont typeface="Calibri"/>
              <a:buNone/>
              <a:defRPr/>
            </a:lvl4pPr>
            <a:lvl5pPr marL="1536700" indent="0" rtl="0">
              <a:spcBef>
                <a:spcPts val="0"/>
              </a:spcBef>
              <a:buFont typeface="Calibri"/>
              <a:buNone/>
              <a:defRPr/>
            </a:lvl5pPr>
            <a:lvl6pPr marL="1930400" indent="0" rtl="0">
              <a:spcBef>
                <a:spcPts val="0"/>
              </a:spcBef>
              <a:buFont typeface="Calibri"/>
              <a:buNone/>
              <a:defRPr/>
            </a:lvl6pPr>
            <a:lvl7pPr marL="2311400" indent="0" rtl="0">
              <a:spcBef>
                <a:spcPts val="0"/>
              </a:spcBef>
              <a:buFont typeface="Calibri"/>
              <a:buNone/>
              <a:defRPr/>
            </a:lvl7pPr>
            <a:lvl8pPr marL="2692400" indent="0" rtl="0">
              <a:spcBef>
                <a:spcPts val="0"/>
              </a:spcBef>
              <a:buFont typeface="Calibri"/>
              <a:buNone/>
              <a:defRPr/>
            </a:lvl8pPr>
            <a:lvl9pPr marL="30861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1000" marR="0" indent="0" algn="l" rtl="0">
              <a:spcBef>
                <a:spcPts val="0"/>
              </a:spcBef>
              <a:defRPr/>
            </a:lvl2pPr>
            <a:lvl3pPr marL="774700" marR="0" indent="0" algn="l" rtl="0">
              <a:spcBef>
                <a:spcPts val="0"/>
              </a:spcBef>
              <a:defRPr/>
            </a:lvl3pPr>
            <a:lvl4pPr marL="1155700" marR="0" indent="0" algn="l" rtl="0">
              <a:spcBef>
                <a:spcPts val="0"/>
              </a:spcBef>
              <a:defRPr/>
            </a:lvl4pPr>
            <a:lvl5pPr marL="1536700" marR="0" indent="0" algn="l" rtl="0">
              <a:spcBef>
                <a:spcPts val="0"/>
              </a:spcBef>
              <a:defRPr/>
            </a:lvl5pPr>
            <a:lvl6pPr marL="1930400" marR="0" indent="0" algn="l" rtl="0">
              <a:spcBef>
                <a:spcPts val="0"/>
              </a:spcBef>
              <a:defRPr/>
            </a:lvl6pPr>
            <a:lvl7pPr marL="2311400" marR="0" indent="0" algn="l" rtl="0">
              <a:spcBef>
                <a:spcPts val="0"/>
              </a:spcBef>
              <a:defRPr/>
            </a:lvl7pPr>
            <a:lvl8pPr marL="2692400" marR="0" indent="0" algn="l" rtl="0">
              <a:spcBef>
                <a:spcPts val="0"/>
              </a:spcBef>
              <a:defRPr/>
            </a:lvl8pPr>
            <a:lvl9pPr marL="30861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457200" y="897563"/>
            <a:ext cx="8229600" cy="36105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t" anchorCtr="0"/>
          <a:lstStyle>
            <a:lvl1pPr marL="228600" marR="0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1200"/>
            </a:lvl1pPr>
            <a:lvl2pPr marL="368300" marR="0" indent="-63500" algn="l" rtl="0">
              <a:spcBef>
                <a:spcPts val="200"/>
              </a:spcBef>
              <a:buClr>
                <a:schemeClr val="dk1"/>
              </a:buClr>
              <a:buSzPct val="100000"/>
              <a:buFont typeface="Calibri"/>
              <a:buChar char="–"/>
              <a:defRPr sz="1200"/>
            </a:lvl2pPr>
            <a:lvl3pPr marL="685800" marR="0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Calibri"/>
              <a:buChar char="•"/>
              <a:defRPr sz="1200"/>
            </a:lvl3pPr>
            <a:lvl4pPr marL="838200" marR="0" indent="-76200" algn="l" rtl="0">
              <a:spcBef>
                <a:spcPts val="200"/>
              </a:spcBef>
              <a:buClr>
                <a:schemeClr val="dk1"/>
              </a:buClr>
              <a:buSzPct val="100000"/>
              <a:buFont typeface="Calibri"/>
              <a:buChar char="–"/>
              <a:defRPr sz="1200"/>
            </a:lvl4pPr>
            <a:lvl5pPr marL="1066800" marR="0" indent="-127000" algn="l" rtl="0">
              <a:spcBef>
                <a:spcPts val="200"/>
              </a:spcBef>
              <a:buClr>
                <a:schemeClr val="dk1"/>
              </a:buClr>
              <a:buSzPct val="100000"/>
              <a:buFont typeface="Calibri"/>
              <a:buChar char="»"/>
              <a:defRPr sz="1200"/>
            </a:lvl5pPr>
            <a:lvl6pPr marL="2120900" marR="0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1200"/>
            </a:lvl6pPr>
            <a:lvl7pPr marL="2501900" marR="0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1200"/>
            </a:lvl7pPr>
            <a:lvl8pPr marL="2895600" marR="0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1200"/>
            </a:lvl8pPr>
            <a:lvl9pPr marL="3276600" marR="0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120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457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buSzPct val="100000"/>
              <a:defRPr sz="1200"/>
            </a:lvl1pPr>
            <a:lvl2pPr marL="381000" marR="0" indent="0" algn="l" rtl="0">
              <a:spcBef>
                <a:spcPts val="0"/>
              </a:spcBef>
              <a:buSzPct val="100000"/>
              <a:defRPr sz="1200"/>
            </a:lvl2pPr>
            <a:lvl3pPr marL="774700" marR="0" indent="0" algn="l" rtl="0">
              <a:spcBef>
                <a:spcPts val="0"/>
              </a:spcBef>
              <a:buSzPct val="100000"/>
              <a:defRPr sz="1200"/>
            </a:lvl3pPr>
            <a:lvl4pPr marL="1155700" marR="0" indent="0" algn="l" rtl="0">
              <a:spcBef>
                <a:spcPts val="0"/>
              </a:spcBef>
              <a:buSzPct val="100000"/>
              <a:defRPr sz="1200"/>
            </a:lvl4pPr>
            <a:lvl5pPr marL="1536700" marR="0" indent="0" algn="l" rtl="0">
              <a:spcBef>
                <a:spcPts val="0"/>
              </a:spcBef>
              <a:buSzPct val="100000"/>
              <a:defRPr sz="1200"/>
            </a:lvl5pPr>
            <a:lvl6pPr marL="1930400" marR="0" indent="0" algn="l" rtl="0">
              <a:spcBef>
                <a:spcPts val="0"/>
              </a:spcBef>
              <a:buSzPct val="100000"/>
              <a:defRPr sz="1200"/>
            </a:lvl6pPr>
            <a:lvl7pPr marL="2311400" marR="0" indent="0" algn="l" rtl="0">
              <a:spcBef>
                <a:spcPts val="0"/>
              </a:spcBef>
              <a:buSzPct val="100000"/>
              <a:defRPr sz="1200"/>
            </a:lvl7pPr>
            <a:lvl8pPr marL="2692400" marR="0" indent="0" algn="l" rtl="0">
              <a:spcBef>
                <a:spcPts val="0"/>
              </a:spcBef>
              <a:buSzPct val="100000"/>
              <a:defRPr sz="1200"/>
            </a:lvl8pPr>
            <a:lvl9pPr marL="3086100" marR="0" indent="0" algn="l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3124200" y="483618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ctr" rtl="0">
              <a:spcBef>
                <a:spcPts val="0"/>
              </a:spcBef>
              <a:buSzPct val="100000"/>
              <a:defRPr sz="1200"/>
            </a:lvl1pPr>
            <a:lvl2pPr marL="381000" marR="0" indent="0" algn="l" rtl="0">
              <a:spcBef>
                <a:spcPts val="0"/>
              </a:spcBef>
              <a:buSzPct val="100000"/>
              <a:defRPr sz="1200"/>
            </a:lvl2pPr>
            <a:lvl3pPr marL="774700" marR="0" indent="0" algn="l" rtl="0">
              <a:spcBef>
                <a:spcPts val="0"/>
              </a:spcBef>
              <a:buSzPct val="100000"/>
              <a:defRPr sz="1200"/>
            </a:lvl3pPr>
            <a:lvl4pPr marL="1155700" marR="0" indent="0" algn="l" rtl="0">
              <a:spcBef>
                <a:spcPts val="0"/>
              </a:spcBef>
              <a:buSzPct val="100000"/>
              <a:defRPr sz="1200"/>
            </a:lvl4pPr>
            <a:lvl5pPr marL="1536700" marR="0" indent="0" algn="l" rtl="0">
              <a:spcBef>
                <a:spcPts val="0"/>
              </a:spcBef>
              <a:buSzPct val="100000"/>
              <a:defRPr sz="1200"/>
            </a:lvl5pPr>
            <a:lvl6pPr marL="1930400" marR="0" indent="0" algn="l" rtl="0">
              <a:spcBef>
                <a:spcPts val="0"/>
              </a:spcBef>
              <a:buSzPct val="100000"/>
              <a:defRPr sz="1200"/>
            </a:lvl6pPr>
            <a:lvl7pPr marL="2311400" marR="0" indent="0" algn="l" rtl="0">
              <a:spcBef>
                <a:spcPts val="0"/>
              </a:spcBef>
              <a:buSzPct val="100000"/>
              <a:defRPr sz="1200"/>
            </a:lvl7pPr>
            <a:lvl8pPr marL="2692400" marR="0" indent="0" algn="l" rtl="0">
              <a:spcBef>
                <a:spcPts val="0"/>
              </a:spcBef>
              <a:buSzPct val="100000"/>
              <a:defRPr sz="1200"/>
            </a:lvl8pPr>
            <a:lvl9pPr marL="3086100" marR="0" indent="0" algn="l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4836188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r" rtl="0">
              <a:spcBef>
                <a:spcPts val="0"/>
              </a:spcBef>
              <a:buSzPct val="100000"/>
              <a:defRPr sz="1200"/>
            </a:lvl1pPr>
            <a:lvl2pPr marL="381000" marR="0" indent="0" algn="l" rtl="0">
              <a:spcBef>
                <a:spcPts val="0"/>
              </a:spcBef>
              <a:buSzPct val="100000"/>
              <a:defRPr sz="1200"/>
            </a:lvl2pPr>
            <a:lvl3pPr marL="774700" marR="0" indent="0" algn="l" rtl="0">
              <a:spcBef>
                <a:spcPts val="0"/>
              </a:spcBef>
              <a:buSzPct val="100000"/>
              <a:defRPr sz="1200"/>
            </a:lvl3pPr>
            <a:lvl4pPr marL="1155700" marR="0" indent="0" algn="l" rtl="0">
              <a:spcBef>
                <a:spcPts val="0"/>
              </a:spcBef>
              <a:buSzPct val="100000"/>
              <a:defRPr sz="1200"/>
            </a:lvl4pPr>
            <a:lvl5pPr marL="1536700" marR="0" indent="0" algn="l" rtl="0">
              <a:spcBef>
                <a:spcPts val="0"/>
              </a:spcBef>
              <a:buSzPct val="100000"/>
              <a:defRPr sz="1200"/>
            </a:lvl5pPr>
            <a:lvl6pPr marL="1930400" marR="0" indent="0" algn="l" rtl="0">
              <a:spcBef>
                <a:spcPts val="0"/>
              </a:spcBef>
              <a:buSzPct val="100000"/>
              <a:defRPr sz="1200"/>
            </a:lvl6pPr>
            <a:lvl7pPr marL="2311400" marR="0" indent="0" algn="l" rtl="0">
              <a:spcBef>
                <a:spcPts val="0"/>
              </a:spcBef>
              <a:buSzPct val="100000"/>
              <a:defRPr sz="1200"/>
            </a:lvl7pPr>
            <a:lvl8pPr marL="2692400" marR="0" indent="0" algn="l" rtl="0">
              <a:spcBef>
                <a:spcPts val="0"/>
              </a:spcBef>
              <a:buSzPct val="100000"/>
              <a:defRPr sz="1200"/>
            </a:lvl8pPr>
            <a:lvl9pPr marL="3086100" marR="0" indent="0" algn="l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2822" y="195486"/>
            <a:ext cx="9146699" cy="4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95485"/>
            <a:ext cx="8229600" cy="461999"/>
          </a:xfrm>
          <a:prstGeom prst="rect">
            <a:avLst/>
          </a:prstGeom>
          <a:noFill/>
          <a:ln>
            <a:noFill/>
          </a:ln>
        </p:spPr>
        <p:txBody>
          <a:bodyPr lIns="77025" tIns="77025" rIns="77025" bIns="77025" anchor="ctr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200"/>
            </a:lvl1pPr>
            <a:lvl2pPr marL="0" marR="0" indent="0" algn="l" rtl="0">
              <a:spcBef>
                <a:spcPts val="0"/>
              </a:spcBef>
              <a:buSzPct val="100000"/>
              <a:defRPr sz="1200"/>
            </a:lvl2pPr>
            <a:lvl3pPr marL="0" marR="0" indent="0" algn="l" rtl="0">
              <a:spcBef>
                <a:spcPts val="0"/>
              </a:spcBef>
              <a:buSzPct val="100000"/>
              <a:defRPr sz="1200"/>
            </a:lvl3pPr>
            <a:lvl4pPr marL="0" marR="0" indent="0" algn="l" rtl="0">
              <a:spcBef>
                <a:spcPts val="0"/>
              </a:spcBef>
              <a:buSzPct val="100000"/>
              <a:defRPr sz="1200"/>
            </a:lvl4pPr>
            <a:lvl5pPr marL="0" marR="0" indent="0" algn="l" rtl="0">
              <a:spcBef>
                <a:spcPts val="0"/>
              </a:spcBef>
              <a:buSzPct val="100000"/>
              <a:defRPr sz="1200"/>
            </a:lvl5pPr>
            <a:lvl6pPr marL="0" marR="0" indent="0" algn="l" rtl="0">
              <a:spcBef>
                <a:spcPts val="0"/>
              </a:spcBef>
              <a:buSzPct val="100000"/>
              <a:defRPr sz="1200"/>
            </a:lvl6pPr>
            <a:lvl7pPr marL="0" marR="0" indent="0" algn="l" rtl="0">
              <a:spcBef>
                <a:spcPts val="0"/>
              </a:spcBef>
              <a:buSzPct val="100000"/>
              <a:defRPr sz="1200"/>
            </a:lvl7pPr>
            <a:lvl8pPr marL="0" marR="0" indent="0" algn="l" rtl="0">
              <a:spcBef>
                <a:spcPts val="0"/>
              </a:spcBef>
              <a:buSzPct val="100000"/>
              <a:defRPr sz="1200"/>
            </a:lvl8pPr>
            <a:lvl9pPr marL="0" marR="0" indent="0" algn="l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4731989"/>
            <a:ext cx="9166500" cy="10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298126" y="295943"/>
            <a:ext cx="640200" cy="260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ginx.com/blog/what-is-a-service-mes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icorp.com/resources/service-mesh-microservices-networking/" TargetMode="External"/><Relationship Id="rId2" Type="http://schemas.openxmlformats.org/officeDocument/2006/relationships/hyperlink" Target="https://www.hashicorp.com/resources/what-is-a-service-me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the-rise-of-service-mesh-architectu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the-rise-of-service-mesh-architectu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voyproxy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zone.com/articles/sidecar-design-pattern-in-your-microservices-ecosy-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redhat.com/en/topics/microservices/what-is-a-service-mes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redhat.com/en/topics/microservices/what-is-a-service-mes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ogz.io/blog/istio-linkerd-envoy-comparison-service-mesh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ogz.io/blog/istio-linkerd-envoy-comparison-service-mesh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istio.io/docs/ops/deployment/architectur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docs/ops/deployment/architectur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docs/ops/deployment/architectur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stio.io/docs/ops/deployment/architectur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ops/deployment/architecture/" TargetMode="External"/><Relationship Id="rId2" Type="http://schemas.openxmlformats.org/officeDocument/2006/relationships/hyperlink" Target="https://istio.io/docs/concepts/secu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ops/deployment/deployment-models/" TargetMode="External"/><Relationship Id="rId2" Type="http://schemas.openxmlformats.org/officeDocument/2006/relationships/hyperlink" Target="https://istio.io/docs/concepts/secu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docs/ops/deployment/architectur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docs/ops/deployment/deployment-model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from-monolith-to-microserv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docs/tasks/traffic-management/circuit-break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9000" r="-9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77025" tIns="77025" rIns="77025" bIns="77025" anchor="ctr" anchorCtr="0">
            <a:noAutofit/>
          </a:bodyPr>
          <a:lstStyle/>
          <a:p>
            <a:r>
              <a:rPr lang="en-IN" sz="1600" b="1" dirty="0" err="1" smtClean="0"/>
              <a:t>Istio</a:t>
            </a:r>
            <a:r>
              <a:rPr lang="en-IN" sz="1600" b="1" dirty="0" smtClean="0"/>
              <a:t> - Introduction </a:t>
            </a:r>
            <a:r>
              <a:rPr lang="en-IN" sz="1600" b="1" dirty="0"/>
              <a:t>to Service Management with </a:t>
            </a:r>
            <a:r>
              <a:rPr lang="en-IN" sz="1600" b="1" dirty="0" err="1"/>
              <a:t>Istio</a:t>
            </a:r>
            <a:r>
              <a:rPr lang="en-IN" sz="1600" b="1" dirty="0"/>
              <a:t> Service Mesh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475544" y="3975905"/>
            <a:ext cx="6400799" cy="253199"/>
          </a:xfrm>
          <a:prstGeom prst="rect">
            <a:avLst/>
          </a:prstGeom>
        </p:spPr>
        <p:txBody>
          <a:bodyPr lIns="77025" tIns="77025" rIns="77025" bIns="770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 b="1" smtClean="0"/>
              <a:t>Padmakar Kotule</a:t>
            </a:r>
            <a:endParaRPr lang="en" sz="16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Rise of Service Mesh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Service Mesh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Ref. </a:t>
            </a:r>
            <a:r>
              <a:rPr lang="en-IN" dirty="0">
                <a:hlinkClick r:id="rId2"/>
              </a:rPr>
              <a:t>https://www.nginx.com/blog/what-is-a-service-mesh/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26648"/>
            <a:ext cx="6120680" cy="29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Rise of Service Mesh </a:t>
            </a:r>
            <a:r>
              <a:rPr lang="en-US" b="1" dirty="0" smtClean="0"/>
              <a:t>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What is service mesh?</a:t>
            </a:r>
          </a:p>
          <a:p>
            <a:pPr marL="88900" indent="0">
              <a:buNone/>
            </a:pPr>
            <a:r>
              <a:rPr lang="en-IN" dirty="0"/>
              <a:t>A </a:t>
            </a:r>
            <a:r>
              <a:rPr lang="en-IN" u="sng" dirty="0">
                <a:hlinkClick r:id="rId2" tooltip="What is a Service Mesh?"/>
              </a:rPr>
              <a:t>service mesh</a:t>
            </a:r>
            <a:r>
              <a:rPr lang="en-IN" dirty="0"/>
              <a:t> is a software-driven approach to routing and segmentation. The goal is to solve the networking and security challenges of operating </a:t>
            </a:r>
            <a:r>
              <a:rPr lang="en-IN" dirty="0" smtClean="0"/>
              <a:t>Microservices </a:t>
            </a:r>
            <a:r>
              <a:rPr lang="en-IN" dirty="0"/>
              <a:t>and cloud infrastructure. Service mesh solutions bring additional benefits such as failure handling, retries, and network observability.</a:t>
            </a:r>
          </a:p>
          <a:p>
            <a:pPr marL="88900" indent="0">
              <a:buNone/>
            </a:pPr>
            <a:endParaRPr lang="en-IN" dirty="0" smtClean="0"/>
          </a:p>
          <a:p>
            <a:pPr marL="88900" indent="0">
              <a:buNone/>
            </a:pPr>
            <a:r>
              <a:rPr lang="en-IN" dirty="0" smtClean="0"/>
              <a:t>Ref. - </a:t>
            </a:r>
            <a:r>
              <a:rPr lang="en-IN" u="sng" dirty="0" smtClean="0">
                <a:hlinkClick r:id="rId3"/>
              </a:rPr>
              <a:t>https</a:t>
            </a:r>
            <a:r>
              <a:rPr lang="en-IN" u="sng" dirty="0">
                <a:hlinkClick r:id="rId3"/>
              </a:rPr>
              <a:t>://www.hashicorp.com/resources/service-mesh-microservices-networking/</a:t>
            </a:r>
            <a:endParaRPr lang="en-IN" dirty="0"/>
          </a:p>
          <a:p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Some more definitions, </a:t>
            </a:r>
          </a:p>
          <a:p>
            <a:r>
              <a:rPr lang="en-US" dirty="0" smtClean="0"/>
              <a:t>A </a:t>
            </a:r>
            <a:r>
              <a:rPr lang="en-US" dirty="0"/>
              <a:t>service mesh can be defined as an infrastructure layer which handles the inter-service communication in a </a:t>
            </a:r>
            <a:r>
              <a:rPr lang="en-US" dirty="0" smtClean="0"/>
              <a:t>Microservices </a:t>
            </a:r>
            <a:r>
              <a:rPr lang="en-US" dirty="0"/>
              <a:t>architecture. Service mesh reduces the complexity associated with a </a:t>
            </a:r>
            <a:r>
              <a:rPr lang="en-US" dirty="0" smtClean="0"/>
              <a:t>Microservices </a:t>
            </a:r>
            <a:r>
              <a:rPr lang="en-US" dirty="0"/>
              <a:t>architecture and </a:t>
            </a:r>
            <a:r>
              <a:rPr lang="en-US" b="1" dirty="0"/>
              <a:t>provides lot of the functionalities like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 Load balancing, Service </a:t>
            </a:r>
            <a:r>
              <a:rPr lang="en-US" b="1" dirty="0"/>
              <a:t>discovery</a:t>
            </a:r>
          </a:p>
          <a:p>
            <a:pPr lvl="1"/>
            <a:r>
              <a:rPr lang="en-US" b="1" dirty="0" smtClean="0"/>
              <a:t> Health checks, Authentication</a:t>
            </a:r>
            <a:endParaRPr lang="en-US" b="1" dirty="0"/>
          </a:p>
          <a:p>
            <a:pPr lvl="1"/>
            <a:r>
              <a:rPr lang="en-US" b="1" dirty="0" smtClean="0"/>
              <a:t> Traffic </a:t>
            </a:r>
            <a:r>
              <a:rPr lang="en-US" b="1" dirty="0"/>
              <a:t>management and </a:t>
            </a:r>
            <a:r>
              <a:rPr lang="en-US" b="1" dirty="0" smtClean="0"/>
              <a:t>routing, Circuit </a:t>
            </a:r>
            <a:r>
              <a:rPr lang="en-US" b="1" dirty="0"/>
              <a:t>breaking and failover policy</a:t>
            </a:r>
          </a:p>
          <a:p>
            <a:pPr lvl="1"/>
            <a:r>
              <a:rPr lang="en-US" b="1" dirty="0" smtClean="0"/>
              <a:t> Security, Metrics </a:t>
            </a:r>
            <a:r>
              <a:rPr lang="en-US" b="1" dirty="0"/>
              <a:t>and </a:t>
            </a:r>
            <a:r>
              <a:rPr lang="en-US" b="1" dirty="0" smtClean="0"/>
              <a:t>telemetry, Fault injection etc..</a:t>
            </a:r>
          </a:p>
          <a:p>
            <a:pPr marL="304800" lvl="1" indent="0">
              <a:buNone/>
            </a:pPr>
            <a:r>
              <a:rPr lang="en-US" dirty="0" smtClean="0"/>
              <a:t>Ref. - </a:t>
            </a:r>
            <a:r>
              <a:rPr lang="en-IN" dirty="0">
                <a:hlinkClick r:id="rId4"/>
              </a:rPr>
              <a:t>https://dzone.com/articles/the-rise-of-service-mesh-architecture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Why </a:t>
            </a:r>
            <a:r>
              <a:rPr lang="en-US" b="1" dirty="0"/>
              <a:t>Is Service Mesh Necessary?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Handling </a:t>
            </a:r>
            <a:r>
              <a:rPr lang="en-US" dirty="0"/>
              <a:t>service to service communication is </a:t>
            </a:r>
            <a:r>
              <a:rPr lang="en-US" dirty="0" smtClean="0"/>
              <a:t>challenging in Microservices and there are </a:t>
            </a:r>
          </a:p>
          <a:p>
            <a:pPr marL="88900" indent="0">
              <a:buNone/>
            </a:pPr>
            <a:r>
              <a:rPr lang="en-US" dirty="0"/>
              <a:t> </a:t>
            </a:r>
            <a:r>
              <a:rPr lang="en-US" dirty="0" smtClean="0"/>
              <a:t>   third party libraries such as, </a:t>
            </a:r>
            <a:r>
              <a:rPr lang="en-IN" dirty="0" err="1" smtClean="0"/>
              <a:t>Hystrix</a:t>
            </a:r>
            <a:r>
              <a:rPr lang="en-IN" dirty="0" smtClean="0"/>
              <a:t>, Eureka, Ribbon etc.</a:t>
            </a:r>
            <a:endParaRPr lang="en-IN" dirty="0"/>
          </a:p>
          <a:p>
            <a:pPr marL="88900" indent="0">
              <a:buNone/>
            </a:pPr>
            <a:r>
              <a:rPr lang="en-US" dirty="0"/>
              <a:t>However, </a:t>
            </a:r>
            <a:endParaRPr lang="en-US" dirty="0" smtClean="0"/>
          </a:p>
          <a:p>
            <a:r>
              <a:rPr lang="en-US" b="1" dirty="0" smtClean="0"/>
              <a:t>Challenges and complexity</a:t>
            </a:r>
            <a:r>
              <a:rPr lang="en-US" dirty="0" smtClean="0"/>
              <a:t> - these </a:t>
            </a:r>
            <a:r>
              <a:rPr lang="en-US" dirty="0"/>
              <a:t>components need to be </a:t>
            </a:r>
            <a:r>
              <a:rPr lang="en-US" dirty="0" smtClean="0"/>
              <a:t>configured,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inside your application code and based on the language you are using, the implementation will vary a bit. </a:t>
            </a:r>
            <a:endParaRPr lang="en-US" dirty="0" smtClean="0"/>
          </a:p>
          <a:p>
            <a:pPr lvl="1"/>
            <a:r>
              <a:rPr lang="en-US" dirty="0" smtClean="0"/>
              <a:t> Libraries upgrade - Anytime </a:t>
            </a:r>
            <a:r>
              <a:rPr lang="en-US" dirty="0"/>
              <a:t>these external components are upgraded, 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need to update your application, verify it, and deploy the </a:t>
            </a:r>
            <a:r>
              <a:rPr lang="en-US" dirty="0" smtClean="0"/>
              <a:t>changes.</a:t>
            </a:r>
          </a:p>
          <a:p>
            <a:pPr lvl="1"/>
            <a:r>
              <a:rPr lang="en-US" dirty="0" smtClean="0"/>
              <a:t> Needless </a:t>
            </a:r>
            <a:r>
              <a:rPr lang="en-US" dirty="0"/>
              <a:t>to say, this tight coupling increases the overall application </a:t>
            </a:r>
            <a:r>
              <a:rPr lang="en-US" dirty="0" smtClean="0"/>
              <a:t>complexity.</a:t>
            </a:r>
          </a:p>
          <a:p>
            <a:pPr lvl="2"/>
            <a:r>
              <a:rPr lang="en-US" dirty="0" smtClean="0"/>
              <a:t> developer </a:t>
            </a:r>
            <a:r>
              <a:rPr lang="en-US" dirty="0"/>
              <a:t>now needs to also understand how these components are configured so that he/she can troubleshoot in case of any issues</a:t>
            </a:r>
            <a:r>
              <a:rPr lang="en-US" dirty="0" smtClean="0"/>
              <a:t>.</a:t>
            </a:r>
          </a:p>
          <a:p>
            <a:pPr marL="88900" indent="0">
              <a:buNone/>
            </a:pPr>
            <a:r>
              <a:rPr lang="en-US" b="1" dirty="0" smtClean="0"/>
              <a:t>Then how service Mesh help?</a:t>
            </a:r>
          </a:p>
          <a:p>
            <a:r>
              <a:rPr lang="en-US" dirty="0" smtClean="0"/>
              <a:t>Service </a:t>
            </a:r>
            <a:r>
              <a:rPr lang="en-US" dirty="0"/>
              <a:t>Mesh comes to the rescue here. It decouples this complexity from your application and puts it in a service proxy and lets it handle it for you. </a:t>
            </a:r>
            <a:r>
              <a:rPr lang="en-US" dirty="0" smtClean="0"/>
              <a:t>Service </a:t>
            </a:r>
            <a:r>
              <a:rPr lang="en-US" dirty="0"/>
              <a:t>proxies can provide you with a bunch of functionalities </a:t>
            </a:r>
            <a:r>
              <a:rPr lang="en-US" dirty="0" smtClean="0"/>
              <a:t>like,</a:t>
            </a:r>
          </a:p>
          <a:p>
            <a:pPr lvl="1"/>
            <a:r>
              <a:rPr lang="en-US" dirty="0" smtClean="0"/>
              <a:t> traffic </a:t>
            </a:r>
            <a:r>
              <a:rPr lang="en-US" dirty="0"/>
              <a:t>management, circuit breaking,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service </a:t>
            </a:r>
            <a:r>
              <a:rPr lang="en-US" dirty="0"/>
              <a:t>discovery, authentication,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monitoring</a:t>
            </a:r>
            <a:r>
              <a:rPr lang="en-US" dirty="0"/>
              <a:t>, security, and much </a:t>
            </a:r>
            <a:r>
              <a:rPr lang="en-US" dirty="0" smtClean="0"/>
              <a:t>more</a:t>
            </a:r>
          </a:p>
          <a:p>
            <a:pPr marL="165100" indent="0">
              <a:buNone/>
            </a:pPr>
            <a:r>
              <a:rPr lang="en-US" dirty="0"/>
              <a:t> </a:t>
            </a:r>
            <a:r>
              <a:rPr lang="en-US" dirty="0" smtClean="0"/>
              <a:t>Ref. - </a:t>
            </a:r>
            <a:r>
              <a:rPr lang="en-IN" dirty="0">
                <a:hlinkClick r:id="rId2"/>
              </a:rPr>
              <a:t>https://dzone.com/articles/the-rise-of-service-mesh-architecture</a:t>
            </a:r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</a:t>
            </a:r>
            <a:r>
              <a:rPr lang="en-IN" b="1" dirty="0" smtClean="0"/>
              <a:t>ervice Proxy, Envoy Proxy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1" dirty="0" smtClean="0"/>
              <a:t>Service Proxy</a:t>
            </a:r>
          </a:p>
          <a:p>
            <a:pPr marL="88900" indent="0">
              <a:buNone/>
            </a:pPr>
            <a:r>
              <a:rPr lang="en-US" dirty="0" smtClean="0"/>
              <a:t>Example, </a:t>
            </a:r>
          </a:p>
          <a:p>
            <a:pPr marL="88900" indent="0">
              <a:buNone/>
            </a:pPr>
            <a:r>
              <a:rPr lang="en-US" dirty="0" smtClean="0"/>
              <a:t>Say</a:t>
            </a:r>
            <a:r>
              <a:rPr lang="en-US" dirty="0"/>
              <a:t>, in your </a:t>
            </a:r>
            <a:r>
              <a:rPr lang="en-US" dirty="0" smtClean="0"/>
              <a:t>Microservices </a:t>
            </a:r>
            <a:r>
              <a:rPr lang="en-US" dirty="0"/>
              <a:t>architecture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if </a:t>
            </a:r>
            <a:r>
              <a:rPr lang="en-US" dirty="0"/>
              <a:t>you have five services talking with each other. Then,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instead </a:t>
            </a:r>
            <a:r>
              <a:rPr lang="en-US" dirty="0"/>
              <a:t>of building the common necessary functionalities like </a:t>
            </a:r>
            <a:endParaRPr lang="en-US" dirty="0" smtClean="0"/>
          </a:p>
          <a:p>
            <a:pPr lvl="2"/>
            <a:r>
              <a:rPr lang="en-US" dirty="0" smtClean="0"/>
              <a:t>configuration</a:t>
            </a:r>
            <a:r>
              <a:rPr lang="en-US" dirty="0"/>
              <a:t>, routing, telemetry, logging, circuit breaking, etc. inside every </a:t>
            </a:r>
            <a:r>
              <a:rPr lang="en-US" dirty="0" smtClean="0"/>
              <a:t>Microservices, </a:t>
            </a:r>
          </a:p>
          <a:p>
            <a:pPr lvl="3"/>
            <a:r>
              <a:rPr lang="en-US" dirty="0" smtClean="0"/>
              <a:t>it </a:t>
            </a:r>
            <a:r>
              <a:rPr lang="en-US" dirty="0"/>
              <a:t>makes more sense to abstract it into a separate component — called a </a:t>
            </a:r>
            <a:r>
              <a:rPr lang="en-US" b="1" dirty="0"/>
              <a:t>'service proxy</a:t>
            </a:r>
            <a:r>
              <a:rPr lang="en-US" dirty="0"/>
              <a:t>.'</a:t>
            </a:r>
            <a:endParaRPr lang="en-US" b="1" dirty="0" smtClean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b="1" dirty="0" smtClean="0"/>
              <a:t>Envoy Proxy</a:t>
            </a:r>
          </a:p>
          <a:p>
            <a:r>
              <a:rPr lang="en-US" dirty="0" smtClean="0"/>
              <a:t>Built on the learnings of solutions such as NGINX, </a:t>
            </a:r>
            <a:r>
              <a:rPr lang="en-US" dirty="0" err="1" smtClean="0"/>
              <a:t>HAProxy</a:t>
            </a:r>
            <a:r>
              <a:rPr lang="en-US" dirty="0" smtClean="0"/>
              <a:t>, hardware load balancers, and cloud load balancers, Envoy runs alongside every application and abstracts the network by providing common features in a platform-agnostic manner.</a:t>
            </a:r>
          </a:p>
          <a:p>
            <a:r>
              <a:rPr lang="en-US" dirty="0" smtClean="0"/>
              <a:t>Ref. - </a:t>
            </a:r>
            <a:r>
              <a:rPr lang="en-IN" dirty="0">
                <a:hlinkClick r:id="rId2"/>
              </a:rPr>
              <a:t>https://www.envoyproxy.io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Envoy</a:t>
            </a:r>
            <a:r>
              <a:rPr lang="en-US" dirty="0"/>
              <a:t> from </a:t>
            </a:r>
            <a:r>
              <a:rPr lang="en-US" dirty="0" err="1"/>
              <a:t>Lyft</a:t>
            </a:r>
            <a:r>
              <a:rPr lang="en-US" dirty="0"/>
              <a:t> is the most popular open source proxy designed for cloud native applications. </a:t>
            </a:r>
          </a:p>
          <a:p>
            <a:pPr marL="88900" indent="0">
              <a:buNone/>
            </a:pPr>
            <a:r>
              <a:rPr lang="en-US" dirty="0"/>
              <a:t>   Envoy runs along side every service and provides the necessary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5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Sidecar Pattern - </a:t>
            </a:r>
            <a:r>
              <a:rPr lang="en-US" b="1" dirty="0"/>
              <a:t>How Is Service Mesh Implemented?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implement a service mesh, you can deploy a proxy alongside your services. </a:t>
            </a:r>
            <a:r>
              <a:rPr lang="en-US" dirty="0" smtClean="0"/>
              <a:t>This </a:t>
            </a:r>
            <a:r>
              <a:rPr lang="en-US" dirty="0"/>
              <a:t>is also known as the sidecar pattern</a:t>
            </a:r>
            <a:r>
              <a:rPr lang="en-US" dirty="0" smtClean="0"/>
              <a:t>.</a:t>
            </a:r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 smtClean="0"/>
              <a:t>Ref. - </a:t>
            </a:r>
            <a:r>
              <a:rPr lang="en-IN" dirty="0">
                <a:hlinkClick r:id="rId2"/>
              </a:rPr>
              <a:t>https://dzone.com/articles/sidecar-design-pattern-in-your-microservices-ecosy-1</a:t>
            </a:r>
            <a:endParaRPr lang="en-US" dirty="0"/>
          </a:p>
          <a:p>
            <a:pPr marL="8890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incoming and outgoing network traffic from an individual service flows through the sidecar proxy</a:t>
            </a:r>
            <a:r>
              <a:rPr lang="en-US" dirty="0" smtClean="0"/>
              <a:t>.</a:t>
            </a:r>
          </a:p>
          <a:p>
            <a:r>
              <a:rPr lang="en-US" dirty="0"/>
              <a:t>As a result, the sidecar manages the traffic flow between </a:t>
            </a:r>
            <a:r>
              <a:rPr lang="en-US" dirty="0" smtClean="0"/>
              <a:t>Microservices,</a:t>
            </a:r>
          </a:p>
          <a:p>
            <a:pPr lvl="1"/>
            <a:r>
              <a:rPr lang="en-US" dirty="0" smtClean="0"/>
              <a:t> gathers </a:t>
            </a:r>
            <a:r>
              <a:rPr lang="en-US" dirty="0"/>
              <a:t>telemetry data, and enforces policies.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a sense, the service is not aware of the network and knows only about the attached sidecar </a:t>
            </a:r>
            <a:r>
              <a:rPr lang="en-US" dirty="0" smtClean="0"/>
              <a:t>proxy.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9622"/>
            <a:ext cx="53285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Sidecar Pattern - </a:t>
            </a:r>
            <a:r>
              <a:rPr lang="en-US" b="1" dirty="0"/>
              <a:t>How Is Service Mesh Implemented?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Sidecar Pattern - </a:t>
            </a:r>
            <a:r>
              <a:rPr lang="en-US" b="1" dirty="0"/>
              <a:t>How Is Service Mesh Implemented?</a:t>
            </a:r>
            <a:endParaRPr lang="en-US" dirty="0" smtClean="0"/>
          </a:p>
          <a:p>
            <a:r>
              <a:rPr lang="en-US" dirty="0" smtClean="0"/>
              <a:t>Inside </a:t>
            </a:r>
            <a:r>
              <a:rPr lang="en-US" dirty="0"/>
              <a:t>a service mesh, we have the concept of a data plane and a control plane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Date Plane 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data plane's responsibility is to handle the communication between the services </a:t>
            </a:r>
            <a:r>
              <a:rPr lang="en-US" dirty="0"/>
              <a:t>inside the mesh and </a:t>
            </a:r>
            <a:r>
              <a:rPr lang="en-US" b="1" dirty="0"/>
              <a:t>take care of the functionalities </a:t>
            </a:r>
            <a:r>
              <a:rPr lang="en-US" b="1" dirty="0" smtClean="0"/>
              <a:t>like,</a:t>
            </a:r>
          </a:p>
          <a:p>
            <a:pPr lvl="2"/>
            <a:r>
              <a:rPr lang="en-US" b="1" dirty="0" smtClean="0"/>
              <a:t> </a:t>
            </a:r>
            <a:r>
              <a:rPr lang="en-US" b="1" dirty="0"/>
              <a:t>service discovery, </a:t>
            </a:r>
            <a:endParaRPr lang="en-US" b="1" dirty="0" smtClean="0"/>
          </a:p>
          <a:p>
            <a:pPr lvl="2"/>
            <a:r>
              <a:rPr lang="en-US" b="1" dirty="0"/>
              <a:t> </a:t>
            </a:r>
            <a:r>
              <a:rPr lang="en-US" b="1" dirty="0" smtClean="0"/>
              <a:t>load </a:t>
            </a:r>
            <a:r>
              <a:rPr lang="en-US" b="1" dirty="0"/>
              <a:t>balancing, </a:t>
            </a:r>
            <a:endParaRPr lang="en-US" b="1" dirty="0" smtClean="0"/>
          </a:p>
          <a:p>
            <a:pPr lvl="2"/>
            <a:r>
              <a:rPr lang="en-US" b="1" dirty="0"/>
              <a:t> </a:t>
            </a:r>
            <a:r>
              <a:rPr lang="en-US" b="1" dirty="0" smtClean="0"/>
              <a:t>traffic </a:t>
            </a:r>
            <a:r>
              <a:rPr lang="en-US" b="1" dirty="0"/>
              <a:t>management, </a:t>
            </a:r>
            <a:endParaRPr lang="en-US" b="1" dirty="0" smtClean="0"/>
          </a:p>
          <a:p>
            <a:pPr lvl="2"/>
            <a:r>
              <a:rPr lang="en-US" b="1" dirty="0"/>
              <a:t> </a:t>
            </a:r>
            <a:r>
              <a:rPr lang="en-US" b="1" dirty="0" smtClean="0"/>
              <a:t>health </a:t>
            </a:r>
            <a:r>
              <a:rPr lang="en-US" b="1" dirty="0"/>
              <a:t>checks,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marL="596900" lvl="2" indent="0">
              <a:buNone/>
            </a:pPr>
            <a:endParaRPr lang="en-US" dirty="0" smtClean="0"/>
          </a:p>
          <a:p>
            <a:r>
              <a:rPr lang="en-US" dirty="0" smtClean="0"/>
              <a:t> Control Plane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control plane's responsibility </a:t>
            </a:r>
            <a:r>
              <a:rPr lang="en-US" dirty="0" smtClean="0"/>
              <a:t>is,</a:t>
            </a:r>
          </a:p>
          <a:p>
            <a:pPr lvl="2"/>
            <a:r>
              <a:rPr lang="en-US" dirty="0" smtClean="0"/>
              <a:t> </a:t>
            </a:r>
            <a:r>
              <a:rPr lang="en-US" b="1" dirty="0" smtClean="0"/>
              <a:t>to </a:t>
            </a:r>
            <a:r>
              <a:rPr lang="en-US" b="1" dirty="0"/>
              <a:t>manage and configure the sidecar </a:t>
            </a:r>
            <a:r>
              <a:rPr lang="en-US" b="1" dirty="0" smtClean="0"/>
              <a:t>proxies</a:t>
            </a:r>
          </a:p>
          <a:p>
            <a:pPr lvl="2"/>
            <a:r>
              <a:rPr lang="en-US" dirty="0" smtClean="0"/>
              <a:t> </a:t>
            </a:r>
            <a:r>
              <a:rPr lang="en-US" b="1" dirty="0" smtClean="0"/>
              <a:t>to </a:t>
            </a:r>
            <a:r>
              <a:rPr lang="en-US" b="1" dirty="0"/>
              <a:t>enforce policies and </a:t>
            </a:r>
            <a:endParaRPr lang="en-US" b="1" dirty="0" smtClean="0"/>
          </a:p>
          <a:p>
            <a:pPr lvl="2"/>
            <a:r>
              <a:rPr lang="en-US" b="1" dirty="0"/>
              <a:t> </a:t>
            </a:r>
            <a:r>
              <a:rPr lang="en-US" b="1" dirty="0" smtClean="0"/>
              <a:t>collect </a:t>
            </a:r>
            <a:r>
              <a:rPr lang="en-US" b="1" dirty="0"/>
              <a:t>telemetry.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3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How </a:t>
            </a:r>
            <a:r>
              <a:rPr lang="en-IN" b="1" dirty="0"/>
              <a:t>does it work?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service mesh doesn’t introduce new functionality to an app’s runtime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 apps </a:t>
            </a:r>
            <a:r>
              <a:rPr lang="en-US" dirty="0"/>
              <a:t>in any architecture have always needed rules to specify how requests get from point A to point B</a:t>
            </a:r>
            <a:r>
              <a:rPr lang="en-US" dirty="0" smtClean="0"/>
              <a:t>.</a:t>
            </a:r>
          </a:p>
          <a:p>
            <a:r>
              <a:rPr lang="en-US" dirty="0"/>
              <a:t>a service mesh is built into an app as an array of network </a:t>
            </a:r>
            <a:r>
              <a:rPr lang="en-US" dirty="0" smtClean="0"/>
              <a:t>proxies.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E.g.</a:t>
            </a:r>
          </a:p>
          <a:p>
            <a:pPr lvl="2"/>
            <a:r>
              <a:rPr lang="en-US" dirty="0" smtClean="0"/>
              <a:t> As </a:t>
            </a:r>
            <a:r>
              <a:rPr lang="en-US" dirty="0"/>
              <a:t>your request for this page went out, it was first received by your company’s web proxy</a:t>
            </a:r>
            <a:r>
              <a:rPr lang="en-US" dirty="0" smtClean="0"/>
              <a:t>… </a:t>
            </a:r>
            <a:endParaRPr lang="en-US" dirty="0"/>
          </a:p>
          <a:p>
            <a:pPr lvl="2"/>
            <a:r>
              <a:rPr lang="en-US" dirty="0" smtClean="0"/>
              <a:t> After </a:t>
            </a:r>
            <a:r>
              <a:rPr lang="en-US" dirty="0"/>
              <a:t>passing the proxy’s security measure, it was sent to the server that hosts this page…</a:t>
            </a:r>
          </a:p>
          <a:p>
            <a:pPr lvl="2"/>
            <a:r>
              <a:rPr lang="en-US" dirty="0" smtClean="0"/>
              <a:t> Next</a:t>
            </a:r>
            <a:r>
              <a:rPr lang="en-US" dirty="0"/>
              <a:t>, this page was returned to the proxy and again checked against its security measures…</a:t>
            </a:r>
          </a:p>
          <a:p>
            <a:pPr lvl="2"/>
            <a:r>
              <a:rPr lang="en-US" dirty="0" smtClean="0"/>
              <a:t> And </a:t>
            </a:r>
            <a:r>
              <a:rPr lang="en-US" dirty="0"/>
              <a:t>then it was finally sent from the proxy to you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Ref. </a:t>
            </a:r>
            <a:r>
              <a:rPr lang="en-IN" dirty="0">
                <a:hlinkClick r:id="rId2"/>
              </a:rPr>
              <a:t>https://www.redhat.com/en/topics/microservices/what-is-a-service-mesh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2813"/>
            <a:ext cx="6912768" cy="10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does it work?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service mesh, requests are routed between </a:t>
            </a:r>
            <a:r>
              <a:rPr lang="en-US" dirty="0" err="1"/>
              <a:t>microservices</a:t>
            </a:r>
            <a:r>
              <a:rPr lang="en-US" dirty="0"/>
              <a:t> through proxies in their own infrastructure layer.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reason, individual proxies that make up a service mesh are sometimes called “sidecars,” since they run </a:t>
            </a:r>
            <a:r>
              <a:rPr lang="en-US" i="1" dirty="0"/>
              <a:t>alongside</a:t>
            </a:r>
            <a:r>
              <a:rPr lang="en-US" dirty="0"/>
              <a:t> each service, rather than </a:t>
            </a:r>
            <a:r>
              <a:rPr lang="en-US" i="1" dirty="0"/>
              <a:t>within</a:t>
            </a:r>
            <a:r>
              <a:rPr lang="en-US" dirty="0"/>
              <a:t> them.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Ref. -</a:t>
            </a:r>
            <a:r>
              <a:rPr lang="en-IN" dirty="0">
                <a:hlinkClick r:id="rId2"/>
              </a:rPr>
              <a:t> https://www.redhat.com/en/topics/microservices/what-is-a-service-mesh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7654"/>
            <a:ext cx="712879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Benefits </a:t>
            </a:r>
            <a:r>
              <a:rPr lang="en-US" b="1" dirty="0"/>
              <a:t>of Using a Sidecar Pattern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Benefits of Using a Sidecar </a:t>
            </a:r>
            <a:r>
              <a:rPr lang="en-US" b="1" dirty="0" smtClean="0"/>
              <a:t>Pattern</a:t>
            </a:r>
          </a:p>
          <a:p>
            <a:endParaRPr lang="en-US" b="1" dirty="0" smtClean="0"/>
          </a:p>
          <a:p>
            <a:r>
              <a:rPr lang="en-US" dirty="0"/>
              <a:t>Reduces the complexity in the </a:t>
            </a:r>
            <a:r>
              <a:rPr lang="en-US" dirty="0" smtClean="0"/>
              <a:t>Microservices </a:t>
            </a:r>
            <a:r>
              <a:rPr lang="en-US" dirty="0"/>
              <a:t>code by abstracting the common infrastructure-related functionalities to a different layer.</a:t>
            </a:r>
          </a:p>
          <a:p>
            <a:endParaRPr lang="en-US" dirty="0" smtClean="0"/>
          </a:p>
          <a:p>
            <a:r>
              <a:rPr lang="en-US" dirty="0" smtClean="0"/>
              <a:t>Reduces </a:t>
            </a:r>
            <a:r>
              <a:rPr lang="en-US" dirty="0"/>
              <a:t>code duplication in a </a:t>
            </a:r>
            <a:r>
              <a:rPr lang="en-US" dirty="0" smtClean="0"/>
              <a:t>Microservices </a:t>
            </a:r>
            <a:r>
              <a:rPr lang="en-US" dirty="0"/>
              <a:t>architecture since you do not need to write configuration code inside each </a:t>
            </a:r>
            <a:r>
              <a:rPr lang="en-US" dirty="0" smtClean="0"/>
              <a:t>Microservices.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loose coupling between application code and the underlying platform.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8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Service </a:t>
            </a:r>
            <a:r>
              <a:rPr lang="en-US" b="1" dirty="0"/>
              <a:t>Mesh and Its Tooling Options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popular service </a:t>
            </a:r>
            <a:r>
              <a:rPr lang="en-US" dirty="0"/>
              <a:t>mesh tools today </a:t>
            </a:r>
            <a:r>
              <a:rPr lang="en-US" dirty="0" smtClean="0"/>
              <a:t>are </a:t>
            </a:r>
            <a:r>
              <a:rPr lang="en-US" dirty="0" err="1" smtClean="0"/>
              <a:t>Linkerd</a:t>
            </a:r>
            <a:r>
              <a:rPr lang="en-US" dirty="0" smtClean="0"/>
              <a:t>, </a:t>
            </a:r>
            <a:r>
              <a:rPr lang="en-US" dirty="0" err="1" smtClean="0"/>
              <a:t>Istio</a:t>
            </a:r>
            <a:r>
              <a:rPr lang="en-US" dirty="0" smtClean="0"/>
              <a:t> and </a:t>
            </a:r>
            <a:r>
              <a:rPr lang="en-IN" dirty="0"/>
              <a:t>Consul </a:t>
            </a:r>
            <a:r>
              <a:rPr lang="en-IN" dirty="0" smtClean="0"/>
              <a:t>Connect.</a:t>
            </a:r>
          </a:p>
          <a:p>
            <a:r>
              <a:rPr lang="en-US" dirty="0"/>
              <a:t>First, the biggest player in the service mesh space: </a:t>
            </a:r>
            <a:r>
              <a:rPr lang="en-US" dirty="0" err="1" smtClean="0"/>
              <a:t>Istio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/>
              <a:t>O</a:t>
            </a:r>
            <a:r>
              <a:rPr lang="en-US" dirty="0" smtClean="0"/>
              <a:t>pen-sourced </a:t>
            </a:r>
            <a:r>
              <a:rPr lang="en-US" dirty="0"/>
              <a:t>in May 2017 by Google, IBM, and </a:t>
            </a:r>
            <a:r>
              <a:rPr lang="en-US" dirty="0" err="1" smtClean="0"/>
              <a:t>Lyft</a:t>
            </a:r>
            <a:r>
              <a:rPr lang="en-US" dirty="0" smtClean="0"/>
              <a:t>.</a:t>
            </a:r>
          </a:p>
          <a:p>
            <a:r>
              <a:rPr lang="en-US" dirty="0"/>
              <a:t>The second, </a:t>
            </a:r>
            <a:r>
              <a:rPr lang="en-US" dirty="0" smtClean="0"/>
              <a:t>it has </a:t>
            </a:r>
            <a:r>
              <a:rPr lang="en-US" dirty="0"/>
              <a:t>been around a bit </a:t>
            </a:r>
            <a:r>
              <a:rPr lang="en-US" dirty="0" smtClean="0"/>
              <a:t>longer is: </a:t>
            </a:r>
            <a:r>
              <a:rPr lang="en-US" dirty="0" err="1"/>
              <a:t>Linkerd</a:t>
            </a:r>
            <a:r>
              <a:rPr lang="en-US" dirty="0" smtClean="0"/>
              <a:t>, and</a:t>
            </a:r>
          </a:p>
          <a:p>
            <a:r>
              <a:rPr lang="en-US" dirty="0" smtClean="0"/>
              <a:t>Third one is: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Consul Connect, the product </a:t>
            </a:r>
            <a:r>
              <a:rPr lang="en-US" dirty="0" err="1"/>
              <a:t>Hashicorp</a:t>
            </a:r>
            <a:r>
              <a:rPr lang="en-US" dirty="0"/>
              <a:t> (creators of Vault, </a:t>
            </a:r>
            <a:r>
              <a:rPr lang="en-US" dirty="0" err="1"/>
              <a:t>Terraform</a:t>
            </a:r>
            <a:r>
              <a:rPr lang="en-US" dirty="0"/>
              <a:t>, and Vagrant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Ref. - </a:t>
            </a:r>
            <a:r>
              <a:rPr lang="en-IN" dirty="0">
                <a:hlinkClick r:id="rId2"/>
              </a:rPr>
              <a:t>https://logz.io/blog/istio-linkerd-envoy-comparison-service-meshes/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1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Monolithic to Micro services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Converting to micro services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419622"/>
            <a:ext cx="5731510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Service </a:t>
            </a:r>
            <a:r>
              <a:rPr lang="en-US" b="1" dirty="0"/>
              <a:t>Mesh and Its Tooling </a:t>
            </a:r>
            <a:r>
              <a:rPr lang="en-US" b="1" dirty="0" smtClean="0"/>
              <a:t>Options (High </a:t>
            </a:r>
            <a:r>
              <a:rPr lang="en-US" b="1" dirty="0"/>
              <a:t>level feature </a:t>
            </a:r>
            <a:r>
              <a:rPr lang="en-US" b="1" dirty="0" smtClean="0"/>
              <a:t>comparison)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71550"/>
            <a:ext cx="8229600" cy="3888432"/>
          </a:xfrm>
        </p:spPr>
        <p:txBody>
          <a:bodyPr/>
          <a:lstStyle/>
          <a:p>
            <a:r>
              <a:rPr lang="en-US" b="1" dirty="0"/>
              <a:t>Service Mesh </a:t>
            </a:r>
            <a:r>
              <a:rPr lang="en-US" b="1" dirty="0" smtClean="0"/>
              <a:t>- Tooling Options and high level feature comparison</a:t>
            </a:r>
          </a:p>
          <a:p>
            <a:r>
              <a:rPr lang="en-US" dirty="0" smtClean="0"/>
              <a:t>Agent vs. Centralized service</a:t>
            </a:r>
          </a:p>
          <a:p>
            <a:pPr lvl="1"/>
            <a:r>
              <a:rPr lang="en-US" b="1" dirty="0"/>
              <a:t> </a:t>
            </a:r>
            <a:r>
              <a:rPr lang="en-US" b="1" dirty="0"/>
              <a:t>Consul Connect uses an agent running on each node </a:t>
            </a:r>
            <a:r>
              <a:rPr lang="en-US" dirty="0"/>
              <a:t>in a </a:t>
            </a:r>
            <a:r>
              <a:rPr lang="en-US" dirty="0" err="1"/>
              <a:t>daemonset</a:t>
            </a:r>
            <a:r>
              <a:rPr lang="en-US" dirty="0"/>
              <a:t> as the control plane, </a:t>
            </a:r>
            <a:r>
              <a:rPr lang="en-US" dirty="0" smtClean="0"/>
              <a:t>while </a:t>
            </a:r>
            <a:r>
              <a:rPr lang="en-US" dirty="0" err="1"/>
              <a:t>Istio</a:t>
            </a:r>
            <a:r>
              <a:rPr lang="en-US" dirty="0"/>
              <a:t> and </a:t>
            </a:r>
            <a:r>
              <a:rPr lang="en-US" dirty="0" err="1"/>
              <a:t>Linkerd’s</a:t>
            </a:r>
            <a:r>
              <a:rPr lang="en-US" dirty="0"/>
              <a:t> Conduit use centralized services. </a:t>
            </a:r>
            <a:endParaRPr lang="en-US" dirty="0" smtClean="0"/>
          </a:p>
          <a:p>
            <a:r>
              <a:rPr lang="en-IN" dirty="0"/>
              <a:t>Traffic Management</a:t>
            </a:r>
          </a:p>
          <a:p>
            <a:pPr lvl="1"/>
            <a:r>
              <a:rPr lang="en-US" b="1" dirty="0" smtClean="0"/>
              <a:t> </a:t>
            </a:r>
            <a:r>
              <a:rPr lang="en-US" dirty="0"/>
              <a:t>At present, </a:t>
            </a:r>
            <a:r>
              <a:rPr lang="en-US" dirty="0" err="1"/>
              <a:t>Istio</a:t>
            </a:r>
            <a:r>
              <a:rPr lang="en-US" dirty="0"/>
              <a:t> has more traffic management features than </a:t>
            </a:r>
            <a:r>
              <a:rPr lang="en-US" dirty="0" err="1"/>
              <a:t>Linkerd</a:t>
            </a:r>
            <a:r>
              <a:rPr lang="en-US" dirty="0"/>
              <a:t>, including circuit breakers, fault injection, </a:t>
            </a:r>
            <a:r>
              <a:rPr lang="en-US" dirty="0" smtClean="0"/>
              <a:t> </a:t>
            </a:r>
          </a:p>
          <a:p>
            <a:pPr marL="304800" lvl="1" indent="0">
              <a:buNone/>
            </a:pPr>
            <a:r>
              <a:rPr lang="en-US" dirty="0" smtClean="0"/>
              <a:t>   retries</a:t>
            </a:r>
            <a:r>
              <a:rPr lang="en-US" dirty="0"/>
              <a:t>, timeouts, routing rules, virtual servers, load balancing, and others</a:t>
            </a:r>
            <a:r>
              <a:rPr lang="en-US" dirty="0" smtClean="0"/>
              <a:t>.</a:t>
            </a:r>
          </a:p>
          <a:p>
            <a:r>
              <a:rPr lang="en-IN" dirty="0"/>
              <a:t>Security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All three products have good basic support for certificate rotation and external root certificate support, but </a:t>
            </a:r>
            <a:r>
              <a:rPr lang="en-US" dirty="0" err="1"/>
              <a:t>Istio</a:t>
            </a:r>
            <a:r>
              <a:rPr lang="en-US" dirty="0"/>
              <a:t> leads the pack when it comes to security features. With respect to mutual TLS (</a:t>
            </a:r>
            <a:r>
              <a:rPr lang="en-US" dirty="0" err="1"/>
              <a:t>mTLS</a:t>
            </a:r>
            <a:r>
              <a:rPr lang="en-US" dirty="0"/>
              <a:t>), </a:t>
            </a:r>
            <a:r>
              <a:rPr lang="en-US" dirty="0" err="1"/>
              <a:t>Istio</a:t>
            </a:r>
            <a:r>
              <a:rPr lang="en-US" dirty="0"/>
              <a:t> and Consult Connect offer support for both HTTP and TCP. </a:t>
            </a:r>
            <a:r>
              <a:rPr lang="en-US" dirty="0" err="1"/>
              <a:t>Linkerd</a:t>
            </a:r>
            <a:r>
              <a:rPr lang="en-US" dirty="0"/>
              <a:t>, however, does not support TCP </a:t>
            </a:r>
            <a:r>
              <a:rPr lang="en-US" dirty="0" err="1"/>
              <a:t>mTLS</a:t>
            </a:r>
            <a:r>
              <a:rPr lang="en-US" dirty="0"/>
              <a:t>. I</a:t>
            </a:r>
            <a:endParaRPr lang="en-US" dirty="0" smtClean="0"/>
          </a:p>
          <a:p>
            <a:r>
              <a:rPr lang="en-IN" dirty="0" smtClean="0"/>
              <a:t>Observability - </a:t>
            </a:r>
            <a:r>
              <a:rPr lang="en-US" dirty="0" smtClean="0"/>
              <a:t>Monitoring (Matrix)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Mostly all tools integrated with Prometheus, </a:t>
            </a:r>
            <a:r>
              <a:rPr lang="en-US" dirty="0" err="1" smtClean="0"/>
              <a:t>Grafana</a:t>
            </a:r>
            <a:r>
              <a:rPr lang="en-US" dirty="0" smtClean="0"/>
              <a:t>. However </a:t>
            </a:r>
            <a:r>
              <a:rPr lang="en-US" dirty="0" err="1" smtClean="0"/>
              <a:t>Istio</a:t>
            </a:r>
            <a:r>
              <a:rPr lang="en-US" dirty="0" smtClean="0"/>
              <a:t> uses tool </a:t>
            </a:r>
            <a:r>
              <a:rPr lang="en-US" dirty="0" err="1" smtClean="0"/>
              <a:t>Kiali</a:t>
            </a:r>
            <a:r>
              <a:rPr lang="en-US" dirty="0" smtClean="0"/>
              <a:t>.</a:t>
            </a:r>
          </a:p>
          <a:p>
            <a:r>
              <a:rPr lang="en-IN" dirty="0"/>
              <a:t>Tracing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Istio</a:t>
            </a:r>
            <a:r>
              <a:rPr lang="en-US" dirty="0"/>
              <a:t> is compatible only with Jaeger’s, </a:t>
            </a:r>
            <a:r>
              <a:rPr lang="en-US" dirty="0" err="1"/>
              <a:t>Zipkin’s</a:t>
            </a:r>
            <a:r>
              <a:rPr lang="en-US" dirty="0"/>
              <a:t>, and </a:t>
            </a:r>
            <a:r>
              <a:rPr lang="en-US" dirty="0" err="1"/>
              <a:t>Solarwinds</a:t>
            </a:r>
            <a:r>
              <a:rPr lang="en-US" dirty="0"/>
              <a:t>’ tracing </a:t>
            </a:r>
            <a:r>
              <a:rPr lang="en-US" dirty="0" err="1" smtClean="0"/>
              <a:t>backends</a:t>
            </a:r>
            <a:r>
              <a:rPr lang="en-US" dirty="0" smtClean="0"/>
              <a:t>. </a:t>
            </a:r>
            <a:r>
              <a:rPr lang="en-US" dirty="0"/>
              <a:t>Consul Connect supports Jaeger, </a:t>
            </a:r>
            <a:r>
              <a:rPr lang="en-US" dirty="0" err="1"/>
              <a:t>Zipkin</a:t>
            </a:r>
            <a:r>
              <a:rPr lang="en-US" dirty="0"/>
              <a:t>, </a:t>
            </a:r>
            <a:r>
              <a:rPr lang="en-US" dirty="0" err="1"/>
              <a:t>OpenTracing</a:t>
            </a:r>
            <a:r>
              <a:rPr lang="en-US" dirty="0"/>
              <a:t>, </a:t>
            </a:r>
            <a:r>
              <a:rPr lang="en-US" dirty="0" err="1" smtClean="0"/>
              <a:t>DataDog</a:t>
            </a:r>
            <a:r>
              <a:rPr lang="en-US" dirty="0" smtClean="0"/>
              <a:t> and </a:t>
            </a:r>
            <a:r>
              <a:rPr lang="en-US" dirty="0" err="1" smtClean="0"/>
              <a:t>Linkerd</a:t>
            </a:r>
            <a:r>
              <a:rPr lang="en-US" dirty="0" smtClean="0"/>
              <a:t> also supports </a:t>
            </a:r>
            <a:r>
              <a:rPr lang="en-IN" dirty="0"/>
              <a:t>Jaeger and </a:t>
            </a:r>
            <a:r>
              <a:rPr lang="en-IN" dirty="0" err="1" smtClean="0"/>
              <a:t>Zipkin</a:t>
            </a:r>
            <a:r>
              <a:rPr lang="en-IN" dirty="0" smtClean="0"/>
              <a:t>.</a:t>
            </a:r>
            <a:endParaRPr lang="en-US" dirty="0"/>
          </a:p>
          <a:p>
            <a:pPr marL="88900" indent="0">
              <a:buNone/>
            </a:pPr>
            <a:endParaRPr lang="en-US" b="1" dirty="0" smtClean="0"/>
          </a:p>
          <a:p>
            <a:pPr marL="88900" indent="0">
              <a:buNone/>
            </a:pPr>
            <a:r>
              <a:rPr lang="en-US" b="1" dirty="0" smtClean="0"/>
              <a:t>Ref</a:t>
            </a:r>
            <a:r>
              <a:rPr lang="en-US" b="1" dirty="0"/>
              <a:t>. - </a:t>
            </a:r>
            <a:r>
              <a:rPr lang="en-IN" dirty="0">
                <a:hlinkClick r:id="rId2"/>
              </a:rPr>
              <a:t>https://logz.io/blog/istio-linkerd-envoy-comparison-service-meshes/</a:t>
            </a:r>
            <a:r>
              <a:rPr lang="en-IN" dirty="0"/>
              <a:t> </a:t>
            </a:r>
            <a:endParaRPr lang="en-US" b="1" dirty="0"/>
          </a:p>
          <a:p>
            <a:pPr marL="3048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6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Istio</a:t>
            </a:r>
            <a:r>
              <a:rPr lang="en-IN" b="1" dirty="0" smtClean="0"/>
              <a:t> – </a:t>
            </a:r>
            <a:r>
              <a:rPr lang="en-IN" b="1" dirty="0"/>
              <a:t>Service Mesh tool </a:t>
            </a:r>
            <a:r>
              <a:rPr lang="en-IN" b="1" dirty="0" smtClean="0"/>
              <a:t>( Architecture  and components)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Different components </a:t>
            </a:r>
            <a:r>
              <a:rPr lang="en-IN" dirty="0" err="1" smtClean="0"/>
              <a:t>os</a:t>
            </a:r>
            <a:r>
              <a:rPr lang="en-IN" dirty="0" smtClean="0"/>
              <a:t> </a:t>
            </a:r>
            <a:r>
              <a:rPr lang="en-IN" dirty="0" err="1" smtClean="0"/>
              <a:t>Istio</a:t>
            </a:r>
            <a:r>
              <a:rPr lang="en-IN" dirty="0" smtClean="0"/>
              <a:t> Mesh</a:t>
            </a:r>
          </a:p>
          <a:p>
            <a:pPr lvl="1"/>
            <a:r>
              <a:rPr lang="en-IN" dirty="0"/>
              <a:t> 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 Ref. </a:t>
            </a:r>
            <a:r>
              <a:rPr lang="en-IN" dirty="0">
                <a:hlinkClick r:id="rId2"/>
              </a:rPr>
              <a:t>https://istio.io/docs/ops/deployment/architecture/</a:t>
            </a:r>
            <a:endParaRPr lang="en-IN" dirty="0"/>
          </a:p>
          <a:p>
            <a:pPr lvl="1"/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675749"/>
            <a:ext cx="3744416" cy="21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Istio</a:t>
            </a:r>
            <a:r>
              <a:rPr lang="en-IN" b="1" dirty="0" smtClean="0"/>
              <a:t> - Service Mesh tool – (Architecture)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Istio</a:t>
            </a:r>
            <a:r>
              <a:rPr lang="en-US" dirty="0"/>
              <a:t> service mesh is logically split into a </a:t>
            </a:r>
            <a:r>
              <a:rPr lang="en-US" b="1" dirty="0"/>
              <a:t>data plane</a:t>
            </a:r>
            <a:r>
              <a:rPr lang="en-US" dirty="0"/>
              <a:t> and a </a:t>
            </a:r>
            <a:r>
              <a:rPr lang="en-US" b="1" dirty="0"/>
              <a:t>control plane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 Plane </a:t>
            </a:r>
          </a:p>
          <a:p>
            <a:pPr lvl="1"/>
            <a:r>
              <a:rPr lang="en-US" dirty="0" smtClean="0"/>
              <a:t> Set </a:t>
            </a:r>
            <a:r>
              <a:rPr lang="en-US" dirty="0"/>
              <a:t>of intelligent proxies (Envoy) deployed as sidecars. 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/>
              <a:t>C</a:t>
            </a:r>
            <a:r>
              <a:rPr lang="en-US" dirty="0" smtClean="0"/>
              <a:t>ollect </a:t>
            </a:r>
            <a:r>
              <a:rPr lang="en-US" dirty="0"/>
              <a:t>and report telemetry on all mesh traffic.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IN" b="1" dirty="0" smtClean="0"/>
              <a:t>Control Plane</a:t>
            </a:r>
          </a:p>
          <a:p>
            <a:pPr lvl="1"/>
            <a:r>
              <a:rPr lang="en-IN" dirty="0"/>
              <a:t> </a:t>
            </a:r>
            <a:r>
              <a:rPr lang="en-US" dirty="0"/>
              <a:t>M</a:t>
            </a:r>
            <a:r>
              <a:rPr lang="en-US" dirty="0" smtClean="0"/>
              <a:t>anages </a:t>
            </a:r>
            <a:r>
              <a:rPr lang="en-US" dirty="0"/>
              <a:t>and configures the proxies to route </a:t>
            </a:r>
            <a:r>
              <a:rPr lang="en-US" dirty="0" smtClean="0"/>
              <a:t>traffic.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Components</a:t>
            </a:r>
          </a:p>
          <a:p>
            <a:pPr lvl="1"/>
            <a:r>
              <a:rPr lang="en-IN" b="1" dirty="0"/>
              <a:t> </a:t>
            </a:r>
            <a:r>
              <a:rPr lang="en-IN" b="1" dirty="0"/>
              <a:t>Envoy</a:t>
            </a:r>
          </a:p>
          <a:p>
            <a:pPr lvl="1"/>
            <a:r>
              <a:rPr lang="en-IN" b="1" dirty="0" smtClean="0"/>
              <a:t> </a:t>
            </a:r>
            <a:r>
              <a:rPr lang="en-IN" b="1" dirty="0"/>
              <a:t>Pilot</a:t>
            </a:r>
          </a:p>
          <a:p>
            <a:pPr lvl="1"/>
            <a:r>
              <a:rPr lang="en-IN" b="1" dirty="0" smtClean="0"/>
              <a:t> </a:t>
            </a:r>
            <a:r>
              <a:rPr lang="en-IN" b="1" dirty="0"/>
              <a:t>Citadel</a:t>
            </a:r>
          </a:p>
          <a:p>
            <a:pPr lvl="1"/>
            <a:r>
              <a:rPr lang="en-IN" b="1" dirty="0" smtClean="0"/>
              <a:t> Galley</a:t>
            </a:r>
            <a:endParaRPr lang="en-IN" b="1" dirty="0"/>
          </a:p>
          <a:p>
            <a:pPr lvl="1"/>
            <a:endParaRPr lang="en-IN" b="1" dirty="0" smtClean="0"/>
          </a:p>
          <a:p>
            <a:pPr marL="228600" lvl="1" indent="-139700">
              <a:spcBef>
                <a:spcPts val="300"/>
              </a:spcBef>
              <a:buFont typeface="Calibri"/>
              <a:buChar char="•"/>
            </a:pPr>
            <a:r>
              <a:rPr lang="en-IN" dirty="0"/>
              <a:t>Ref. </a:t>
            </a:r>
            <a:r>
              <a:rPr lang="en-IN" dirty="0">
                <a:hlinkClick r:id="rId2"/>
              </a:rPr>
              <a:t>https://istio.io/docs/ops/deployment/architecture/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6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Istio</a:t>
            </a:r>
            <a:r>
              <a:rPr lang="en-IN" b="1" dirty="0"/>
              <a:t> - </a:t>
            </a:r>
            <a:r>
              <a:rPr lang="en-IN" b="1" dirty="0" smtClean="0"/>
              <a:t>Components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Istio</a:t>
            </a:r>
            <a:r>
              <a:rPr lang="en-IN" dirty="0" smtClean="0"/>
              <a:t> Components </a:t>
            </a:r>
          </a:p>
          <a:p>
            <a:r>
              <a:rPr lang="en-IN" b="1" dirty="0"/>
              <a:t>Envoy</a:t>
            </a:r>
          </a:p>
          <a:p>
            <a:pPr lvl="1"/>
            <a:r>
              <a:rPr lang="en-IN" dirty="0" smtClean="0"/>
              <a:t> </a:t>
            </a:r>
            <a:r>
              <a:rPr lang="en-US" dirty="0" err="1"/>
              <a:t>Istio</a:t>
            </a:r>
            <a:r>
              <a:rPr lang="en-US" dirty="0"/>
              <a:t> uses an extended version of the Envoy </a:t>
            </a:r>
            <a:r>
              <a:rPr lang="en-US" dirty="0" smtClean="0"/>
              <a:t>proxy. </a:t>
            </a:r>
          </a:p>
          <a:p>
            <a:pPr lvl="1"/>
            <a:r>
              <a:rPr lang="en-US" dirty="0" smtClean="0"/>
              <a:t> mediate </a:t>
            </a:r>
            <a:r>
              <a:rPr lang="en-US" dirty="0"/>
              <a:t>all inbound and outbound traffic for all services in the service </a:t>
            </a:r>
            <a:r>
              <a:rPr lang="en-US" dirty="0" smtClean="0"/>
              <a:t>mesh</a:t>
            </a:r>
          </a:p>
          <a:p>
            <a:pPr lvl="1"/>
            <a:r>
              <a:rPr lang="en-US" dirty="0"/>
              <a:t> </a:t>
            </a:r>
            <a:r>
              <a:rPr lang="en-US" dirty="0"/>
              <a:t>Envoy proxies are the only </a:t>
            </a:r>
            <a:r>
              <a:rPr lang="en-US" dirty="0" err="1"/>
              <a:t>Istio</a:t>
            </a:r>
            <a:r>
              <a:rPr lang="en-US" dirty="0"/>
              <a:t> components that interact with data plane traffic</a:t>
            </a:r>
            <a:r>
              <a:rPr lang="en-US" dirty="0" smtClean="0"/>
              <a:t>.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/>
              <a:t>Collect and report telemetry on </a:t>
            </a:r>
            <a:r>
              <a:rPr lang="en-US" b="1" dirty="0" smtClean="0"/>
              <a:t>  all </a:t>
            </a:r>
            <a:r>
              <a:rPr lang="en-US" b="1" dirty="0"/>
              <a:t>mesh traffic</a:t>
            </a:r>
            <a:r>
              <a:rPr lang="en-US" b="1" dirty="0" smtClean="0"/>
              <a:t>.)</a:t>
            </a:r>
            <a:endParaRPr lang="en-US" b="1" dirty="0"/>
          </a:p>
          <a:p>
            <a:pPr lvl="1"/>
            <a:r>
              <a:rPr lang="en-IN" dirty="0" smtClean="0"/>
              <a:t>It has </a:t>
            </a:r>
            <a:r>
              <a:rPr lang="en-IN" dirty="0"/>
              <a:t> </a:t>
            </a:r>
            <a:r>
              <a:rPr lang="en-IN" dirty="0" smtClean="0"/>
              <a:t>built-in many </a:t>
            </a:r>
            <a:r>
              <a:rPr lang="en-IN" dirty="0"/>
              <a:t>features, for example</a:t>
            </a:r>
            <a:r>
              <a:rPr lang="en-IN" dirty="0" smtClean="0"/>
              <a:t>:</a:t>
            </a:r>
          </a:p>
          <a:p>
            <a:pPr lvl="2" fontAlgn="base"/>
            <a:r>
              <a:rPr lang="en-IN" dirty="0"/>
              <a:t> </a:t>
            </a:r>
            <a:r>
              <a:rPr lang="en-US" dirty="0"/>
              <a:t>Dynamic service discovery</a:t>
            </a:r>
          </a:p>
          <a:p>
            <a:pPr lvl="2" fontAlgn="base"/>
            <a:r>
              <a:rPr lang="en-US" dirty="0" smtClean="0"/>
              <a:t> Load </a:t>
            </a:r>
            <a:r>
              <a:rPr lang="en-US" dirty="0"/>
              <a:t>balancing</a:t>
            </a:r>
          </a:p>
          <a:p>
            <a:pPr lvl="2" fontAlgn="base"/>
            <a:r>
              <a:rPr lang="en-US" dirty="0" smtClean="0"/>
              <a:t> TLS termination </a:t>
            </a:r>
            <a:endParaRPr lang="en-US" dirty="0"/>
          </a:p>
          <a:p>
            <a:pPr lvl="2" fontAlgn="base"/>
            <a:r>
              <a:rPr lang="en-US" dirty="0" smtClean="0"/>
              <a:t> HTTP/2 </a:t>
            </a:r>
            <a:r>
              <a:rPr lang="en-US" dirty="0"/>
              <a:t>and </a:t>
            </a:r>
            <a:r>
              <a:rPr lang="en-US" dirty="0" err="1"/>
              <a:t>gRPC</a:t>
            </a:r>
            <a:r>
              <a:rPr lang="en-US" dirty="0"/>
              <a:t> proxies</a:t>
            </a:r>
          </a:p>
          <a:p>
            <a:pPr lvl="2" fontAlgn="base"/>
            <a:r>
              <a:rPr lang="en-US" dirty="0" smtClean="0"/>
              <a:t> Circuit </a:t>
            </a:r>
            <a:r>
              <a:rPr lang="en-US" dirty="0"/>
              <a:t>breakers</a:t>
            </a:r>
          </a:p>
          <a:p>
            <a:pPr lvl="2" fontAlgn="base"/>
            <a:r>
              <a:rPr lang="en-US" dirty="0" smtClean="0"/>
              <a:t> Health </a:t>
            </a:r>
            <a:r>
              <a:rPr lang="en-US" dirty="0"/>
              <a:t>checks</a:t>
            </a:r>
          </a:p>
          <a:p>
            <a:pPr lvl="2" fontAlgn="base"/>
            <a:r>
              <a:rPr lang="en-US" dirty="0" smtClean="0"/>
              <a:t> Staged </a:t>
            </a:r>
            <a:r>
              <a:rPr lang="en-US" dirty="0"/>
              <a:t>rollouts with %-based traffic split</a:t>
            </a:r>
          </a:p>
          <a:p>
            <a:pPr lvl="2" fontAlgn="base"/>
            <a:r>
              <a:rPr lang="en-US" dirty="0" smtClean="0"/>
              <a:t> Fault </a:t>
            </a:r>
            <a:r>
              <a:rPr lang="en-US" dirty="0"/>
              <a:t>injection</a:t>
            </a:r>
          </a:p>
          <a:p>
            <a:pPr lvl="2" fontAlgn="base"/>
            <a:r>
              <a:rPr lang="en-US" dirty="0" smtClean="0"/>
              <a:t> Rich metrics</a:t>
            </a:r>
          </a:p>
          <a:p>
            <a:pPr marL="304800" lvl="1" indent="0" fontAlgn="base">
              <a:buNone/>
            </a:pPr>
            <a:r>
              <a:rPr lang="en-US" dirty="0" smtClean="0"/>
              <a:t>Ref. </a:t>
            </a:r>
            <a:r>
              <a:rPr lang="en-IN" dirty="0">
                <a:hlinkClick r:id="rId2"/>
              </a:rPr>
              <a:t>https://istio.io/docs/ops/deployment/architecture/</a:t>
            </a:r>
            <a:endParaRPr lang="en-US" dirty="0"/>
          </a:p>
          <a:p>
            <a:pPr lvl="2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5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Istio</a:t>
            </a:r>
            <a:r>
              <a:rPr lang="en-IN" b="1" dirty="0"/>
              <a:t> - Components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Istio</a:t>
            </a:r>
            <a:r>
              <a:rPr lang="en-IN" dirty="0"/>
              <a:t> </a:t>
            </a:r>
            <a:r>
              <a:rPr lang="en-IN" dirty="0" smtClean="0"/>
              <a:t>Components</a:t>
            </a:r>
          </a:p>
          <a:p>
            <a:r>
              <a:rPr lang="en-IN" dirty="0" smtClean="0"/>
              <a:t> </a:t>
            </a:r>
            <a:r>
              <a:rPr lang="en-IN" b="1" dirty="0"/>
              <a:t>Pilot</a:t>
            </a:r>
          </a:p>
          <a:p>
            <a:pPr lvl="1"/>
            <a:r>
              <a:rPr lang="en-IN" dirty="0" smtClean="0"/>
              <a:t> </a:t>
            </a:r>
            <a:r>
              <a:rPr lang="en-US" dirty="0"/>
              <a:t>Pilot provides service discovery for the Envoy sidecars, 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traffic </a:t>
            </a:r>
            <a:r>
              <a:rPr lang="en-US" dirty="0"/>
              <a:t>management capabilities for intelligent routing </a:t>
            </a:r>
            <a:endParaRPr lang="en-US" dirty="0" smtClean="0"/>
          </a:p>
          <a:p>
            <a:pPr lvl="3"/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e.g., </a:t>
            </a:r>
            <a:r>
              <a:rPr lang="en-US" dirty="0" smtClean="0"/>
              <a:t>canary </a:t>
            </a:r>
            <a:r>
              <a:rPr lang="en-US" dirty="0"/>
              <a:t>rollouts, etc.), and resiliency (timeouts, retries, circuit breakers, etc</a:t>
            </a:r>
            <a:r>
              <a:rPr lang="en-US" dirty="0" smtClean="0"/>
              <a:t>.).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228600" lvl="1" indent="-139700">
              <a:spcBef>
                <a:spcPts val="300"/>
              </a:spcBef>
              <a:buFont typeface="Calibri"/>
              <a:buChar char="•"/>
            </a:pPr>
            <a:r>
              <a:rPr lang="en-US" dirty="0"/>
              <a:t>Ref. </a:t>
            </a:r>
            <a:r>
              <a:rPr lang="en-IN" dirty="0">
                <a:hlinkClick r:id="rId2"/>
              </a:rPr>
              <a:t>https://istio.io/docs/ops/deployment/architecture/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36" y="2067694"/>
            <a:ext cx="316835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Istio</a:t>
            </a:r>
            <a:r>
              <a:rPr lang="en-IN" b="1" dirty="0"/>
              <a:t> - Components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2"/>
            <a:ext cx="8229600" cy="3906435"/>
          </a:xfrm>
        </p:spPr>
        <p:txBody>
          <a:bodyPr/>
          <a:lstStyle/>
          <a:p>
            <a:r>
              <a:rPr lang="en-IN" dirty="0" err="1"/>
              <a:t>Istio</a:t>
            </a:r>
            <a:r>
              <a:rPr lang="en-IN" dirty="0"/>
              <a:t> </a:t>
            </a:r>
            <a:r>
              <a:rPr lang="en-IN" dirty="0" smtClean="0"/>
              <a:t>Components</a:t>
            </a:r>
          </a:p>
          <a:p>
            <a:r>
              <a:rPr lang="en-IN" b="1" dirty="0"/>
              <a:t>Citadel</a:t>
            </a:r>
          </a:p>
          <a:p>
            <a:pPr lvl="1"/>
            <a:r>
              <a:rPr lang="en-IN" dirty="0" smtClean="0"/>
              <a:t> </a:t>
            </a:r>
            <a:r>
              <a:rPr lang="en-US" u="sng" dirty="0"/>
              <a:t>Citadel</a:t>
            </a:r>
            <a:r>
              <a:rPr lang="en-US" dirty="0"/>
              <a:t> enables strong service-to-service and end-user authentication with built-in identity and credential management. </a:t>
            </a:r>
            <a:endParaRPr lang="en-US" dirty="0" smtClean="0"/>
          </a:p>
          <a:p>
            <a:pPr lvl="1"/>
            <a:r>
              <a:rPr lang="en-IN" b="1" dirty="0" smtClean="0"/>
              <a:t> Mutual </a:t>
            </a:r>
            <a:r>
              <a:rPr lang="en-IN" b="1" dirty="0"/>
              <a:t>TLS </a:t>
            </a:r>
            <a:r>
              <a:rPr lang="en-IN" b="1" dirty="0" smtClean="0"/>
              <a:t>authentication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Istio</a:t>
            </a:r>
            <a:r>
              <a:rPr lang="en-US" dirty="0" smtClean="0"/>
              <a:t> </a:t>
            </a:r>
            <a:r>
              <a:rPr lang="en-US" dirty="0"/>
              <a:t>tunnels service-to-service communication through the client- and server-side PEPs, which are implemented as Envoy proxies</a:t>
            </a:r>
            <a:r>
              <a:rPr lang="en-US" dirty="0" smtClean="0"/>
              <a:t>.</a:t>
            </a:r>
          </a:p>
          <a:p>
            <a:pPr lvl="1"/>
            <a:endParaRPr lang="en-IN" b="1" dirty="0"/>
          </a:p>
          <a:p>
            <a:pPr lvl="1"/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Ref. - </a:t>
            </a:r>
            <a:r>
              <a:rPr lang="en-IN" dirty="0">
                <a:hlinkClick r:id="rId2"/>
              </a:rPr>
              <a:t>https://istio.io/docs/concepts/security/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28600" lvl="1" indent="-139700">
              <a:spcBef>
                <a:spcPts val="300"/>
              </a:spcBef>
              <a:buFont typeface="Calibri"/>
              <a:buChar char="•"/>
            </a:pPr>
            <a:r>
              <a:rPr lang="en-US" dirty="0"/>
              <a:t>Ref. </a:t>
            </a:r>
            <a:r>
              <a:rPr lang="en-IN" dirty="0">
                <a:hlinkClick r:id="rId3"/>
              </a:rPr>
              <a:t>https://istio.io/docs/ops/deployment/architecture/</a:t>
            </a:r>
            <a:endParaRPr lang="en-US" dirty="0"/>
          </a:p>
          <a:p>
            <a:pPr marL="8890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499742"/>
            <a:ext cx="3096344" cy="177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Istio</a:t>
            </a:r>
            <a:r>
              <a:rPr lang="en-IN" b="1" dirty="0"/>
              <a:t> - Components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558"/>
            <a:ext cx="8229600" cy="3664505"/>
          </a:xfrm>
        </p:spPr>
        <p:txBody>
          <a:bodyPr/>
          <a:lstStyle/>
          <a:p>
            <a:r>
              <a:rPr lang="en-IN" dirty="0" err="1"/>
              <a:t>Istio</a:t>
            </a:r>
            <a:r>
              <a:rPr lang="en-IN" dirty="0"/>
              <a:t> Components</a:t>
            </a:r>
          </a:p>
          <a:p>
            <a:r>
              <a:rPr lang="en-IN" b="1" dirty="0" smtClean="0"/>
              <a:t>Citadel</a:t>
            </a:r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Ref. </a:t>
            </a:r>
            <a:r>
              <a:rPr lang="en-IN" dirty="0">
                <a:hlinkClick r:id="rId2"/>
              </a:rPr>
              <a:t>https://istio.io/docs/concepts/security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, </a:t>
            </a:r>
            <a:r>
              <a:rPr lang="en-IN" dirty="0">
                <a:hlinkClick r:id="rId3"/>
              </a:rPr>
              <a:t>https://istio.io/docs/ops/deployment/deployment-models/</a:t>
            </a:r>
            <a:endParaRPr lang="en-IN" b="1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347614"/>
            <a:ext cx="591500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Istio</a:t>
            </a:r>
            <a:r>
              <a:rPr lang="en-IN" b="1" dirty="0"/>
              <a:t> - Components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Istio</a:t>
            </a:r>
            <a:r>
              <a:rPr lang="en-IN" dirty="0"/>
              <a:t> Components </a:t>
            </a:r>
            <a:endParaRPr lang="en-IN" dirty="0" smtClean="0"/>
          </a:p>
          <a:p>
            <a:r>
              <a:rPr lang="en-IN" b="1" dirty="0" smtClean="0"/>
              <a:t>Galley</a:t>
            </a:r>
            <a:endParaRPr lang="en-IN" b="1" dirty="0"/>
          </a:p>
          <a:p>
            <a:pPr lvl="1"/>
            <a:r>
              <a:rPr lang="en-IN" dirty="0" smtClean="0"/>
              <a:t> </a:t>
            </a:r>
            <a:r>
              <a:rPr lang="en-US" dirty="0"/>
              <a:t>Galley is </a:t>
            </a:r>
            <a:r>
              <a:rPr lang="en-US" dirty="0" err="1"/>
              <a:t>Istio’s</a:t>
            </a:r>
            <a:r>
              <a:rPr lang="en-US" dirty="0"/>
              <a:t> configuration validation, ingestion, processing and distribution component. 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IN" dirty="0"/>
              <a:t>It is responsible </a:t>
            </a:r>
            <a:r>
              <a:rPr lang="en-IN" dirty="0" smtClean="0"/>
              <a:t>for, </a:t>
            </a:r>
          </a:p>
          <a:p>
            <a:pPr lvl="2"/>
            <a:r>
              <a:rPr lang="en-IN" dirty="0"/>
              <a:t> </a:t>
            </a:r>
            <a:r>
              <a:rPr lang="en-US" dirty="0" smtClean="0"/>
              <a:t>obtaining </a:t>
            </a:r>
            <a:r>
              <a:rPr lang="en-US" dirty="0"/>
              <a:t>user configuration from the underlying platform (e.g. </a:t>
            </a:r>
            <a:r>
              <a:rPr lang="en-US" dirty="0" err="1"/>
              <a:t>Kubernetes</a:t>
            </a:r>
            <a:r>
              <a:rPr lang="en-US" dirty="0"/>
              <a:t>).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28600" lvl="1" indent="-139700">
              <a:spcBef>
                <a:spcPts val="300"/>
              </a:spcBef>
              <a:buFont typeface="Calibri"/>
              <a:buChar char="•"/>
            </a:pPr>
            <a:r>
              <a:rPr lang="en-US" dirty="0"/>
              <a:t>Ref. </a:t>
            </a:r>
            <a:r>
              <a:rPr lang="en-IN" dirty="0">
                <a:hlinkClick r:id="rId2"/>
              </a:rPr>
              <a:t>https://istio.io/docs/ops/deployment/architecture/</a:t>
            </a:r>
            <a:endParaRPr lang="en-US" dirty="0"/>
          </a:p>
          <a:p>
            <a:pPr marL="889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5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Istio</a:t>
            </a:r>
            <a:r>
              <a:rPr lang="en-IN" b="1" dirty="0" smtClean="0"/>
              <a:t> - </a:t>
            </a:r>
            <a:r>
              <a:rPr lang="en-IN" b="1" dirty="0"/>
              <a:t>Deployment Models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err="1" smtClean="0"/>
              <a:t>Istio</a:t>
            </a:r>
            <a:r>
              <a:rPr lang="en-IN" b="1" dirty="0" smtClean="0"/>
              <a:t> - </a:t>
            </a:r>
            <a:r>
              <a:rPr lang="en-IN" b="1" dirty="0"/>
              <a:t>Deployment Models</a:t>
            </a:r>
          </a:p>
          <a:p>
            <a:r>
              <a:rPr lang="en-US" dirty="0"/>
              <a:t>When configuring a production deployment of </a:t>
            </a:r>
            <a:r>
              <a:rPr lang="en-US" dirty="0" err="1"/>
              <a:t>Istio</a:t>
            </a:r>
            <a:r>
              <a:rPr lang="en-US" dirty="0" smtClean="0"/>
              <a:t>, following </a:t>
            </a:r>
            <a:r>
              <a:rPr lang="en-US" dirty="0"/>
              <a:t>questions, among others, represent independent dimensions of </a:t>
            </a:r>
            <a:r>
              <a:rPr lang="en-US" dirty="0" smtClean="0"/>
              <a:t>configuration.</a:t>
            </a:r>
          </a:p>
          <a:p>
            <a:endParaRPr lang="en-US" dirty="0" smtClean="0"/>
          </a:p>
          <a:p>
            <a:pPr lvl="1" fontAlgn="base"/>
            <a:r>
              <a:rPr lang="en-US" dirty="0" smtClean="0"/>
              <a:t> single </a:t>
            </a:r>
            <a:r>
              <a:rPr lang="en-US" dirty="0"/>
              <a:t>or multiple cluster</a:t>
            </a:r>
          </a:p>
          <a:p>
            <a:pPr lvl="1" fontAlgn="base"/>
            <a:r>
              <a:rPr lang="en-US" dirty="0" smtClean="0"/>
              <a:t> single </a:t>
            </a:r>
            <a:r>
              <a:rPr lang="en-US" dirty="0"/>
              <a:t>or multiple network</a:t>
            </a:r>
          </a:p>
          <a:p>
            <a:pPr lvl="1" fontAlgn="base"/>
            <a:r>
              <a:rPr lang="en-US" dirty="0" smtClean="0"/>
              <a:t> single </a:t>
            </a:r>
            <a:r>
              <a:rPr lang="en-US" dirty="0"/>
              <a:t>or multiple control plane</a:t>
            </a:r>
          </a:p>
          <a:p>
            <a:pPr lvl="1" fontAlgn="base"/>
            <a:r>
              <a:rPr lang="en-US" dirty="0" smtClean="0"/>
              <a:t> single </a:t>
            </a:r>
            <a:r>
              <a:rPr lang="en-US" dirty="0"/>
              <a:t>or multiple </a:t>
            </a:r>
            <a:r>
              <a:rPr lang="en-US" dirty="0" smtClean="0"/>
              <a:t>mesh</a:t>
            </a:r>
          </a:p>
          <a:p>
            <a:pPr marL="304800" lvl="1" indent="0" fontAlgn="base">
              <a:buNone/>
            </a:pPr>
            <a:endParaRPr lang="en-US" dirty="0"/>
          </a:p>
          <a:p>
            <a:pPr marL="165100" indent="0" fontAlgn="base">
              <a:buNone/>
            </a:pPr>
            <a:r>
              <a:rPr lang="en-US" dirty="0" smtClean="0"/>
              <a:t>Ref. </a:t>
            </a:r>
            <a:r>
              <a:rPr lang="en-IN" dirty="0">
                <a:hlinkClick r:id="rId2"/>
              </a:rPr>
              <a:t>https://istio.io/docs/ops/deployment/deployment-models/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8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Microservices deployment / Orchestration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b="1" dirty="0" err="1"/>
              <a:t>Kubernetes</a:t>
            </a:r>
            <a:endParaRPr lang="en-IN" sz="2800" b="1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Deployment </a:t>
            </a:r>
            <a:r>
              <a:rPr lang="en-US" sz="2000" dirty="0"/>
              <a:t>platform </a:t>
            </a:r>
            <a:endParaRPr lang="en-US" sz="2000" dirty="0" smtClean="0"/>
          </a:p>
          <a:p>
            <a:r>
              <a:rPr lang="en-US" sz="2000" dirty="0" smtClean="0"/>
              <a:t>DNS </a:t>
            </a:r>
            <a:r>
              <a:rPr lang="en-US" sz="2000" dirty="0"/>
              <a:t>based service discovery </a:t>
            </a:r>
            <a:endParaRPr lang="en-US" sz="2000" dirty="0" smtClean="0"/>
          </a:p>
          <a:p>
            <a:r>
              <a:rPr lang="en-US" sz="2000" dirty="0" smtClean="0"/>
              <a:t>Simple </a:t>
            </a:r>
            <a:r>
              <a:rPr lang="en-US" sz="2000" dirty="0"/>
              <a:t>L3/4 load balancing </a:t>
            </a:r>
            <a:endParaRPr lang="en-US" sz="2000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Not </a:t>
            </a:r>
            <a:r>
              <a:rPr lang="en-US" sz="2400" dirty="0">
                <a:solidFill>
                  <a:srgbClr val="FF0000"/>
                </a:solidFill>
              </a:rPr>
              <a:t>so adequate for service-to-service communication </a:t>
            </a:r>
            <a:endParaRPr lang="en-IN" sz="2400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4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 </a:t>
            </a:r>
            <a:r>
              <a:rPr lang="en-IN" dirty="0" smtClean="0"/>
              <a:t>services Complexity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Microservices Complexity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409726"/>
            <a:ext cx="5731510" cy="30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Microservices deal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smtClean="0"/>
              <a:t>Why </a:t>
            </a:r>
            <a:r>
              <a:rPr lang="en-IN" sz="2800" dirty="0" err="1" smtClean="0"/>
              <a:t>Kubernetes</a:t>
            </a:r>
            <a:r>
              <a:rPr lang="en-IN" sz="2800" dirty="0" smtClean="0"/>
              <a:t> not sufficient for </a:t>
            </a:r>
            <a:r>
              <a:rPr lang="en-IN" sz="2800" dirty="0" err="1" smtClean="0"/>
              <a:t>servies</a:t>
            </a:r>
            <a:r>
              <a:rPr lang="en-IN" sz="2800" dirty="0" smtClean="0"/>
              <a:t>?</a:t>
            </a:r>
          </a:p>
          <a:p>
            <a:pPr marL="88900" indent="0">
              <a:buNone/>
            </a:pPr>
            <a:r>
              <a:rPr lang="en-US" sz="1800" b="1" dirty="0"/>
              <a:t>Services have to deal with </a:t>
            </a:r>
            <a:endParaRPr lang="en-US" sz="1800" b="1" dirty="0" smtClean="0"/>
          </a:p>
          <a:p>
            <a:pPr marL="88900" indent="0">
              <a:buNone/>
            </a:pPr>
            <a:endParaRPr lang="en-US" sz="1800" dirty="0"/>
          </a:p>
          <a:p>
            <a:pPr lvl="2"/>
            <a:r>
              <a:rPr lang="en-US" sz="1800" dirty="0" smtClean="0"/>
              <a:t>Client </a:t>
            </a:r>
            <a:r>
              <a:rPr lang="en-US" sz="1800" dirty="0"/>
              <a:t>Side Load Balancing </a:t>
            </a:r>
            <a:endParaRPr lang="en-US" sz="1800" dirty="0" smtClean="0"/>
          </a:p>
          <a:p>
            <a:pPr lvl="2"/>
            <a:r>
              <a:rPr lang="en-US" sz="1800" dirty="0" smtClean="0"/>
              <a:t>Fault </a:t>
            </a:r>
            <a:r>
              <a:rPr lang="en-US" sz="1800" dirty="0"/>
              <a:t>tolerance – Timeouts and Retries </a:t>
            </a:r>
            <a:endParaRPr lang="en-US" sz="1800" dirty="0" smtClean="0"/>
          </a:p>
          <a:p>
            <a:pPr lvl="2"/>
            <a:r>
              <a:rPr lang="en-US" sz="1800" dirty="0" smtClean="0"/>
              <a:t>Observability </a:t>
            </a:r>
          </a:p>
          <a:p>
            <a:pPr lvl="2"/>
            <a:r>
              <a:rPr lang="en-US" sz="1800" dirty="0" smtClean="0"/>
              <a:t>Monitoring </a:t>
            </a:r>
            <a:r>
              <a:rPr lang="en-US" sz="1800" dirty="0"/>
              <a:t>&amp; Tracing </a:t>
            </a:r>
            <a:endParaRPr lang="en-US" sz="1800" dirty="0" smtClean="0"/>
          </a:p>
          <a:p>
            <a:pPr lvl="2"/>
            <a:r>
              <a:rPr lang="en-US" sz="1800" dirty="0" smtClean="0"/>
              <a:t>Circuit </a:t>
            </a:r>
            <a:r>
              <a:rPr lang="en-US" sz="1800" dirty="0"/>
              <a:t>Breaking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080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Demo App (Provided by </a:t>
            </a:r>
            <a:r>
              <a:rPr lang="en-IN" b="1" dirty="0" err="1" smtClean="0"/>
              <a:t>Istio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Demo App – Deployed on </a:t>
            </a:r>
            <a:r>
              <a:rPr lang="en-IN" b="1" dirty="0" err="1" smtClean="0"/>
              <a:t>Kubernetes</a:t>
            </a:r>
            <a:r>
              <a:rPr lang="en-IN" b="1" dirty="0" smtClean="0"/>
              <a:t> with </a:t>
            </a:r>
            <a:r>
              <a:rPr lang="en-IN" b="1" dirty="0" err="1" smtClean="0"/>
              <a:t>Istio</a:t>
            </a:r>
            <a:r>
              <a:rPr lang="en-IN" b="1" dirty="0" smtClean="0"/>
              <a:t> (Single Cluster)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83337"/>
            <a:ext cx="6120680" cy="29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Istio</a:t>
            </a:r>
            <a:r>
              <a:rPr lang="en-IN" b="1" dirty="0" smtClean="0"/>
              <a:t> – Tool </a:t>
            </a:r>
            <a:r>
              <a:rPr lang="en-IN" b="1" dirty="0" err="1" smtClean="0"/>
              <a:t>Kiali</a:t>
            </a:r>
            <a:r>
              <a:rPr lang="en-IN" b="1" dirty="0" smtClean="0"/>
              <a:t> </a:t>
            </a:r>
            <a:r>
              <a:rPr lang="en-IN" b="1" dirty="0"/>
              <a:t>(Visualizing Your </a:t>
            </a:r>
            <a:r>
              <a:rPr lang="en-IN" b="1" dirty="0" smtClean="0"/>
              <a:t>Mesh)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920234"/>
            <a:ext cx="8253034" cy="374441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657484"/>
            <a:ext cx="8507288" cy="4074506"/>
          </a:xfrm>
        </p:spPr>
        <p:txBody>
          <a:bodyPr/>
          <a:lstStyle/>
          <a:p>
            <a:r>
              <a:rPr lang="en-IN" dirty="0" err="1" smtClean="0"/>
              <a:t>Kiali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err="1"/>
              <a:t>Istio</a:t>
            </a:r>
            <a:r>
              <a:rPr lang="en-IN" sz="2400" b="1" dirty="0"/>
              <a:t> - Demo</a:t>
            </a:r>
            <a:endParaRPr lang="en-IN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IN" sz="18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endParaRPr lang="en-IN" sz="18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endParaRPr lang="en-I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dirty="0" smtClean="0"/>
              <a:t>			Demo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Questions / Comments / Suggestions?</a:t>
            </a:r>
            <a:br>
              <a:rPr lang="en-IN" b="1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IN" sz="2800" b="1" smtClean="0"/>
          </a:p>
          <a:p>
            <a:pPr marL="88900" indent="0" algn="ctr">
              <a:buNone/>
            </a:pPr>
            <a:endParaRPr lang="en-IN" sz="2800" b="1" smtClean="0"/>
          </a:p>
          <a:p>
            <a:pPr marL="88900" indent="0" algn="ctr">
              <a:buNone/>
            </a:pPr>
            <a:r>
              <a:rPr lang="en-IN" sz="2800" b="1" smtClean="0"/>
              <a:t>Thank You!</a:t>
            </a:r>
          </a:p>
          <a:p>
            <a:pPr marL="88900" indent="0" algn="ctr">
              <a:buNone/>
            </a:pPr>
            <a:r>
              <a:rPr lang="en-IN" sz="2800" b="1" smtClean="0"/>
              <a:t>Questions ? Comments / Suggestions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5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Converting from </a:t>
            </a:r>
            <a:r>
              <a:rPr lang="en-US" dirty="0"/>
              <a:t>a </a:t>
            </a:r>
            <a:r>
              <a:rPr lang="en-US" dirty="0">
                <a:hlinkClick r:id="rId2"/>
              </a:rPr>
              <a:t>monolith to a </a:t>
            </a:r>
            <a:r>
              <a:rPr lang="en-US" dirty="0" err="1">
                <a:hlinkClick r:id="rId2"/>
              </a:rPr>
              <a:t>microservices</a:t>
            </a:r>
            <a:r>
              <a:rPr lang="en-US" dirty="0"/>
              <a:t> architecture enables you to deploy your </a:t>
            </a:r>
            <a:r>
              <a:rPr lang="en-US" b="1" dirty="0"/>
              <a:t>application more frequently, independently, and reliably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handling </a:t>
            </a:r>
            <a:r>
              <a:rPr lang="en-US" b="1" dirty="0"/>
              <a:t>service to service communication is challenging</a:t>
            </a:r>
            <a:r>
              <a:rPr lang="en-US" dirty="0"/>
              <a:t> and </a:t>
            </a:r>
          </a:p>
          <a:p>
            <a:pPr lvl="1"/>
            <a:r>
              <a:rPr lang="en-US" dirty="0"/>
              <a:t> most of the time we depend upon third-party libraries or components to provide functionalities like,</a:t>
            </a:r>
          </a:p>
          <a:p>
            <a:pPr lvl="2"/>
            <a:r>
              <a:rPr lang="en-US" dirty="0"/>
              <a:t>load balancing</a:t>
            </a:r>
          </a:p>
          <a:p>
            <a:pPr lvl="2"/>
            <a:r>
              <a:rPr lang="en-US" dirty="0"/>
              <a:t>service discovery, </a:t>
            </a:r>
          </a:p>
          <a:p>
            <a:pPr lvl="2"/>
            <a:r>
              <a:rPr lang="en-US" dirty="0"/>
              <a:t>circuit breaker, </a:t>
            </a:r>
          </a:p>
          <a:p>
            <a:pPr lvl="2"/>
            <a:r>
              <a:rPr lang="en-US" dirty="0"/>
              <a:t>metrics, </a:t>
            </a:r>
          </a:p>
          <a:p>
            <a:pPr lvl="2"/>
            <a:r>
              <a:rPr lang="en-US" dirty="0"/>
              <a:t>telemetry, and more</a:t>
            </a:r>
            <a:endParaRPr lang="en-IN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0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 services - </a:t>
            </a:r>
            <a:r>
              <a:rPr lang="en-US" dirty="0" smtClean="0"/>
              <a:t>service </a:t>
            </a:r>
            <a:r>
              <a:rPr lang="en-US" dirty="0"/>
              <a:t>to service communication </a:t>
            </a:r>
            <a:r>
              <a:rPr lang="en-US" dirty="0" smtClean="0"/>
              <a:t>challenges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Companies like Netflix came up with their own libraries like </a:t>
            </a:r>
          </a:p>
          <a:p>
            <a:pPr lvl="1"/>
            <a:r>
              <a:rPr lang="en-US" b="1" dirty="0"/>
              <a:t> </a:t>
            </a:r>
            <a:r>
              <a:rPr lang="en-US" b="1" dirty="0" err="1"/>
              <a:t>Hystrix</a:t>
            </a:r>
            <a:r>
              <a:rPr lang="en-US" b="1" dirty="0"/>
              <a:t> </a:t>
            </a:r>
            <a:endParaRPr lang="en-US" b="1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circuit breakers</a:t>
            </a:r>
          </a:p>
          <a:p>
            <a:pPr lvl="3"/>
            <a:r>
              <a:rPr lang="en-US" dirty="0"/>
              <a:t>Circuit breaking allows you to write applications that limit the impact of failures, latency spikes, and other undesirable effects of network peculiarities.</a:t>
            </a:r>
          </a:p>
          <a:p>
            <a:pPr lvl="3"/>
            <a:r>
              <a:rPr lang="en-US" dirty="0"/>
              <a:t>E.g. Tripping the </a:t>
            </a:r>
            <a:r>
              <a:rPr lang="en-US" dirty="0" smtClean="0"/>
              <a:t>circuit </a:t>
            </a:r>
          </a:p>
          <a:p>
            <a:pPr lvl="4"/>
            <a:r>
              <a:rPr lang="en-US" dirty="0" smtClean="0">
                <a:solidFill>
                  <a:srgbClr val="535F61"/>
                </a:solidFill>
                <a:latin typeface="Work Sans"/>
              </a:rPr>
              <a:t>In </a:t>
            </a:r>
            <a:r>
              <a:rPr lang="en-US" dirty="0">
                <a:solidFill>
                  <a:srgbClr val="535F61"/>
                </a:solidFill>
                <a:latin typeface="Work Sans"/>
              </a:rPr>
              <a:t>the </a:t>
            </a:r>
            <a:r>
              <a:rPr lang="en-US" sz="900" dirty="0" err="1">
                <a:solidFill>
                  <a:schemeClr val="tx1"/>
                </a:solidFill>
                <a:latin typeface="SFMono-Regular"/>
              </a:rPr>
              <a:t>DestinationRule</a:t>
            </a:r>
            <a:r>
              <a:rPr lang="en-US" dirty="0">
                <a:solidFill>
                  <a:srgbClr val="535F61"/>
                </a:solidFill>
                <a:latin typeface="Work Sans"/>
              </a:rPr>
              <a:t> settings, you specified </a:t>
            </a:r>
            <a:r>
              <a:rPr lang="en-US" sz="900" dirty="0" err="1">
                <a:solidFill>
                  <a:schemeClr val="tx1"/>
                </a:solidFill>
                <a:latin typeface="SFMono-Regular"/>
              </a:rPr>
              <a:t>maxConnections</a:t>
            </a:r>
            <a:r>
              <a:rPr lang="en-US" sz="900" dirty="0">
                <a:solidFill>
                  <a:schemeClr val="tx1"/>
                </a:solidFill>
                <a:latin typeface="SFMono-Regular"/>
              </a:rPr>
              <a:t>: 1</a:t>
            </a:r>
            <a:r>
              <a:rPr lang="en-US" dirty="0">
                <a:solidFill>
                  <a:srgbClr val="535F61"/>
                </a:solidFill>
                <a:latin typeface="Work Sans"/>
              </a:rPr>
              <a:t> and </a:t>
            </a:r>
            <a:r>
              <a:rPr lang="en-US" sz="900" dirty="0">
                <a:solidFill>
                  <a:schemeClr val="tx1"/>
                </a:solidFill>
                <a:latin typeface="SFMono-Regular"/>
              </a:rPr>
              <a:t>http1MaxPendingRequests: 1</a:t>
            </a:r>
            <a:r>
              <a:rPr lang="en-US" dirty="0">
                <a:solidFill>
                  <a:srgbClr val="535F61"/>
                </a:solidFill>
                <a:latin typeface="Work Sans"/>
              </a:rPr>
              <a:t>. T</a:t>
            </a:r>
          </a:p>
          <a:p>
            <a:pPr marL="1892300" lvl="5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>
                <a:solidFill>
                  <a:srgbClr val="535F61"/>
                </a:solidFill>
                <a:latin typeface="Work Sans"/>
              </a:rPr>
              <a:t>hese</a:t>
            </a:r>
            <a:r>
              <a:rPr lang="en-US" dirty="0">
                <a:solidFill>
                  <a:srgbClr val="535F61"/>
                </a:solidFill>
                <a:latin typeface="Work Sans"/>
              </a:rPr>
              <a:t> rules indicate that if you exceed more than one connection and request concurrently, you should see some failures when the </a:t>
            </a:r>
            <a:r>
              <a:rPr lang="en-US" sz="900" dirty="0" err="1">
                <a:solidFill>
                  <a:schemeClr val="tx1"/>
                </a:solidFill>
                <a:latin typeface="SFMono-Regular"/>
              </a:rPr>
              <a:t>istio</a:t>
            </a:r>
            <a:r>
              <a:rPr lang="en-US" sz="900" dirty="0">
                <a:solidFill>
                  <a:schemeClr val="tx1"/>
                </a:solidFill>
                <a:latin typeface="SFMono-Regular"/>
              </a:rPr>
              <a:t>-proxy</a:t>
            </a:r>
            <a:r>
              <a:rPr lang="en-US" dirty="0">
                <a:solidFill>
                  <a:srgbClr val="535F61"/>
                </a:solidFill>
                <a:latin typeface="Work Sans"/>
              </a:rPr>
              <a:t> opens the circuit for further requests and </a:t>
            </a:r>
            <a:r>
              <a:rPr lang="en-US" dirty="0" smtClean="0">
                <a:solidFill>
                  <a:srgbClr val="535F61"/>
                </a:solidFill>
                <a:latin typeface="Work Sans"/>
              </a:rPr>
              <a:t>connections</a:t>
            </a:r>
            <a:endParaRPr lang="en-US" dirty="0"/>
          </a:p>
          <a:p>
            <a:pPr lvl="4"/>
            <a:r>
              <a:rPr lang="en-US" dirty="0"/>
              <a:t>Ref. - </a:t>
            </a:r>
            <a:r>
              <a:rPr lang="en-IN" dirty="0">
                <a:hlinkClick r:id="rId2"/>
              </a:rPr>
              <a:t>https://istio.io/docs/tasks/traffic-management/circuit-breaking/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Eureka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service discovery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Ribbon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for load balancing which are popular and widely used by organizations.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1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do to manage it?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/>
              <a:t>So what we do to manage it</a:t>
            </a:r>
            <a:r>
              <a:rPr lang="en-IN" sz="2400" dirty="0" smtClean="0"/>
              <a:t>?</a:t>
            </a:r>
          </a:p>
          <a:p>
            <a:pPr lvl="1"/>
            <a:r>
              <a:rPr lang="en-IN" sz="2400" dirty="0" smtClean="0"/>
              <a:t>Hundred or thousand's of micro services, how to manage traffic between services, monitoring etc.</a:t>
            </a:r>
          </a:p>
          <a:p>
            <a:pPr lvl="1"/>
            <a:endParaRPr lang="en-IN" sz="2400" dirty="0"/>
          </a:p>
          <a:p>
            <a:r>
              <a:rPr lang="en-IN" sz="2400" dirty="0"/>
              <a:t>We </a:t>
            </a:r>
            <a:r>
              <a:rPr lang="en-IN" sz="2400" dirty="0" smtClean="0"/>
              <a:t>develop </a:t>
            </a:r>
            <a:r>
              <a:rPr lang="en-IN" sz="2400" dirty="0"/>
              <a:t>tool effectively, </a:t>
            </a:r>
            <a:endParaRPr lang="en-IN" sz="2400" dirty="0" smtClean="0"/>
          </a:p>
          <a:p>
            <a:pPr lvl="1"/>
            <a:r>
              <a:rPr lang="en-IN" sz="2400" dirty="0" smtClean="0"/>
              <a:t>Welcome </a:t>
            </a:r>
            <a:r>
              <a:rPr lang="en-IN" sz="2400" dirty="0"/>
              <a:t>to Service </a:t>
            </a:r>
            <a:r>
              <a:rPr lang="en-IN" sz="2400" dirty="0" smtClean="0"/>
              <a:t>mesh.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 the topic – Service to service communication - Network 	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Communication between services/nodes will come as what’s the network topology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Generally </a:t>
            </a:r>
            <a:r>
              <a:rPr lang="en-IN" dirty="0"/>
              <a:t>network topology means how you are connecting nodes with each other</a:t>
            </a:r>
            <a:r>
              <a:rPr lang="en-IN" dirty="0" smtClean="0"/>
              <a:t>.</a:t>
            </a:r>
          </a:p>
          <a:p>
            <a:pPr marL="304800" lvl="1" indent="0">
              <a:buNone/>
            </a:pPr>
            <a:r>
              <a:rPr lang="en-IN" dirty="0" smtClean="0"/>
              <a:t>    E.g.</a:t>
            </a:r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r>
              <a:rPr lang="en-IN" dirty="0"/>
              <a:t>You can connect all computers in different ways, such as,</a:t>
            </a:r>
          </a:p>
          <a:p>
            <a:pPr lvl="2"/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563638"/>
            <a:ext cx="1657350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259632" y="3291830"/>
            <a:ext cx="480354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 the topic - Networking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Network Topology</a:t>
            </a:r>
            <a:endParaRPr lang="en-IN" sz="1100" dirty="0"/>
          </a:p>
          <a:p>
            <a:pPr lvl="1"/>
            <a:r>
              <a:rPr lang="en-IN" dirty="0" smtClean="0"/>
              <a:t> Physical </a:t>
            </a:r>
            <a:r>
              <a:rPr lang="en-IN" dirty="0"/>
              <a:t>topology</a:t>
            </a:r>
            <a:endParaRPr lang="en-IN" sz="1100" dirty="0"/>
          </a:p>
          <a:p>
            <a:pPr lvl="2"/>
            <a:r>
              <a:rPr lang="en-IN" dirty="0"/>
              <a:t>Actual layout of computer cables</a:t>
            </a:r>
            <a:endParaRPr lang="en-IN" sz="1100" dirty="0"/>
          </a:p>
          <a:p>
            <a:pPr lvl="2"/>
            <a:r>
              <a:rPr lang="en-IN" dirty="0"/>
              <a:t>How physical presence (How they are connected physically, e.g. in single line, or using central hub/switch </a:t>
            </a:r>
            <a:r>
              <a:rPr lang="en-IN" dirty="0" err="1"/>
              <a:t>etc</a:t>
            </a:r>
            <a:r>
              <a:rPr lang="en-IN" dirty="0"/>
              <a:t>). </a:t>
            </a:r>
            <a:endParaRPr lang="en-IN" dirty="0" smtClean="0"/>
          </a:p>
          <a:p>
            <a:pPr lvl="2"/>
            <a:endParaRPr lang="en-IN" sz="1100" dirty="0" smtClean="0"/>
          </a:p>
          <a:p>
            <a:pPr lvl="2"/>
            <a:endParaRPr lang="en-IN" sz="1100" dirty="0"/>
          </a:p>
          <a:p>
            <a:pPr lvl="2"/>
            <a:endParaRPr lang="en-IN" sz="1100" dirty="0" smtClean="0"/>
          </a:p>
          <a:p>
            <a:pPr lvl="2"/>
            <a:endParaRPr lang="en-IN" sz="1100" dirty="0"/>
          </a:p>
          <a:p>
            <a:pPr marL="596900" lvl="2" indent="0">
              <a:buNone/>
            </a:pPr>
            <a:endParaRPr lang="en-IN" sz="1100" dirty="0" smtClean="0"/>
          </a:p>
          <a:p>
            <a:pPr lvl="2"/>
            <a:endParaRPr lang="en-IN" sz="1100" dirty="0"/>
          </a:p>
          <a:p>
            <a:pPr lvl="1"/>
            <a:r>
              <a:rPr lang="en-IN" dirty="0" smtClean="0"/>
              <a:t> Logical </a:t>
            </a:r>
            <a:r>
              <a:rPr lang="en-IN" dirty="0"/>
              <a:t>topology</a:t>
            </a:r>
            <a:endParaRPr lang="en-IN" sz="1100" dirty="0"/>
          </a:p>
          <a:p>
            <a:pPr lvl="2"/>
            <a:r>
              <a:rPr lang="en-IN" dirty="0"/>
              <a:t>The way actually devices communicate internally.</a:t>
            </a:r>
            <a:endParaRPr lang="en-IN" sz="1100" dirty="0"/>
          </a:p>
          <a:p>
            <a:pPr lvl="2"/>
            <a:r>
              <a:rPr lang="en-IN" dirty="0"/>
              <a:t>Logical topologies describe how signals act on the network.</a:t>
            </a:r>
            <a:endParaRPr lang="en-IN" sz="1400" dirty="0"/>
          </a:p>
          <a:p>
            <a:pPr lvl="2"/>
            <a:r>
              <a:rPr lang="en-IN" dirty="0"/>
              <a:t>How internally devices are communicating with each other.</a:t>
            </a:r>
            <a:endParaRPr lang="en-IN" sz="1100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067694"/>
            <a:ext cx="2458720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Off the topic - Networking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2"/>
            <a:ext cx="8229600" cy="3834427"/>
          </a:xfrm>
        </p:spPr>
        <p:txBody>
          <a:bodyPr/>
          <a:lstStyle/>
          <a:p>
            <a:r>
              <a:rPr lang="en-IN" dirty="0" smtClean="0"/>
              <a:t>Network </a:t>
            </a:r>
            <a:r>
              <a:rPr lang="en-IN" dirty="0"/>
              <a:t>types of topology (</a:t>
            </a:r>
            <a:r>
              <a:rPr lang="en-IN" dirty="0" smtClean="0"/>
              <a:t>Physical)</a:t>
            </a:r>
          </a:p>
          <a:p>
            <a:pPr lvl="1"/>
            <a:r>
              <a:rPr lang="en-IN" dirty="0" smtClean="0"/>
              <a:t> Start topology</a:t>
            </a:r>
          </a:p>
          <a:p>
            <a:pPr lvl="1"/>
            <a:r>
              <a:rPr lang="en-IN" dirty="0" smtClean="0"/>
              <a:t> Bus </a:t>
            </a:r>
            <a:r>
              <a:rPr lang="en-IN" dirty="0"/>
              <a:t>topology</a:t>
            </a:r>
            <a:endParaRPr lang="en-IN" sz="1100" dirty="0"/>
          </a:p>
          <a:p>
            <a:pPr lvl="1"/>
            <a:r>
              <a:rPr lang="en-IN" dirty="0" smtClean="0"/>
              <a:t> </a:t>
            </a:r>
            <a:r>
              <a:rPr lang="en-IN" b="1" dirty="0" smtClean="0"/>
              <a:t>Mesh </a:t>
            </a:r>
            <a:r>
              <a:rPr lang="en-IN" b="1" dirty="0"/>
              <a:t>topology</a:t>
            </a:r>
            <a:endParaRPr lang="en-IN" sz="1100" b="1" dirty="0"/>
          </a:p>
          <a:p>
            <a:pPr lvl="1"/>
            <a:r>
              <a:rPr lang="en-IN" dirty="0" smtClean="0"/>
              <a:t> Ring </a:t>
            </a:r>
            <a:r>
              <a:rPr lang="en-IN" dirty="0"/>
              <a:t>topology</a:t>
            </a:r>
            <a:endParaRPr lang="en-IN" sz="1100" dirty="0"/>
          </a:p>
          <a:p>
            <a:pPr lvl="1"/>
            <a:r>
              <a:rPr lang="en-IN" dirty="0" smtClean="0"/>
              <a:t> Tree </a:t>
            </a:r>
            <a:r>
              <a:rPr lang="en-IN" dirty="0"/>
              <a:t>topology</a:t>
            </a:r>
            <a:endParaRPr lang="en-IN" sz="1100" dirty="0"/>
          </a:p>
          <a:p>
            <a:pPr lvl="1"/>
            <a:r>
              <a:rPr lang="en-IN" dirty="0" smtClean="0"/>
              <a:t> Hybrid topology</a:t>
            </a:r>
            <a:endParaRPr lang="en-IN" sz="1100" dirty="0"/>
          </a:p>
          <a:p>
            <a:r>
              <a:rPr lang="en-IN" dirty="0"/>
              <a:t>Mesh </a:t>
            </a:r>
            <a:r>
              <a:rPr lang="en-IN" dirty="0" smtClean="0"/>
              <a:t>topology</a:t>
            </a:r>
            <a:endParaRPr lang="en-IN" sz="1100" dirty="0"/>
          </a:p>
          <a:p>
            <a:pPr lvl="1"/>
            <a:r>
              <a:rPr lang="en-IN" dirty="0" smtClean="0"/>
              <a:t> Devices </a:t>
            </a:r>
            <a:r>
              <a:rPr lang="en-IN" dirty="0"/>
              <a:t>are connected directly with each </a:t>
            </a:r>
            <a:r>
              <a:rPr lang="en-IN" dirty="0" smtClean="0"/>
              <a:t>other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304800" lvl="1" indent="0">
              <a:buNone/>
            </a:pPr>
            <a:endParaRPr lang="en-IN" dirty="0"/>
          </a:p>
          <a:p>
            <a:pPr lvl="0"/>
            <a:r>
              <a:rPr lang="en-IN" dirty="0" smtClean="0"/>
              <a:t>Generally </a:t>
            </a:r>
            <a:r>
              <a:rPr lang="en-IN" dirty="0"/>
              <a:t>very secure as line is connected dedicated with each other</a:t>
            </a:r>
            <a:endParaRPr lang="en-IN" sz="1100" dirty="0"/>
          </a:p>
          <a:p>
            <a:pPr lvl="1"/>
            <a:r>
              <a:rPr lang="en-IN" b="1" dirty="0" smtClean="0"/>
              <a:t> </a:t>
            </a:r>
            <a:r>
              <a:rPr lang="en-IN" dirty="0" smtClean="0"/>
              <a:t>Mostly </a:t>
            </a:r>
            <a:r>
              <a:rPr lang="en-IN" dirty="0"/>
              <a:t>used in WAN (connecting routers)</a:t>
            </a:r>
            <a:endParaRPr lang="en-IN" sz="1100" dirty="0"/>
          </a:p>
          <a:p>
            <a:pPr lvl="1"/>
            <a:endParaRPr lang="en-IN" dirty="0" smtClean="0"/>
          </a:p>
          <a:p>
            <a:pPr lvl="1"/>
            <a:endParaRPr lang="en-IN" sz="1100" dirty="0"/>
          </a:p>
          <a:p>
            <a:pPr lvl="1"/>
            <a:endParaRPr lang="en-IN" sz="1100" dirty="0" smtClean="0"/>
          </a:p>
          <a:p>
            <a:pPr lvl="1"/>
            <a:endParaRPr lang="en-IN" sz="1100" dirty="0"/>
          </a:p>
          <a:p>
            <a:pPr lvl="1"/>
            <a:endParaRPr lang="en-IN" sz="1100" dirty="0" smtClean="0"/>
          </a:p>
          <a:p>
            <a:pPr lvl="1"/>
            <a:endParaRPr lang="en-IN" sz="1100" dirty="0"/>
          </a:p>
          <a:p>
            <a:pPr lvl="1"/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859782"/>
            <a:ext cx="1944216" cy="12287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75856" y="2830962"/>
            <a:ext cx="1833566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">
  <a:themeElements>
    <a:clrScheme name="Custom 1">
      <a:dk1>
        <a:srgbClr val="000000"/>
      </a:dk1>
      <a:lt1>
        <a:srgbClr val="FFFFFF"/>
      </a:lt1>
      <a:dk2>
        <a:srgbClr val="E5E6E4"/>
      </a:dk2>
      <a:lt2>
        <a:srgbClr val="EEECE1"/>
      </a:lt2>
      <a:accent1>
        <a:srgbClr val="FEC432"/>
      </a:accent1>
      <a:accent2>
        <a:srgbClr val="B88F2E"/>
      </a:accent2>
      <a:accent3>
        <a:srgbClr val="6D6E67"/>
      </a:accent3>
      <a:accent4>
        <a:srgbClr val="808285"/>
      </a:accent4>
      <a:accent5>
        <a:srgbClr val="939599"/>
      </a:accent5>
      <a:accent6>
        <a:srgbClr val="BCBEC0"/>
      </a:accent6>
      <a:hlink>
        <a:srgbClr val="548DD4"/>
      </a:hlink>
      <a:folHlink>
        <a:srgbClr val="548D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21056</TotalTime>
  <Words>1291</Words>
  <Application>Microsoft Office PowerPoint</Application>
  <PresentationFormat>On-screen Show (16:9)</PresentationFormat>
  <Paragraphs>414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MS PGothic</vt:lpstr>
      <vt:lpstr>Arial</vt:lpstr>
      <vt:lpstr>Calibri</vt:lpstr>
      <vt:lpstr>SFMono-Regular</vt:lpstr>
      <vt:lpstr>Work Sans</vt:lpstr>
      <vt:lpstr>IT</vt:lpstr>
      <vt:lpstr>Istio - Introduction to Service Management with Istio Service Mesh</vt:lpstr>
      <vt:lpstr>Monolithic to Micro services </vt:lpstr>
      <vt:lpstr>Micro services Complexity</vt:lpstr>
      <vt:lpstr>Transitioning </vt:lpstr>
      <vt:lpstr>Micro services - service to service communication challenges</vt:lpstr>
      <vt:lpstr>What we do to manage it?</vt:lpstr>
      <vt:lpstr>Off the topic – Service to service communication - Network  </vt:lpstr>
      <vt:lpstr>Off the topic - Networking</vt:lpstr>
      <vt:lpstr>Off the topic - Networking</vt:lpstr>
      <vt:lpstr>The Rise of Service Mesh Architecture</vt:lpstr>
      <vt:lpstr>The Rise of Service Mesh Architecture</vt:lpstr>
      <vt:lpstr> Why Is Service Mesh Necessary? </vt:lpstr>
      <vt:lpstr>Service Proxy, Envoy Proxy</vt:lpstr>
      <vt:lpstr> Sidecar Pattern - How Is Service Mesh Implemented? </vt:lpstr>
      <vt:lpstr>Sidecar Pattern - How Is Service Mesh Implemented?</vt:lpstr>
      <vt:lpstr> How does it work? </vt:lpstr>
      <vt:lpstr>How does it work?</vt:lpstr>
      <vt:lpstr> Benefits of Using a Sidecar Pattern </vt:lpstr>
      <vt:lpstr> Service Mesh and Its Tooling Options </vt:lpstr>
      <vt:lpstr> Service Mesh and Its Tooling Options (High level feature comparison) </vt:lpstr>
      <vt:lpstr> Istio – Service Mesh tool ( Architecture  and components) </vt:lpstr>
      <vt:lpstr> Istio - Service Mesh tool – (Architecture) </vt:lpstr>
      <vt:lpstr>Istio - Components</vt:lpstr>
      <vt:lpstr>Istio - Components</vt:lpstr>
      <vt:lpstr>Istio - Components</vt:lpstr>
      <vt:lpstr>Istio - Components</vt:lpstr>
      <vt:lpstr>Istio - Components</vt:lpstr>
      <vt:lpstr> Istio - Deployment Models </vt:lpstr>
      <vt:lpstr>Microservices deployment / Orchestration </vt:lpstr>
      <vt:lpstr>Microservices deal</vt:lpstr>
      <vt:lpstr>Demo App (Provided by Istio)</vt:lpstr>
      <vt:lpstr>Istio – Tool Kiali (Visualizing Your Mesh)</vt:lpstr>
      <vt:lpstr>Istio - Demo</vt:lpstr>
      <vt:lpstr>Questions / Comments / Suggestions?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Awareness</dc:title>
  <dc:creator>Padmakar Prabhakar Kotule</dc:creator>
  <cp:lastModifiedBy>Padmakar Prabhakar Kotule</cp:lastModifiedBy>
  <cp:revision>446</cp:revision>
  <cp:lastPrinted>2018-04-25T10:07:37Z</cp:lastPrinted>
  <dcterms:modified xsi:type="dcterms:W3CDTF">2020-05-13T15:11:50Z</dcterms:modified>
</cp:coreProperties>
</file>