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3166-ADEB-41C9-A81D-D72CE1B669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4936FD-517F-8197-505A-35E5D684E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927C25-FD17-62FB-3EA8-6AC4AA9A979E}"/>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5" name="Footer Placeholder 4">
            <a:extLst>
              <a:ext uri="{FF2B5EF4-FFF2-40B4-BE49-F238E27FC236}">
                <a16:creationId xmlns:a16="http://schemas.microsoft.com/office/drawing/2014/main" id="{03335EB7-3FD1-2DA9-508F-61419767CF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635CB-2380-835D-BE55-B888DC678299}"/>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214917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F4A8-FA5C-C4D4-8FCA-F772F5740E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0921C1-3C81-E373-8F9A-8A5674787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18319-DB1A-0D38-AA6A-93C5CDF23D98}"/>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5" name="Footer Placeholder 4">
            <a:extLst>
              <a:ext uri="{FF2B5EF4-FFF2-40B4-BE49-F238E27FC236}">
                <a16:creationId xmlns:a16="http://schemas.microsoft.com/office/drawing/2014/main" id="{4C6C6C01-928B-6F93-1C82-570AA4594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4D29D-C74E-12F2-067C-0542C3BF379A}"/>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142672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4EAA9D-6BB8-FB2D-6B4A-1C15AC18FB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82BA67-A7C5-F9DA-E8F5-D018D3A2A3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0A4C2-CE53-B4E7-5A2A-C613CFA3AB34}"/>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5" name="Footer Placeholder 4">
            <a:extLst>
              <a:ext uri="{FF2B5EF4-FFF2-40B4-BE49-F238E27FC236}">
                <a16:creationId xmlns:a16="http://schemas.microsoft.com/office/drawing/2014/main" id="{58F67A8F-DE89-93A9-3701-E896B37C5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B5A78-890F-7E2B-DF7A-3B2833E9538E}"/>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394533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D984-23D3-4582-93AE-5ED6367736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6D42DE-A824-9110-90DC-5DAE8E57D8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FF1F3-587F-7EA1-B2CE-B3C93A5F8E60}"/>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5" name="Footer Placeholder 4">
            <a:extLst>
              <a:ext uri="{FF2B5EF4-FFF2-40B4-BE49-F238E27FC236}">
                <a16:creationId xmlns:a16="http://schemas.microsoft.com/office/drawing/2014/main" id="{A17470CB-DA9B-0C7C-7D5B-C82FA36E0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EFEF4-ECBC-1A36-E0C9-A53B97A162BE}"/>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125363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0718-0814-1842-B89D-F489D253D0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2BB63D-5D4C-5E69-7446-4753EB56C8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B9FEC2-9DAD-776F-CFD4-4B02B64CAFC9}"/>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5" name="Footer Placeholder 4">
            <a:extLst>
              <a:ext uri="{FF2B5EF4-FFF2-40B4-BE49-F238E27FC236}">
                <a16:creationId xmlns:a16="http://schemas.microsoft.com/office/drawing/2014/main" id="{ACC83CA6-7BD6-0953-63D3-710414AB6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C720D-2084-55F9-6B32-ECA7D60A9116}"/>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277951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7C78-A46C-2EC0-88AC-605534A71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AFB74E-AFA1-5E03-053A-8AE5E6B117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468E48-62ED-7A9B-97C6-8178E0BC9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01DDAE-4848-7E4F-9E66-6755F6A64968}"/>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6" name="Footer Placeholder 5">
            <a:extLst>
              <a:ext uri="{FF2B5EF4-FFF2-40B4-BE49-F238E27FC236}">
                <a16:creationId xmlns:a16="http://schemas.microsoft.com/office/drawing/2014/main" id="{D05C7EBB-68B8-07CC-CCF3-74C0C231AE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7D7B46-A430-80F8-73FF-B6560E172581}"/>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124672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5F3D-B0B3-A297-B0B9-A46885AC83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AFEA0E-8E7A-69D6-1B8F-8785E4CDC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15884B-9A02-6750-77CC-0E00DBCFC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8D9A59-3095-7BE1-0385-7ECAEC7EA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7CDA88-3089-B2F0-C61F-6D6826F53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07358E-7389-0352-0453-987A6CAA7F63}"/>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8" name="Footer Placeholder 7">
            <a:extLst>
              <a:ext uri="{FF2B5EF4-FFF2-40B4-BE49-F238E27FC236}">
                <a16:creationId xmlns:a16="http://schemas.microsoft.com/office/drawing/2014/main" id="{46436091-F3F6-CB60-F005-A34F43A03C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8D7B81-6A82-6720-AB71-538E597CF5FA}"/>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285048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2087-7AC6-AD3B-5EDC-18352CBF67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0D65A2-7517-F8F7-739B-F76F9F4CC061}"/>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4" name="Footer Placeholder 3">
            <a:extLst>
              <a:ext uri="{FF2B5EF4-FFF2-40B4-BE49-F238E27FC236}">
                <a16:creationId xmlns:a16="http://schemas.microsoft.com/office/drawing/2014/main" id="{C82C1FD8-E1DA-8464-F214-02A152589A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FEC4CF-611D-131B-8AE4-A25C7E8ED98E}"/>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346943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C509C-0A65-75D0-C2B0-536C80E3583D}"/>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3" name="Footer Placeholder 2">
            <a:extLst>
              <a:ext uri="{FF2B5EF4-FFF2-40B4-BE49-F238E27FC236}">
                <a16:creationId xmlns:a16="http://schemas.microsoft.com/office/drawing/2014/main" id="{2DADEA58-2579-0604-4FA2-0919ECAAFC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8FEC38-DED8-9C47-2426-DBEEC9BE6149}"/>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95794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9D47-0E3B-2AAE-34A6-F461E68B5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8241AA-1646-C985-4421-BE1E472E3D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1C03A5-4E11-1B53-D020-43C4A2EA5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69A76-D7E6-437C-B288-1ECB46EDB3AD}"/>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6" name="Footer Placeholder 5">
            <a:extLst>
              <a:ext uri="{FF2B5EF4-FFF2-40B4-BE49-F238E27FC236}">
                <a16:creationId xmlns:a16="http://schemas.microsoft.com/office/drawing/2014/main" id="{43291892-6655-E877-2EBF-473E015BC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2C0E76-07D0-9D2E-874E-666BA80A0061}"/>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234939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0FD0-B0A0-546F-6888-0B07292D3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01E1F4-CC3E-A796-A5F0-BFE479DEB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F9F850-D7D2-3D12-FDB9-FECEA0252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8E15A-9D01-5B7F-6634-8477357890B2}"/>
              </a:ext>
            </a:extLst>
          </p:cNvPr>
          <p:cNvSpPr>
            <a:spLocks noGrp="1"/>
          </p:cNvSpPr>
          <p:nvPr>
            <p:ph type="dt" sz="half" idx="10"/>
          </p:nvPr>
        </p:nvSpPr>
        <p:spPr/>
        <p:txBody>
          <a:bodyPr/>
          <a:lstStyle/>
          <a:p>
            <a:fld id="{8E589357-7F29-4D23-BAEC-96F65837F852}" type="datetimeFigureOut">
              <a:rPr lang="en-IN" smtClean="0"/>
              <a:t>16-03-2025</a:t>
            </a:fld>
            <a:endParaRPr lang="en-IN"/>
          </a:p>
        </p:txBody>
      </p:sp>
      <p:sp>
        <p:nvSpPr>
          <p:cNvPr id="6" name="Footer Placeholder 5">
            <a:extLst>
              <a:ext uri="{FF2B5EF4-FFF2-40B4-BE49-F238E27FC236}">
                <a16:creationId xmlns:a16="http://schemas.microsoft.com/office/drawing/2014/main" id="{B55D207C-FCEF-242D-787F-81121F07C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1AA919-5C95-FEB2-D701-6E48C72DB4D8}"/>
              </a:ext>
            </a:extLst>
          </p:cNvPr>
          <p:cNvSpPr>
            <a:spLocks noGrp="1"/>
          </p:cNvSpPr>
          <p:nvPr>
            <p:ph type="sldNum" sz="quarter" idx="12"/>
          </p:nvPr>
        </p:nvSpPr>
        <p:spPr/>
        <p:txBody>
          <a:bodyPr/>
          <a:lstStyle/>
          <a:p>
            <a:fld id="{4FFB9A4D-F7BC-495B-90A1-227327EE57DF}" type="slidenum">
              <a:rPr lang="en-IN" smtClean="0"/>
              <a:t>‹#›</a:t>
            </a:fld>
            <a:endParaRPr lang="en-IN"/>
          </a:p>
        </p:txBody>
      </p:sp>
    </p:spTree>
    <p:extLst>
      <p:ext uri="{BB962C8B-B14F-4D97-AF65-F5344CB8AC3E}">
        <p14:creationId xmlns:p14="http://schemas.microsoft.com/office/powerpoint/2010/main" val="227901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A275D-570A-93BB-DD06-BBA173ECF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2BCD7-1613-9AE9-FC9E-DD8AAA131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6F7D7-553A-92AC-EBCD-AA6C95DE6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89357-7F29-4D23-BAEC-96F65837F852}" type="datetimeFigureOut">
              <a:rPr lang="en-IN" smtClean="0"/>
              <a:t>16-03-2025</a:t>
            </a:fld>
            <a:endParaRPr lang="en-IN"/>
          </a:p>
        </p:txBody>
      </p:sp>
      <p:sp>
        <p:nvSpPr>
          <p:cNvPr id="5" name="Footer Placeholder 4">
            <a:extLst>
              <a:ext uri="{FF2B5EF4-FFF2-40B4-BE49-F238E27FC236}">
                <a16:creationId xmlns:a16="http://schemas.microsoft.com/office/drawing/2014/main" id="{F62E1B3F-E0CD-BA1C-E86E-52BF38AEA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6A4E89-FE95-93F3-9BF1-8B8E5F5C3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B9A4D-F7BC-495B-90A1-227327EE57DF}" type="slidenum">
              <a:rPr lang="en-IN" smtClean="0"/>
              <a:t>‹#›</a:t>
            </a:fld>
            <a:endParaRPr lang="en-IN"/>
          </a:p>
        </p:txBody>
      </p:sp>
    </p:spTree>
    <p:extLst>
      <p:ext uri="{BB962C8B-B14F-4D97-AF65-F5344CB8AC3E}">
        <p14:creationId xmlns:p14="http://schemas.microsoft.com/office/powerpoint/2010/main" val="81336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CC56-EE76-EEEA-5DED-C024345101C4}"/>
              </a:ext>
            </a:extLst>
          </p:cNvPr>
          <p:cNvSpPr>
            <a:spLocks noGrp="1"/>
          </p:cNvSpPr>
          <p:nvPr>
            <p:ph type="ctrTitle"/>
          </p:nvPr>
        </p:nvSpPr>
        <p:spPr/>
        <p:txBody>
          <a:bodyPr/>
          <a:lstStyle/>
          <a:p>
            <a:r>
              <a:rPr lang="en-IN" dirty="0"/>
              <a:t>Insurance Cross selling Prediction	</a:t>
            </a:r>
          </a:p>
        </p:txBody>
      </p:sp>
      <p:sp>
        <p:nvSpPr>
          <p:cNvPr id="3" name="Subtitle 2">
            <a:extLst>
              <a:ext uri="{FF2B5EF4-FFF2-40B4-BE49-F238E27FC236}">
                <a16:creationId xmlns:a16="http://schemas.microsoft.com/office/drawing/2014/main" id="{A987FB2C-2132-C45D-2F17-8E6959A60626}"/>
              </a:ext>
            </a:extLst>
          </p:cNvPr>
          <p:cNvSpPr>
            <a:spLocks noGrp="1"/>
          </p:cNvSpPr>
          <p:nvPr>
            <p:ph type="subTitle" idx="1"/>
          </p:nvPr>
        </p:nvSpPr>
        <p:spPr/>
        <p:txBody>
          <a:bodyPr/>
          <a:lstStyle/>
          <a:p>
            <a:r>
              <a:rPr lang="en-IN" dirty="0"/>
              <a:t>By Mithun P</a:t>
            </a:r>
          </a:p>
          <a:p>
            <a:endParaRPr lang="en-IN" dirty="0"/>
          </a:p>
        </p:txBody>
      </p:sp>
    </p:spTree>
    <p:extLst>
      <p:ext uri="{BB962C8B-B14F-4D97-AF65-F5344CB8AC3E}">
        <p14:creationId xmlns:p14="http://schemas.microsoft.com/office/powerpoint/2010/main" val="252262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34C5-03C3-9422-FA2E-58510AB7BA57}"/>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BA41EA10-761F-74B4-04D0-2247862F0BEB}"/>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3200" b="0" i="0" u="none" strike="noStrike" baseline="0" dirty="0">
                <a:solidFill>
                  <a:srgbClr val="000000"/>
                </a:solidFill>
                <a:latin typeface="Times New Roman" panose="02020603050405020304" pitchFamily="18" charset="0"/>
              </a:rPr>
              <a:t>The goal of this model is to use data analysis and machine learning to predict customer interest identifying whether the customer would be interested in Vehicle insurance, based on past data. </a:t>
            </a:r>
          </a:p>
          <a:p>
            <a:endParaRPr lang="en-IN" sz="4400" dirty="0"/>
          </a:p>
        </p:txBody>
      </p:sp>
    </p:spTree>
    <p:extLst>
      <p:ext uri="{BB962C8B-B14F-4D97-AF65-F5344CB8AC3E}">
        <p14:creationId xmlns:p14="http://schemas.microsoft.com/office/powerpoint/2010/main" val="364342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1405-B484-5BD9-275A-EBB37B080B9E}"/>
              </a:ext>
            </a:extLst>
          </p:cNvPr>
          <p:cNvSpPr>
            <a:spLocks noGrp="1"/>
          </p:cNvSpPr>
          <p:nvPr>
            <p:ph type="title"/>
          </p:nvPr>
        </p:nvSpPr>
        <p:spPr/>
        <p:txBody>
          <a:bodyPr/>
          <a:lstStyle/>
          <a:p>
            <a:r>
              <a:rPr lang="en-IN" dirty="0"/>
              <a:t>Dataset 	</a:t>
            </a:r>
          </a:p>
        </p:txBody>
      </p:sp>
      <p:sp>
        <p:nvSpPr>
          <p:cNvPr id="3" name="Content Placeholder 2">
            <a:extLst>
              <a:ext uri="{FF2B5EF4-FFF2-40B4-BE49-F238E27FC236}">
                <a16:creationId xmlns:a16="http://schemas.microsoft.com/office/drawing/2014/main" id="{A3793B0A-E3C8-0474-E4FB-8350E6D7FBDF}"/>
              </a:ext>
            </a:extLst>
          </p:cNvPr>
          <p:cNvSpPr>
            <a:spLocks noGrp="1"/>
          </p:cNvSpPr>
          <p:nvPr>
            <p:ph idx="1"/>
          </p:nvPr>
        </p:nvSpPr>
        <p:spPr/>
        <p:txBody>
          <a:bodyPr/>
          <a:lstStyle/>
          <a:p>
            <a:pPr algn="l"/>
            <a:endParaRPr lang="en-IN" sz="1800" b="0" i="0" u="none" strike="noStrike" baseline="0" dirty="0">
              <a:solidFill>
                <a:srgbClr val="000000"/>
              </a:solidFill>
              <a:latin typeface="Times New Roman" panose="02020603050405020304" pitchFamily="18" charset="0"/>
            </a:endParaRPr>
          </a:p>
          <a:p>
            <a:r>
              <a:rPr lang="en-US" b="0" i="0" u="none" strike="noStrike" baseline="0" dirty="0">
                <a:solidFill>
                  <a:srgbClr val="000000"/>
                </a:solidFill>
                <a:latin typeface="Times New Roman" panose="02020603050405020304" pitchFamily="18" charset="0"/>
              </a:rPr>
              <a:t>Customer ID: Unique identifier for each customer </a:t>
            </a:r>
          </a:p>
          <a:p>
            <a:r>
              <a:rPr lang="en-IN" b="0" i="0" u="none" strike="noStrike" baseline="0" dirty="0">
                <a:solidFill>
                  <a:srgbClr val="000000"/>
                </a:solidFill>
                <a:latin typeface="Times New Roman" panose="02020603050405020304" pitchFamily="18" charset="0"/>
              </a:rPr>
              <a:t>Customer Demographics: Age, gender, region, etc. </a:t>
            </a:r>
          </a:p>
          <a:p>
            <a:r>
              <a:rPr lang="en-IN" b="0" i="0" u="none" strike="noStrike" baseline="0" dirty="0">
                <a:solidFill>
                  <a:srgbClr val="000000"/>
                </a:solidFill>
                <a:latin typeface="Times New Roman" panose="02020603050405020304" pitchFamily="18" charset="0"/>
              </a:rPr>
              <a:t>Vehicle Details: Vehicle age, damage, etc. </a:t>
            </a:r>
          </a:p>
          <a:p>
            <a:r>
              <a:rPr lang="en-US" b="0" i="0" u="none" strike="noStrike" baseline="0" dirty="0">
                <a:solidFill>
                  <a:srgbClr val="000000"/>
                </a:solidFill>
                <a:latin typeface="Times New Roman" panose="02020603050405020304" pitchFamily="18" charset="0"/>
              </a:rPr>
              <a:t> Policy Details: Premium, sourcing channel, etc. </a:t>
            </a:r>
          </a:p>
          <a:p>
            <a:r>
              <a:rPr lang="en-US" b="0" i="0" u="none" strike="noStrike" baseline="0" dirty="0">
                <a:solidFill>
                  <a:srgbClr val="000000"/>
                </a:solidFill>
                <a:latin typeface="Times New Roman" panose="02020603050405020304" pitchFamily="18" charset="0"/>
              </a:rPr>
              <a:t> Response: Target variable indicating whether the customer is interested in the policy or not. </a:t>
            </a:r>
          </a:p>
          <a:p>
            <a:endParaRPr lang="en-IN" dirty="0"/>
          </a:p>
        </p:txBody>
      </p:sp>
    </p:spTree>
    <p:extLst>
      <p:ext uri="{BB962C8B-B14F-4D97-AF65-F5344CB8AC3E}">
        <p14:creationId xmlns:p14="http://schemas.microsoft.com/office/powerpoint/2010/main" val="363479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3154-44CD-7D97-F5FB-C136419FA960}"/>
              </a:ext>
            </a:extLst>
          </p:cNvPr>
          <p:cNvSpPr>
            <a:spLocks noGrp="1"/>
          </p:cNvSpPr>
          <p:nvPr>
            <p:ph type="title"/>
          </p:nvPr>
        </p:nvSpPr>
        <p:spPr/>
        <p:txBody>
          <a:bodyPr/>
          <a:lstStyle/>
          <a:p>
            <a:r>
              <a:rPr lang="en-IN" dirty="0"/>
              <a:t>Steps executed	</a:t>
            </a:r>
          </a:p>
        </p:txBody>
      </p:sp>
      <p:sp>
        <p:nvSpPr>
          <p:cNvPr id="3" name="Content Placeholder 2">
            <a:extLst>
              <a:ext uri="{FF2B5EF4-FFF2-40B4-BE49-F238E27FC236}">
                <a16:creationId xmlns:a16="http://schemas.microsoft.com/office/drawing/2014/main" id="{1E5793FA-5949-9151-3694-213E354E7532}"/>
              </a:ext>
            </a:extLst>
          </p:cNvPr>
          <p:cNvSpPr>
            <a:spLocks noGrp="1"/>
          </p:cNvSpPr>
          <p:nvPr>
            <p:ph idx="1"/>
          </p:nvPr>
        </p:nvSpPr>
        <p:spPr/>
        <p:txBody>
          <a:bodyPr/>
          <a:lstStyle/>
          <a:p>
            <a:r>
              <a:rPr lang="en-IN" dirty="0"/>
              <a:t>Imported necessary libraries </a:t>
            </a:r>
          </a:p>
          <a:p>
            <a:r>
              <a:rPr lang="en-IN" dirty="0"/>
              <a:t>Loaded data</a:t>
            </a:r>
          </a:p>
          <a:p>
            <a:r>
              <a:rPr lang="en-IN" dirty="0"/>
              <a:t>Explored data</a:t>
            </a:r>
          </a:p>
          <a:p>
            <a:r>
              <a:rPr lang="en-IN" dirty="0"/>
              <a:t>Checked for any null values</a:t>
            </a:r>
          </a:p>
          <a:p>
            <a:r>
              <a:rPr lang="en-IN" dirty="0"/>
              <a:t>Converted data types from object to integer for categorical values</a:t>
            </a:r>
          </a:p>
          <a:p>
            <a:r>
              <a:rPr lang="en-IN" dirty="0"/>
              <a:t>Used min max scaler to scale the numerical values like age and premium</a:t>
            </a:r>
          </a:p>
          <a:p>
            <a:r>
              <a:rPr lang="en-IN" dirty="0"/>
              <a:t>Split data into train test split</a:t>
            </a:r>
          </a:p>
          <a:p>
            <a:pPr marL="0" indent="0">
              <a:buNone/>
            </a:pPr>
            <a:endParaRPr lang="en-IN" dirty="0"/>
          </a:p>
        </p:txBody>
      </p:sp>
    </p:spTree>
    <p:extLst>
      <p:ext uri="{BB962C8B-B14F-4D97-AF65-F5344CB8AC3E}">
        <p14:creationId xmlns:p14="http://schemas.microsoft.com/office/powerpoint/2010/main" val="138703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DA61-8961-AFFB-55EA-D09124B1E480}"/>
              </a:ext>
            </a:extLst>
          </p:cNvPr>
          <p:cNvSpPr>
            <a:spLocks noGrp="1"/>
          </p:cNvSpPr>
          <p:nvPr>
            <p:ph type="title"/>
          </p:nvPr>
        </p:nvSpPr>
        <p:spPr/>
        <p:txBody>
          <a:bodyPr/>
          <a:lstStyle/>
          <a:p>
            <a:r>
              <a:rPr lang="en-IN" dirty="0"/>
              <a:t>Steps executed	</a:t>
            </a:r>
          </a:p>
        </p:txBody>
      </p:sp>
      <p:sp>
        <p:nvSpPr>
          <p:cNvPr id="3" name="Content Placeholder 2">
            <a:extLst>
              <a:ext uri="{FF2B5EF4-FFF2-40B4-BE49-F238E27FC236}">
                <a16:creationId xmlns:a16="http://schemas.microsoft.com/office/drawing/2014/main" id="{F4CAC232-2BFA-57CB-6350-E599375EA759}"/>
              </a:ext>
            </a:extLst>
          </p:cNvPr>
          <p:cNvSpPr>
            <a:spLocks noGrp="1"/>
          </p:cNvSpPr>
          <p:nvPr>
            <p:ph idx="1"/>
          </p:nvPr>
        </p:nvSpPr>
        <p:spPr/>
        <p:txBody>
          <a:bodyPr/>
          <a:lstStyle/>
          <a:p>
            <a:r>
              <a:rPr lang="en-IN" dirty="0"/>
              <a:t>Used random forest model for classification </a:t>
            </a:r>
          </a:p>
          <a:p>
            <a:r>
              <a:rPr lang="en-IN" dirty="0"/>
              <a:t>Used metrics to evaluate the model</a:t>
            </a:r>
          </a:p>
          <a:p>
            <a:r>
              <a:rPr lang="en-IN" dirty="0"/>
              <a:t>Generated pickle file </a:t>
            </a:r>
          </a:p>
          <a:p>
            <a:r>
              <a:rPr lang="en-IN" dirty="0"/>
              <a:t>Developed a </a:t>
            </a:r>
            <a:r>
              <a:rPr lang="en-IN" dirty="0" err="1"/>
              <a:t>streamlit</a:t>
            </a:r>
            <a:r>
              <a:rPr lang="en-IN" dirty="0"/>
              <a:t> webapp with a simple UI for users</a:t>
            </a:r>
          </a:p>
          <a:p>
            <a:r>
              <a:rPr lang="en-IN" dirty="0"/>
              <a:t>Created requirements and docker files</a:t>
            </a:r>
          </a:p>
          <a:p>
            <a:r>
              <a:rPr lang="en-IN" dirty="0"/>
              <a:t>Placed all the files in </a:t>
            </a:r>
            <a:r>
              <a:rPr lang="en-IN" dirty="0" err="1"/>
              <a:t>github</a:t>
            </a:r>
            <a:r>
              <a:rPr lang="en-IN" dirty="0"/>
              <a:t> repository</a:t>
            </a:r>
          </a:p>
          <a:p>
            <a:r>
              <a:rPr lang="en-IN" dirty="0"/>
              <a:t>Deployed in cloud using GCP </a:t>
            </a:r>
          </a:p>
          <a:p>
            <a:r>
              <a:rPr lang="en-IN" dirty="0"/>
              <a:t>WebApp is ready to be used</a:t>
            </a:r>
          </a:p>
          <a:p>
            <a:endParaRPr lang="en-IN" dirty="0"/>
          </a:p>
        </p:txBody>
      </p:sp>
    </p:spTree>
    <p:extLst>
      <p:ext uri="{BB962C8B-B14F-4D97-AF65-F5344CB8AC3E}">
        <p14:creationId xmlns:p14="http://schemas.microsoft.com/office/powerpoint/2010/main" val="350296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DC76-B408-8046-2727-2CCB10627EFE}"/>
              </a:ext>
            </a:extLst>
          </p:cNvPr>
          <p:cNvSpPr>
            <a:spLocks noGrp="1"/>
          </p:cNvSpPr>
          <p:nvPr>
            <p:ph type="title"/>
          </p:nvPr>
        </p:nvSpPr>
        <p:spPr/>
        <p:txBody>
          <a:bodyPr/>
          <a:lstStyle/>
          <a:p>
            <a:r>
              <a:rPr lang="en-IN" dirty="0" err="1"/>
              <a:t>Explaination</a:t>
            </a:r>
            <a:r>
              <a:rPr lang="en-IN" dirty="0"/>
              <a:t>	</a:t>
            </a:r>
          </a:p>
        </p:txBody>
      </p:sp>
      <p:sp>
        <p:nvSpPr>
          <p:cNvPr id="3" name="Content Placeholder 2">
            <a:extLst>
              <a:ext uri="{FF2B5EF4-FFF2-40B4-BE49-F238E27FC236}">
                <a16:creationId xmlns:a16="http://schemas.microsoft.com/office/drawing/2014/main" id="{3B578E1A-CD61-E897-C829-849D51351B4D}"/>
              </a:ext>
            </a:extLst>
          </p:cNvPr>
          <p:cNvSpPr>
            <a:spLocks noGrp="1"/>
          </p:cNvSpPr>
          <p:nvPr>
            <p:ph idx="1"/>
          </p:nvPr>
        </p:nvSpPr>
        <p:spPr/>
        <p:txBody>
          <a:bodyPr>
            <a:normAutofit fontScale="92500" lnSpcReduction="10000"/>
          </a:bodyPr>
          <a:lstStyle/>
          <a:p>
            <a:r>
              <a:rPr lang="en-IN" dirty="0"/>
              <a:t>The problem is a binary  classification problem with two target values Yes (1) or No (0)</a:t>
            </a:r>
          </a:p>
          <a:p>
            <a:r>
              <a:rPr lang="en-IN" dirty="0"/>
              <a:t>Selected Random Forest Classifier algorithm which is better than logistic regression and </a:t>
            </a:r>
            <a:r>
              <a:rPr lang="en-IN"/>
              <a:t>other algorithms </a:t>
            </a:r>
            <a:r>
              <a:rPr lang="en-IN" dirty="0"/>
              <a:t>for classification problems</a:t>
            </a:r>
          </a:p>
          <a:p>
            <a:r>
              <a:rPr lang="en-IN" dirty="0"/>
              <a:t>Dropped customer ids feature from the train and test data since the ids are unique and doesn’t contribute to the model in anyway</a:t>
            </a:r>
          </a:p>
          <a:p>
            <a:r>
              <a:rPr lang="en-IN" dirty="0"/>
              <a:t>Replaced categorical values like Gender, </a:t>
            </a:r>
            <a:r>
              <a:rPr lang="en-IN" dirty="0" err="1"/>
              <a:t>Vehicle_Age</a:t>
            </a:r>
            <a:r>
              <a:rPr lang="en-IN" dirty="0"/>
              <a:t>, </a:t>
            </a:r>
            <a:r>
              <a:rPr lang="en-IN" dirty="0" err="1"/>
              <a:t>Vehicle_Damage</a:t>
            </a:r>
            <a:r>
              <a:rPr lang="en-IN" dirty="0"/>
              <a:t> with numerical values </a:t>
            </a:r>
          </a:p>
          <a:p>
            <a:r>
              <a:rPr lang="en-IN" dirty="0"/>
              <a:t>Used minmax scaler to scale the numerical values to avoid feature domination. In this case </a:t>
            </a:r>
            <a:r>
              <a:rPr lang="en-IN" dirty="0" err="1"/>
              <a:t>Annual_Premium</a:t>
            </a:r>
            <a:r>
              <a:rPr lang="en-IN" dirty="0"/>
              <a:t> may get more weightage than Age.</a:t>
            </a:r>
          </a:p>
        </p:txBody>
      </p:sp>
    </p:spTree>
    <p:extLst>
      <p:ext uri="{BB962C8B-B14F-4D97-AF65-F5344CB8AC3E}">
        <p14:creationId xmlns:p14="http://schemas.microsoft.com/office/powerpoint/2010/main" val="153013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302</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Insurance Cross selling Prediction </vt:lpstr>
      <vt:lpstr>Objective </vt:lpstr>
      <vt:lpstr>Dataset  </vt:lpstr>
      <vt:lpstr>Steps executed </vt:lpstr>
      <vt:lpstr>Steps executed </vt:lpstr>
      <vt:lpstr>Explaination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Mithun Padmanaban</dc:creator>
  <cp:lastModifiedBy>Mithun Padmanaban</cp:lastModifiedBy>
  <cp:revision>9</cp:revision>
  <dcterms:created xsi:type="dcterms:W3CDTF">2025-03-16T13:49:38Z</dcterms:created>
  <dcterms:modified xsi:type="dcterms:W3CDTF">2025-03-16T14:23:28Z</dcterms:modified>
</cp:coreProperties>
</file>