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5" r:id="rId5"/>
    <p:sldId id="270" r:id="rId6"/>
    <p:sldId id="26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B5498-DAE5-4865-AE7E-3301788B50D6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100B7722-2FCF-45B1-BC32-763857FAEDF7}">
      <dgm:prSet phldrT="[Text]" custT="1"/>
      <dgm:spPr/>
      <dgm:t>
        <a:bodyPr/>
        <a:lstStyle/>
        <a:p>
          <a:r>
            <a:rPr lang="en-CA" sz="1600" dirty="0"/>
            <a:t>Patient discharged /</a:t>
          </a:r>
        </a:p>
        <a:p>
          <a:r>
            <a:rPr lang="en-CA" sz="1600" dirty="0"/>
            <a:t>Patient Admitted</a:t>
          </a:r>
        </a:p>
      </dgm:t>
    </dgm:pt>
    <dgm:pt modelId="{3603D471-8F20-4F87-A576-5B0B36B28733}" type="parTrans" cxnId="{3F486BC1-5ACF-4C00-A0F3-8F6A74FB7897}">
      <dgm:prSet/>
      <dgm:spPr/>
      <dgm:t>
        <a:bodyPr/>
        <a:lstStyle/>
        <a:p>
          <a:endParaRPr lang="en-CA" sz="1600"/>
        </a:p>
      </dgm:t>
    </dgm:pt>
    <dgm:pt modelId="{7DF29519-CEF1-476C-B41D-47E72E553A4B}" type="sibTrans" cxnId="{3F486BC1-5ACF-4C00-A0F3-8F6A74FB7897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1750" cmpd="sng">
          <a:headEnd w="lg" len="med"/>
        </a:ln>
      </dgm:spPr>
      <dgm:t>
        <a:bodyPr/>
        <a:lstStyle/>
        <a:p>
          <a:endParaRPr lang="en-CA" sz="1600"/>
        </a:p>
      </dgm:t>
    </dgm:pt>
    <dgm:pt modelId="{C2FC2687-359E-4C56-BD81-B5E1417F47CE}">
      <dgm:prSet phldrT="[Text]" custT="1"/>
      <dgm:spPr/>
      <dgm:t>
        <a:bodyPr/>
        <a:lstStyle/>
        <a:p>
          <a:r>
            <a:rPr lang="en-CA" sz="1600" dirty="0"/>
            <a:t>Bed coordinator notify Cleaners</a:t>
          </a:r>
        </a:p>
      </dgm:t>
    </dgm:pt>
    <dgm:pt modelId="{2369A829-9F4A-417D-A4F7-E20BFAC670CE}" type="parTrans" cxnId="{EB83D584-7130-435D-B1CB-1DD4B38C8780}">
      <dgm:prSet/>
      <dgm:spPr/>
      <dgm:t>
        <a:bodyPr/>
        <a:lstStyle/>
        <a:p>
          <a:endParaRPr lang="en-CA" sz="1600"/>
        </a:p>
      </dgm:t>
    </dgm:pt>
    <dgm:pt modelId="{A38E360D-EE41-4837-A44C-1BBC1834361D}" type="sibTrans" cxnId="{EB83D584-7130-435D-B1CB-1DD4B38C8780}">
      <dgm:prSet/>
      <dgm:spPr>
        <a:ln w="25400"/>
      </dgm:spPr>
      <dgm:t>
        <a:bodyPr/>
        <a:lstStyle/>
        <a:p>
          <a:endParaRPr lang="en-CA" sz="1600"/>
        </a:p>
      </dgm:t>
    </dgm:pt>
    <dgm:pt modelId="{08B2544F-2BFF-43B9-8428-22CCDD4E04A4}">
      <dgm:prSet phldrT="[Text]" custT="1"/>
      <dgm:spPr/>
      <dgm:t>
        <a:bodyPr/>
        <a:lstStyle/>
        <a:p>
          <a:r>
            <a:rPr lang="en-CA" sz="1600" dirty="0"/>
            <a:t>Cleaners send status notification to Unit Coordinator </a:t>
          </a:r>
        </a:p>
      </dgm:t>
    </dgm:pt>
    <dgm:pt modelId="{3B97F685-0858-4D50-A102-EEF4454768C2}" type="parTrans" cxnId="{7A3F043F-13F1-451D-A991-B7DC46CCD8D6}">
      <dgm:prSet/>
      <dgm:spPr/>
      <dgm:t>
        <a:bodyPr/>
        <a:lstStyle/>
        <a:p>
          <a:endParaRPr lang="en-CA" sz="1600"/>
        </a:p>
      </dgm:t>
    </dgm:pt>
    <dgm:pt modelId="{FFC7AB2D-6B4E-4692-BB3A-4F5A01DE132D}" type="sibTrans" cxnId="{7A3F043F-13F1-451D-A991-B7DC46CCD8D6}">
      <dgm:prSet/>
      <dgm:spPr>
        <a:ln w="25400"/>
      </dgm:spPr>
      <dgm:t>
        <a:bodyPr/>
        <a:lstStyle/>
        <a:p>
          <a:endParaRPr lang="en-CA" sz="1600"/>
        </a:p>
      </dgm:t>
    </dgm:pt>
    <dgm:pt modelId="{6F9F72E6-F760-4606-AC9A-292F357CE6F7}">
      <dgm:prSet phldrT="[Text]" custT="1"/>
      <dgm:spPr/>
      <dgm:t>
        <a:bodyPr/>
        <a:lstStyle/>
        <a:p>
          <a:r>
            <a:rPr lang="en-CA" sz="1600" dirty="0"/>
            <a:t>Unit Clerks notify</a:t>
          </a:r>
        </a:p>
        <a:p>
          <a:r>
            <a:rPr lang="en-CA" sz="1600" dirty="0"/>
            <a:t>Bed Coordinator </a:t>
          </a:r>
        </a:p>
      </dgm:t>
    </dgm:pt>
    <dgm:pt modelId="{9890C7E5-0420-4E70-9D4A-5F91881CBDE3}" type="parTrans" cxnId="{15B53F5C-6F0A-487C-BC33-F96D1D490659}">
      <dgm:prSet/>
      <dgm:spPr/>
      <dgm:t>
        <a:bodyPr/>
        <a:lstStyle/>
        <a:p>
          <a:endParaRPr lang="en-CA" sz="1600"/>
        </a:p>
      </dgm:t>
    </dgm:pt>
    <dgm:pt modelId="{BCFF6991-723C-4DC5-92E8-0678BD218599}" type="sibTrans" cxnId="{15B53F5C-6F0A-487C-BC33-F96D1D490659}">
      <dgm:prSet/>
      <dgm:spPr>
        <a:solidFill>
          <a:schemeClr val="bg1"/>
        </a:solidFill>
        <a:ln w="25400"/>
      </dgm:spPr>
      <dgm:t>
        <a:bodyPr/>
        <a:lstStyle/>
        <a:p>
          <a:endParaRPr lang="en-CA" sz="1600"/>
        </a:p>
      </dgm:t>
    </dgm:pt>
    <dgm:pt modelId="{565FB415-874F-4242-909F-7347760811BF}">
      <dgm:prSet custT="1"/>
      <dgm:spPr/>
      <dgm:t>
        <a:bodyPr/>
        <a:lstStyle/>
        <a:p>
          <a:r>
            <a:rPr lang="en-CA" sz="1600" dirty="0"/>
            <a:t>Notification to Unit clerks</a:t>
          </a:r>
        </a:p>
      </dgm:t>
    </dgm:pt>
    <dgm:pt modelId="{DBB127CD-0F1E-4506-8C3C-812B03F5E229}" type="parTrans" cxnId="{3DD22C60-B9EA-4EF8-96F0-456E465D892E}">
      <dgm:prSet/>
      <dgm:spPr/>
      <dgm:t>
        <a:bodyPr/>
        <a:lstStyle/>
        <a:p>
          <a:endParaRPr lang="en-CA" sz="1600"/>
        </a:p>
      </dgm:t>
    </dgm:pt>
    <dgm:pt modelId="{FF8CCD0A-A00E-4714-8EF7-1AA76D53391E}" type="sibTrans" cxnId="{3DD22C60-B9EA-4EF8-96F0-456E465D892E}">
      <dgm:prSet/>
      <dgm:spPr>
        <a:ln w="25400"/>
      </dgm:spPr>
      <dgm:t>
        <a:bodyPr/>
        <a:lstStyle/>
        <a:p>
          <a:endParaRPr lang="en-CA" sz="1600"/>
        </a:p>
      </dgm:t>
    </dgm:pt>
    <dgm:pt modelId="{52C63C21-F61B-4576-BA8C-8B14E88C545E}">
      <dgm:prSet custT="1"/>
      <dgm:spPr/>
      <dgm:t>
        <a:bodyPr/>
        <a:lstStyle/>
        <a:p>
          <a:r>
            <a:rPr lang="en-CA" sz="1600" dirty="0"/>
            <a:t>Unit clerk notify Bed Coordinator</a:t>
          </a:r>
        </a:p>
      </dgm:t>
    </dgm:pt>
    <dgm:pt modelId="{1D4023DC-05B7-4280-A290-5DB9FC6E5723}" type="parTrans" cxnId="{EA3A4233-64F9-4A6B-ADE0-54DA47C3911C}">
      <dgm:prSet/>
      <dgm:spPr/>
      <dgm:t>
        <a:bodyPr/>
        <a:lstStyle/>
        <a:p>
          <a:endParaRPr lang="en-CA" sz="1600"/>
        </a:p>
      </dgm:t>
    </dgm:pt>
    <dgm:pt modelId="{6EB3ED5F-DD78-4C92-B4C6-00F5AD3E40EB}" type="sibTrans" cxnId="{EA3A4233-64F9-4A6B-ADE0-54DA47C3911C}">
      <dgm:prSet/>
      <dgm:spPr>
        <a:ln w="25400"/>
      </dgm:spPr>
      <dgm:t>
        <a:bodyPr/>
        <a:lstStyle/>
        <a:p>
          <a:endParaRPr lang="en-CA" sz="1600"/>
        </a:p>
      </dgm:t>
    </dgm:pt>
    <dgm:pt modelId="{1CEAA178-0915-4D74-AAE9-91B3389E843C}" type="pres">
      <dgm:prSet presAssocID="{F8CB5498-DAE5-4865-AE7E-3301788B50D6}" presName="cycle" presStyleCnt="0">
        <dgm:presLayoutVars>
          <dgm:dir/>
          <dgm:resizeHandles val="exact"/>
        </dgm:presLayoutVars>
      </dgm:prSet>
      <dgm:spPr/>
    </dgm:pt>
    <dgm:pt modelId="{290B1908-C1CE-4AE1-AA60-1DB873776CA3}" type="pres">
      <dgm:prSet presAssocID="{100B7722-2FCF-45B1-BC32-763857FAEDF7}" presName="node" presStyleLbl="node1" presStyleIdx="0" presStyleCnt="6" custScaleX="123413" custScaleY="151893">
        <dgm:presLayoutVars>
          <dgm:bulletEnabled val="1"/>
        </dgm:presLayoutVars>
      </dgm:prSet>
      <dgm:spPr/>
    </dgm:pt>
    <dgm:pt modelId="{8DED8D68-694A-48E6-BF99-0D6078254247}" type="pres">
      <dgm:prSet presAssocID="{100B7722-2FCF-45B1-BC32-763857FAEDF7}" presName="spNode" presStyleCnt="0"/>
      <dgm:spPr/>
    </dgm:pt>
    <dgm:pt modelId="{459DA84F-93BE-41F0-A854-32453A5742C2}" type="pres">
      <dgm:prSet presAssocID="{7DF29519-CEF1-476C-B41D-47E72E553A4B}" presName="sibTrans" presStyleLbl="sibTrans1D1" presStyleIdx="0" presStyleCnt="6"/>
      <dgm:spPr/>
    </dgm:pt>
    <dgm:pt modelId="{A4F87A1B-0FCA-4ECE-A038-ED43393BE175}" type="pres">
      <dgm:prSet presAssocID="{565FB415-874F-4242-909F-7347760811BF}" presName="node" presStyleLbl="node1" presStyleIdx="1" presStyleCnt="6" custScaleX="123413" custScaleY="151893">
        <dgm:presLayoutVars>
          <dgm:bulletEnabled val="1"/>
        </dgm:presLayoutVars>
      </dgm:prSet>
      <dgm:spPr/>
    </dgm:pt>
    <dgm:pt modelId="{5CFB49DC-D33F-4D00-851C-8C635D7585F1}" type="pres">
      <dgm:prSet presAssocID="{565FB415-874F-4242-909F-7347760811BF}" presName="spNode" presStyleCnt="0"/>
      <dgm:spPr/>
    </dgm:pt>
    <dgm:pt modelId="{4CE69597-F651-4356-B905-7F8BE10BCCAB}" type="pres">
      <dgm:prSet presAssocID="{FF8CCD0A-A00E-4714-8EF7-1AA76D53391E}" presName="sibTrans" presStyleLbl="sibTrans1D1" presStyleIdx="1" presStyleCnt="6"/>
      <dgm:spPr/>
    </dgm:pt>
    <dgm:pt modelId="{5CE3E50A-FA95-4D8B-A866-5DA2BB0D9908}" type="pres">
      <dgm:prSet presAssocID="{52C63C21-F61B-4576-BA8C-8B14E88C545E}" presName="node" presStyleLbl="node1" presStyleIdx="2" presStyleCnt="6" custScaleX="123413" custScaleY="151893">
        <dgm:presLayoutVars>
          <dgm:bulletEnabled val="1"/>
        </dgm:presLayoutVars>
      </dgm:prSet>
      <dgm:spPr/>
    </dgm:pt>
    <dgm:pt modelId="{2B3E9812-38FA-49D1-87DA-E766B3B92F75}" type="pres">
      <dgm:prSet presAssocID="{52C63C21-F61B-4576-BA8C-8B14E88C545E}" presName="spNode" presStyleCnt="0"/>
      <dgm:spPr/>
    </dgm:pt>
    <dgm:pt modelId="{03A3F378-8BDE-42AB-9FFC-68BD466FB397}" type="pres">
      <dgm:prSet presAssocID="{6EB3ED5F-DD78-4C92-B4C6-00F5AD3E40EB}" presName="sibTrans" presStyleLbl="sibTrans1D1" presStyleIdx="2" presStyleCnt="6"/>
      <dgm:spPr/>
    </dgm:pt>
    <dgm:pt modelId="{E1E0B312-DE02-45A4-A3C3-76AD6406E342}" type="pres">
      <dgm:prSet presAssocID="{C2FC2687-359E-4C56-BD81-B5E1417F47CE}" presName="node" presStyleLbl="node1" presStyleIdx="3" presStyleCnt="6" custScaleX="123413" custScaleY="151893">
        <dgm:presLayoutVars>
          <dgm:bulletEnabled val="1"/>
        </dgm:presLayoutVars>
      </dgm:prSet>
      <dgm:spPr/>
    </dgm:pt>
    <dgm:pt modelId="{A1A937B4-6D97-4760-9EFD-12FDF922BBC4}" type="pres">
      <dgm:prSet presAssocID="{C2FC2687-359E-4C56-BD81-B5E1417F47CE}" presName="spNode" presStyleCnt="0"/>
      <dgm:spPr/>
    </dgm:pt>
    <dgm:pt modelId="{BB36CA70-808C-455E-A930-3FBF8670488A}" type="pres">
      <dgm:prSet presAssocID="{A38E360D-EE41-4837-A44C-1BBC1834361D}" presName="sibTrans" presStyleLbl="sibTrans1D1" presStyleIdx="3" presStyleCnt="6"/>
      <dgm:spPr/>
    </dgm:pt>
    <dgm:pt modelId="{02EA52A7-DA67-4961-BC77-D32D473BAB27}" type="pres">
      <dgm:prSet presAssocID="{08B2544F-2BFF-43B9-8428-22CCDD4E04A4}" presName="node" presStyleLbl="node1" presStyleIdx="4" presStyleCnt="6" custScaleX="123413" custScaleY="151893">
        <dgm:presLayoutVars>
          <dgm:bulletEnabled val="1"/>
        </dgm:presLayoutVars>
      </dgm:prSet>
      <dgm:spPr/>
    </dgm:pt>
    <dgm:pt modelId="{BE10E3AA-56DE-4F64-B418-D40A656F66EF}" type="pres">
      <dgm:prSet presAssocID="{08B2544F-2BFF-43B9-8428-22CCDD4E04A4}" presName="spNode" presStyleCnt="0"/>
      <dgm:spPr/>
    </dgm:pt>
    <dgm:pt modelId="{4D93E77D-CBCD-4E21-8285-085DD436DA6F}" type="pres">
      <dgm:prSet presAssocID="{FFC7AB2D-6B4E-4692-BB3A-4F5A01DE132D}" presName="sibTrans" presStyleLbl="sibTrans1D1" presStyleIdx="4" presStyleCnt="6"/>
      <dgm:spPr/>
    </dgm:pt>
    <dgm:pt modelId="{053E382B-5928-41EC-B250-E8EDC691AD89}" type="pres">
      <dgm:prSet presAssocID="{6F9F72E6-F760-4606-AC9A-292F357CE6F7}" presName="node" presStyleLbl="node1" presStyleIdx="5" presStyleCnt="6" custScaleX="123413" custScaleY="151893">
        <dgm:presLayoutVars>
          <dgm:bulletEnabled val="1"/>
        </dgm:presLayoutVars>
      </dgm:prSet>
      <dgm:spPr/>
    </dgm:pt>
    <dgm:pt modelId="{A34336A9-54B8-45FF-980E-6900AAAA8CD4}" type="pres">
      <dgm:prSet presAssocID="{6F9F72E6-F760-4606-AC9A-292F357CE6F7}" presName="spNode" presStyleCnt="0"/>
      <dgm:spPr/>
    </dgm:pt>
    <dgm:pt modelId="{5D58D1E1-EB24-4B76-ADC2-8B01A9A99DD8}" type="pres">
      <dgm:prSet presAssocID="{BCFF6991-723C-4DC5-92E8-0678BD218599}" presName="sibTrans" presStyleLbl="sibTrans1D1" presStyleIdx="5" presStyleCnt="6"/>
      <dgm:spPr/>
    </dgm:pt>
  </dgm:ptLst>
  <dgm:cxnLst>
    <dgm:cxn modelId="{B9243606-EF5B-4F56-AE3A-16D887CC551D}" type="presOf" srcId="{6F9F72E6-F760-4606-AC9A-292F357CE6F7}" destId="{053E382B-5928-41EC-B250-E8EDC691AD89}" srcOrd="0" destOrd="0" presId="urn:microsoft.com/office/officeart/2005/8/layout/cycle5"/>
    <dgm:cxn modelId="{01E11E14-3EF1-4E01-98B9-50C4937FC663}" type="presOf" srcId="{C2FC2687-359E-4C56-BD81-B5E1417F47CE}" destId="{E1E0B312-DE02-45A4-A3C3-76AD6406E342}" srcOrd="0" destOrd="0" presId="urn:microsoft.com/office/officeart/2005/8/layout/cycle5"/>
    <dgm:cxn modelId="{A165D125-06F6-459B-A4E4-2E9D27BB8D12}" type="presOf" srcId="{BCFF6991-723C-4DC5-92E8-0678BD218599}" destId="{5D58D1E1-EB24-4B76-ADC2-8B01A9A99DD8}" srcOrd="0" destOrd="0" presId="urn:microsoft.com/office/officeart/2005/8/layout/cycle5"/>
    <dgm:cxn modelId="{EA3A4233-64F9-4A6B-ADE0-54DA47C3911C}" srcId="{F8CB5498-DAE5-4865-AE7E-3301788B50D6}" destId="{52C63C21-F61B-4576-BA8C-8B14E88C545E}" srcOrd="2" destOrd="0" parTransId="{1D4023DC-05B7-4280-A290-5DB9FC6E5723}" sibTransId="{6EB3ED5F-DD78-4C92-B4C6-00F5AD3E40EB}"/>
    <dgm:cxn modelId="{7A3F043F-13F1-451D-A991-B7DC46CCD8D6}" srcId="{F8CB5498-DAE5-4865-AE7E-3301788B50D6}" destId="{08B2544F-2BFF-43B9-8428-22CCDD4E04A4}" srcOrd="4" destOrd="0" parTransId="{3B97F685-0858-4D50-A102-EEF4454768C2}" sibTransId="{FFC7AB2D-6B4E-4692-BB3A-4F5A01DE132D}"/>
    <dgm:cxn modelId="{15B53F5C-6F0A-487C-BC33-F96D1D490659}" srcId="{F8CB5498-DAE5-4865-AE7E-3301788B50D6}" destId="{6F9F72E6-F760-4606-AC9A-292F357CE6F7}" srcOrd="5" destOrd="0" parTransId="{9890C7E5-0420-4E70-9D4A-5F91881CBDE3}" sibTransId="{BCFF6991-723C-4DC5-92E8-0678BD218599}"/>
    <dgm:cxn modelId="{3DD22C60-B9EA-4EF8-96F0-456E465D892E}" srcId="{F8CB5498-DAE5-4865-AE7E-3301788B50D6}" destId="{565FB415-874F-4242-909F-7347760811BF}" srcOrd="1" destOrd="0" parTransId="{DBB127CD-0F1E-4506-8C3C-812B03F5E229}" sibTransId="{FF8CCD0A-A00E-4714-8EF7-1AA76D53391E}"/>
    <dgm:cxn modelId="{DDA4354A-18F5-4538-859A-83F8170A0957}" type="presOf" srcId="{100B7722-2FCF-45B1-BC32-763857FAEDF7}" destId="{290B1908-C1CE-4AE1-AA60-1DB873776CA3}" srcOrd="0" destOrd="0" presId="urn:microsoft.com/office/officeart/2005/8/layout/cycle5"/>
    <dgm:cxn modelId="{9B986F4F-F95D-47CB-9367-378C2D7E24DE}" type="presOf" srcId="{A38E360D-EE41-4837-A44C-1BBC1834361D}" destId="{BB36CA70-808C-455E-A930-3FBF8670488A}" srcOrd="0" destOrd="0" presId="urn:microsoft.com/office/officeart/2005/8/layout/cycle5"/>
    <dgm:cxn modelId="{EB83D584-7130-435D-B1CB-1DD4B38C8780}" srcId="{F8CB5498-DAE5-4865-AE7E-3301788B50D6}" destId="{C2FC2687-359E-4C56-BD81-B5E1417F47CE}" srcOrd="3" destOrd="0" parTransId="{2369A829-9F4A-417D-A4F7-E20BFAC670CE}" sibTransId="{A38E360D-EE41-4837-A44C-1BBC1834361D}"/>
    <dgm:cxn modelId="{3663658E-0FEA-4C46-BC42-AB565FC2646D}" type="presOf" srcId="{FF8CCD0A-A00E-4714-8EF7-1AA76D53391E}" destId="{4CE69597-F651-4356-B905-7F8BE10BCCAB}" srcOrd="0" destOrd="0" presId="urn:microsoft.com/office/officeart/2005/8/layout/cycle5"/>
    <dgm:cxn modelId="{1A0D3890-1B0E-4B9F-A5E9-C3D36920CDFD}" type="presOf" srcId="{7DF29519-CEF1-476C-B41D-47E72E553A4B}" destId="{459DA84F-93BE-41F0-A854-32453A5742C2}" srcOrd="0" destOrd="0" presId="urn:microsoft.com/office/officeart/2005/8/layout/cycle5"/>
    <dgm:cxn modelId="{D0E9279B-42CB-47E3-8A73-D5CC53AC5ACA}" type="presOf" srcId="{F8CB5498-DAE5-4865-AE7E-3301788B50D6}" destId="{1CEAA178-0915-4D74-AAE9-91B3389E843C}" srcOrd="0" destOrd="0" presId="urn:microsoft.com/office/officeart/2005/8/layout/cycle5"/>
    <dgm:cxn modelId="{3F486BC1-5ACF-4C00-A0F3-8F6A74FB7897}" srcId="{F8CB5498-DAE5-4865-AE7E-3301788B50D6}" destId="{100B7722-2FCF-45B1-BC32-763857FAEDF7}" srcOrd="0" destOrd="0" parTransId="{3603D471-8F20-4F87-A576-5B0B36B28733}" sibTransId="{7DF29519-CEF1-476C-B41D-47E72E553A4B}"/>
    <dgm:cxn modelId="{D2DC59C3-C113-4738-9F1E-9E86D28AB8C7}" type="presOf" srcId="{52C63C21-F61B-4576-BA8C-8B14E88C545E}" destId="{5CE3E50A-FA95-4D8B-A866-5DA2BB0D9908}" srcOrd="0" destOrd="0" presId="urn:microsoft.com/office/officeart/2005/8/layout/cycle5"/>
    <dgm:cxn modelId="{B9F2C1D4-79FC-4F90-BAE2-71AAEB2298BD}" type="presOf" srcId="{565FB415-874F-4242-909F-7347760811BF}" destId="{A4F87A1B-0FCA-4ECE-A038-ED43393BE175}" srcOrd="0" destOrd="0" presId="urn:microsoft.com/office/officeart/2005/8/layout/cycle5"/>
    <dgm:cxn modelId="{DA3FF1DE-9323-4B80-99D6-75AF92884520}" type="presOf" srcId="{FFC7AB2D-6B4E-4692-BB3A-4F5A01DE132D}" destId="{4D93E77D-CBCD-4E21-8285-085DD436DA6F}" srcOrd="0" destOrd="0" presId="urn:microsoft.com/office/officeart/2005/8/layout/cycle5"/>
    <dgm:cxn modelId="{10FF66EE-C0EB-4126-96D6-BFDE90FE2E0F}" type="presOf" srcId="{08B2544F-2BFF-43B9-8428-22CCDD4E04A4}" destId="{02EA52A7-DA67-4961-BC77-D32D473BAB27}" srcOrd="0" destOrd="0" presId="urn:microsoft.com/office/officeart/2005/8/layout/cycle5"/>
    <dgm:cxn modelId="{7D318FF6-D6DB-4103-B506-54C2C56B8342}" type="presOf" srcId="{6EB3ED5F-DD78-4C92-B4C6-00F5AD3E40EB}" destId="{03A3F378-8BDE-42AB-9FFC-68BD466FB397}" srcOrd="0" destOrd="0" presId="urn:microsoft.com/office/officeart/2005/8/layout/cycle5"/>
    <dgm:cxn modelId="{529CA7B0-6C51-48E1-BFC9-6191F3F68BEB}" type="presParOf" srcId="{1CEAA178-0915-4D74-AAE9-91B3389E843C}" destId="{290B1908-C1CE-4AE1-AA60-1DB873776CA3}" srcOrd="0" destOrd="0" presId="urn:microsoft.com/office/officeart/2005/8/layout/cycle5"/>
    <dgm:cxn modelId="{021A5481-AD8D-4496-9058-A77E2B8F705E}" type="presParOf" srcId="{1CEAA178-0915-4D74-AAE9-91B3389E843C}" destId="{8DED8D68-694A-48E6-BF99-0D6078254247}" srcOrd="1" destOrd="0" presId="urn:microsoft.com/office/officeart/2005/8/layout/cycle5"/>
    <dgm:cxn modelId="{2690C9FD-0155-4D1F-92C2-33F77F6CC6EA}" type="presParOf" srcId="{1CEAA178-0915-4D74-AAE9-91B3389E843C}" destId="{459DA84F-93BE-41F0-A854-32453A5742C2}" srcOrd="2" destOrd="0" presId="urn:microsoft.com/office/officeart/2005/8/layout/cycle5"/>
    <dgm:cxn modelId="{E4CF4684-842B-4053-917C-207185F04691}" type="presParOf" srcId="{1CEAA178-0915-4D74-AAE9-91B3389E843C}" destId="{A4F87A1B-0FCA-4ECE-A038-ED43393BE175}" srcOrd="3" destOrd="0" presId="urn:microsoft.com/office/officeart/2005/8/layout/cycle5"/>
    <dgm:cxn modelId="{F49D51B5-D7F0-45C3-9702-3A4414E5B82B}" type="presParOf" srcId="{1CEAA178-0915-4D74-AAE9-91B3389E843C}" destId="{5CFB49DC-D33F-4D00-851C-8C635D7585F1}" srcOrd="4" destOrd="0" presId="urn:microsoft.com/office/officeart/2005/8/layout/cycle5"/>
    <dgm:cxn modelId="{59880129-2EC5-4776-8561-1676C7B6FD3C}" type="presParOf" srcId="{1CEAA178-0915-4D74-AAE9-91B3389E843C}" destId="{4CE69597-F651-4356-B905-7F8BE10BCCAB}" srcOrd="5" destOrd="0" presId="urn:microsoft.com/office/officeart/2005/8/layout/cycle5"/>
    <dgm:cxn modelId="{36C0BB47-382C-4026-A516-4166CB5985E7}" type="presParOf" srcId="{1CEAA178-0915-4D74-AAE9-91B3389E843C}" destId="{5CE3E50A-FA95-4D8B-A866-5DA2BB0D9908}" srcOrd="6" destOrd="0" presId="urn:microsoft.com/office/officeart/2005/8/layout/cycle5"/>
    <dgm:cxn modelId="{A380B944-D931-4CEE-8901-31D2F7266B49}" type="presParOf" srcId="{1CEAA178-0915-4D74-AAE9-91B3389E843C}" destId="{2B3E9812-38FA-49D1-87DA-E766B3B92F75}" srcOrd="7" destOrd="0" presId="urn:microsoft.com/office/officeart/2005/8/layout/cycle5"/>
    <dgm:cxn modelId="{81C1F424-6836-479E-8092-F69EC6DCD8B7}" type="presParOf" srcId="{1CEAA178-0915-4D74-AAE9-91B3389E843C}" destId="{03A3F378-8BDE-42AB-9FFC-68BD466FB397}" srcOrd="8" destOrd="0" presId="urn:microsoft.com/office/officeart/2005/8/layout/cycle5"/>
    <dgm:cxn modelId="{458CD967-0456-4ABE-8A97-AA346DC91E71}" type="presParOf" srcId="{1CEAA178-0915-4D74-AAE9-91B3389E843C}" destId="{E1E0B312-DE02-45A4-A3C3-76AD6406E342}" srcOrd="9" destOrd="0" presId="urn:microsoft.com/office/officeart/2005/8/layout/cycle5"/>
    <dgm:cxn modelId="{E968C972-5098-4C10-9A63-CD630F1AB907}" type="presParOf" srcId="{1CEAA178-0915-4D74-AAE9-91B3389E843C}" destId="{A1A937B4-6D97-4760-9EFD-12FDF922BBC4}" srcOrd="10" destOrd="0" presId="urn:microsoft.com/office/officeart/2005/8/layout/cycle5"/>
    <dgm:cxn modelId="{9EC1BB91-77CC-46AC-84A7-26BCA133DC6D}" type="presParOf" srcId="{1CEAA178-0915-4D74-AAE9-91B3389E843C}" destId="{BB36CA70-808C-455E-A930-3FBF8670488A}" srcOrd="11" destOrd="0" presId="urn:microsoft.com/office/officeart/2005/8/layout/cycle5"/>
    <dgm:cxn modelId="{CBB97177-8C8F-4C33-9382-733B9DBB39E2}" type="presParOf" srcId="{1CEAA178-0915-4D74-AAE9-91B3389E843C}" destId="{02EA52A7-DA67-4961-BC77-D32D473BAB27}" srcOrd="12" destOrd="0" presId="urn:microsoft.com/office/officeart/2005/8/layout/cycle5"/>
    <dgm:cxn modelId="{727C1157-F3B0-423B-8BFA-6E6787294F32}" type="presParOf" srcId="{1CEAA178-0915-4D74-AAE9-91B3389E843C}" destId="{BE10E3AA-56DE-4F64-B418-D40A656F66EF}" srcOrd="13" destOrd="0" presId="urn:microsoft.com/office/officeart/2005/8/layout/cycle5"/>
    <dgm:cxn modelId="{8F387EA6-0876-43CF-946B-9D568A5E869D}" type="presParOf" srcId="{1CEAA178-0915-4D74-AAE9-91B3389E843C}" destId="{4D93E77D-CBCD-4E21-8285-085DD436DA6F}" srcOrd="14" destOrd="0" presId="urn:microsoft.com/office/officeart/2005/8/layout/cycle5"/>
    <dgm:cxn modelId="{BF33FFA6-003E-49AC-B154-125F769E3AA0}" type="presParOf" srcId="{1CEAA178-0915-4D74-AAE9-91B3389E843C}" destId="{053E382B-5928-41EC-B250-E8EDC691AD89}" srcOrd="15" destOrd="0" presId="urn:microsoft.com/office/officeart/2005/8/layout/cycle5"/>
    <dgm:cxn modelId="{6650C87B-9D91-47B2-ABD3-6CD050B2F3F4}" type="presParOf" srcId="{1CEAA178-0915-4D74-AAE9-91B3389E843C}" destId="{A34336A9-54B8-45FF-980E-6900AAAA8CD4}" srcOrd="16" destOrd="0" presId="urn:microsoft.com/office/officeart/2005/8/layout/cycle5"/>
    <dgm:cxn modelId="{C2A26E7B-BDB6-49E7-8885-32B4792D0446}" type="presParOf" srcId="{1CEAA178-0915-4D74-AAE9-91B3389E843C}" destId="{5D58D1E1-EB24-4B76-ADC2-8B01A9A99DD8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B1908-C1CE-4AE1-AA60-1DB873776CA3}">
      <dsp:nvSpPr>
        <dsp:cNvPr id="0" name=""/>
        <dsp:cNvSpPr/>
      </dsp:nvSpPr>
      <dsp:spPr>
        <a:xfrm>
          <a:off x="3909668" y="-238630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Patient discharged /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Patient Admitted</a:t>
          </a:r>
        </a:p>
      </dsp:txBody>
      <dsp:txXfrm>
        <a:off x="3978431" y="-169867"/>
        <a:ext cx="1623236" cy="1271084"/>
      </dsp:txXfrm>
    </dsp:sp>
    <dsp:sp modelId="{459DA84F-93BE-41F0-A854-32453A5742C2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3143365" y="220149"/>
              </a:moveTo>
              <a:arcTo wR="2187070" hR="2187070" stAng="17755711" swAng="395478"/>
            </a:path>
          </a:pathLst>
        </a:custGeom>
        <a:noFill/>
        <a:ln w="31750" cap="flat" cmpd="sng" algn="ctr">
          <a:solidFill>
            <a:schemeClr val="dk1"/>
          </a:solidFill>
          <a:prstDash val="solid"/>
          <a:miter lim="800000"/>
          <a:headEnd w="lg" len="med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4F87A1B-0FCA-4ECE-A038-ED43393BE175}">
      <dsp:nvSpPr>
        <dsp:cNvPr id="0" name=""/>
        <dsp:cNvSpPr/>
      </dsp:nvSpPr>
      <dsp:spPr>
        <a:xfrm>
          <a:off x="5803726" y="854904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Notification to Unit clerks</a:t>
          </a:r>
        </a:p>
      </dsp:txBody>
      <dsp:txXfrm>
        <a:off x="5872489" y="923667"/>
        <a:ext cx="1623236" cy="1271084"/>
      </dsp:txXfrm>
    </dsp:sp>
    <dsp:sp modelId="{4CE69597-F651-4356-B905-7F8BE10BCCAB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4361460" y="1951903"/>
              </a:moveTo>
              <a:arcTo wR="2187070" hR="2187070" stAng="21229637" swAng="740726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3E50A-FA95-4D8B-A866-5DA2BB0D9908}">
      <dsp:nvSpPr>
        <dsp:cNvPr id="0" name=""/>
        <dsp:cNvSpPr/>
      </dsp:nvSpPr>
      <dsp:spPr>
        <a:xfrm>
          <a:off x="5803726" y="3041974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Unit clerk notify Bed Coordinator</a:t>
          </a:r>
        </a:p>
      </dsp:txBody>
      <dsp:txXfrm>
        <a:off x="5872489" y="3110737"/>
        <a:ext cx="1623236" cy="1271084"/>
      </dsp:txXfrm>
    </dsp:sp>
    <dsp:sp modelId="{03A3F378-8BDE-42AB-9FFC-68BD466FB397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3362820" y="4031219"/>
              </a:moveTo>
              <a:arcTo wR="2187070" hR="2187070" stAng="3448811" swAng="395478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0B312-DE02-45A4-A3C3-76AD6406E342}">
      <dsp:nvSpPr>
        <dsp:cNvPr id="0" name=""/>
        <dsp:cNvSpPr/>
      </dsp:nvSpPr>
      <dsp:spPr>
        <a:xfrm>
          <a:off x="3909668" y="4135509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Bed coordinator notify Cleaners</a:t>
          </a:r>
        </a:p>
      </dsp:txBody>
      <dsp:txXfrm>
        <a:off x="3978431" y="4204272"/>
        <a:ext cx="1623236" cy="1271084"/>
      </dsp:txXfrm>
    </dsp:sp>
    <dsp:sp modelId="{BB36CA70-808C-455E-A930-3FBF8670488A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1230774" y="4153990"/>
              </a:moveTo>
              <a:arcTo wR="2187070" hR="2187070" stAng="6955711" swAng="395478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A52A7-DA67-4961-BC77-D32D473BAB27}">
      <dsp:nvSpPr>
        <dsp:cNvPr id="0" name=""/>
        <dsp:cNvSpPr/>
      </dsp:nvSpPr>
      <dsp:spPr>
        <a:xfrm>
          <a:off x="2015609" y="3041974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Cleaners send status notification to Unit Coordinator </a:t>
          </a:r>
        </a:p>
      </dsp:txBody>
      <dsp:txXfrm>
        <a:off x="2084372" y="3110737"/>
        <a:ext cx="1623236" cy="1271084"/>
      </dsp:txXfrm>
    </dsp:sp>
    <dsp:sp modelId="{4D93E77D-CBCD-4E21-8285-085DD436DA6F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12680" y="2422237"/>
              </a:moveTo>
              <a:arcTo wR="2187070" hR="2187070" stAng="10429637" swAng="740726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E382B-5928-41EC-B250-E8EDC691AD89}">
      <dsp:nvSpPr>
        <dsp:cNvPr id="0" name=""/>
        <dsp:cNvSpPr/>
      </dsp:nvSpPr>
      <dsp:spPr>
        <a:xfrm>
          <a:off x="2015609" y="854904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Unit Clerks notify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Bed Coordinator </a:t>
          </a:r>
        </a:p>
      </dsp:txBody>
      <dsp:txXfrm>
        <a:off x="2084372" y="923667"/>
        <a:ext cx="1623236" cy="1271084"/>
      </dsp:txXfrm>
    </dsp:sp>
    <dsp:sp modelId="{5D58D1E1-EB24-4B76-ADC2-8B01A9A99DD8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1011320" y="342920"/>
              </a:moveTo>
              <a:arcTo wR="2187070" hR="2187070" stAng="14248811" swAng="395478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0B62-E596-4E6F-9F73-FA5E727F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64E18-34C0-41CF-8412-F1C188CE1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330E-B30F-4DBE-BFCE-6282D441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DD-1713-493F-A783-F916E091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9B86-9DD7-4A8B-A30F-F3358D5B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52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A2EE-0446-42CD-8CDB-69038895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D9CD2-39EA-4ECA-8B9D-6654F3E5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BF6CE-4841-49BF-81B1-4BC47245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2F1F6-B832-4592-AEEF-3218B822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52C1-A68B-4A11-BF8C-9814D968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66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8432F-36B2-4631-803F-EAA8A0117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4DD43-D233-4530-929B-55DC46663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CB22-41AF-4C8F-92E1-24063C52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AD11D-85EF-41F3-A8FB-DF43E676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F9DF-63A8-4130-A067-9A665C71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7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4EC6-1A02-4A7C-85EB-A4049656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D635-605C-433E-B63E-ECD0F089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CD14-ED92-43AB-A6B2-B17A9CFD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8052-0C2E-4355-A170-5C95BB10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A3ED-6C84-4FE7-9E31-1741FC76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FF21-4DA9-4D65-B490-8A4BDB8C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1F6F-48B7-4EC3-9FEC-07AEBAB4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8D4B-67B1-44AB-9E22-3C09F19C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B473-E344-4959-85E9-DB4F0CFC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DC02-40FB-47FF-829D-B3BD4DFF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9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1317-C36F-4E94-84EF-42E03AD5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1CD2-6EF3-46A2-B400-6E17313D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6FCF8-C451-493D-89B7-F9983E713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DD9E-505F-4DCA-9F4E-BC89ED1E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22B9-5D59-4EB4-847E-2AD9DAAE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832E2-D8F4-491C-8830-484A226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1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935A-732F-4761-B530-F4BE88DC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4D07-5351-4CC9-AE22-761FA5C9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BDCF2-D4D0-46F2-9888-C1AD279C4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0031D-21AD-4C29-AD4B-7E9E95AF7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A20E8-7152-4421-94A5-0C6366DAB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16277-7F29-4323-AF85-B082C5FD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63E1A-A54C-405A-A92A-559EA799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7EF1F-FF3E-4084-A038-79EA2E12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45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6F17-BBE1-4860-A4B3-88F76838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2C22B-F12E-4DF5-882A-4E05A61B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5990D-B4D3-4739-A9A5-47C95FD0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7AAE-F249-4C23-A138-C7A065F0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76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03F11-FF80-4C3A-93CC-1AFE68D6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FAC6A-CE41-4032-AAD8-170D32A5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AB526-597C-47B0-B451-8B435DE3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93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7F3A-49EB-42CF-BC1B-74F8EF9A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C6BD-81DF-4850-9A33-8C88CC86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B7D9A-A179-407F-8598-B8BFAAE8D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721FD-C22B-4326-A005-5AC68A96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C1AB3-6EDD-43E4-8AB0-3BACD9BC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CC6D1-5D00-4080-BAF4-1A890F38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27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4992-5F6C-4E2D-9734-80A6507F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16467-AADD-49F4-8389-7F29CCC1B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E377-BD8A-48AC-8877-FAA1348D2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F7618-8DA3-41F7-A6F2-8DB85F96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2E9E2-A244-48D2-AD11-26187B44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A4317-BE32-423C-8E7A-77E2EA9F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53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507F4-EC68-4D52-9BC4-D201E4CA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4122A-EF38-4A50-82CA-D0CE701A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3DD5-FB76-4961-AED6-0E8472FF7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C50F-747F-4C39-9BBF-374B7CBBA4E7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5624-B552-493B-9394-49BCF3FAA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25BB-8835-4F2A-9561-E13BF562D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9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5BAC3-B8CA-40D8-A7F8-AA2678539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CA" sz="7200" dirty="0"/>
              <a:t>Hospital Bed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A4AA7-F701-4C5F-884C-BC9E3592A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fontScale="85000" lnSpcReduction="10000"/>
          </a:bodyPr>
          <a:lstStyle/>
          <a:p>
            <a:r>
              <a:rPr lang="en-CA" sz="2800" b="1" dirty="0"/>
              <a:t>Lakshmi Priya </a:t>
            </a:r>
            <a:r>
              <a:rPr lang="en-CA" sz="2800" b="1" dirty="0" err="1"/>
              <a:t>Kenday</a:t>
            </a:r>
            <a:r>
              <a:rPr lang="en-CA" sz="2800" b="1" dirty="0"/>
              <a:t> Sivaram &amp;  Padmanabhan Rajendrakumar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45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45950-4558-4E7F-8CE2-EDA92088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Goal of the Project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1648-D191-4584-8C08-5E7CDED0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92369"/>
            <a:ext cx="6906491" cy="5684594"/>
          </a:xfrm>
        </p:spPr>
        <p:txBody>
          <a:bodyPr anchor="ctr">
            <a:normAutofit lnSpcReduction="10000"/>
          </a:bodyPr>
          <a:lstStyle/>
          <a:p>
            <a:endParaRPr lang="en-CA" sz="1700" dirty="0"/>
          </a:p>
          <a:p>
            <a:endParaRPr lang="en-CA" sz="1700" dirty="0"/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To optimize the Bed Turnaround process in a hospital through visualization of bed status.</a:t>
            </a:r>
          </a:p>
          <a:p>
            <a:r>
              <a:rPr lang="en-CA" sz="2000" b="1" dirty="0"/>
              <a:t>Users: </a:t>
            </a:r>
            <a:br>
              <a:rPr lang="en-CA" sz="2000" dirty="0"/>
            </a:br>
            <a:r>
              <a:rPr lang="en-CA" sz="2000" dirty="0"/>
              <a:t>Primary: Unit Clerks, Bed Co-ordinators </a:t>
            </a:r>
            <a:br>
              <a:rPr lang="en-CA" sz="2000" dirty="0"/>
            </a:br>
            <a:r>
              <a:rPr lang="en-CA" sz="2000" dirty="0"/>
              <a:t>Secondary: Hospital Managers , House-keeping Service Manager </a:t>
            </a:r>
          </a:p>
          <a:p>
            <a:r>
              <a:rPr lang="en-CA" sz="2000" dirty="0"/>
              <a:t>Questions:</a:t>
            </a:r>
          </a:p>
          <a:p>
            <a:pPr lvl="1"/>
            <a:r>
              <a:rPr lang="en-CA" sz="2000" dirty="0"/>
              <a:t>What’s the current status of beds in each unit?</a:t>
            </a:r>
          </a:p>
          <a:p>
            <a:pPr lvl="1"/>
            <a:r>
              <a:rPr lang="en-CA" sz="2000" dirty="0"/>
              <a:t>What’s the occupancy rate in each unit?</a:t>
            </a:r>
          </a:p>
          <a:p>
            <a:pPr lvl="1"/>
            <a:r>
              <a:rPr lang="en-CA" sz="2000" dirty="0"/>
              <a:t>What’s the Bed Turnaround rate by Unit? Where are the delays ?</a:t>
            </a:r>
          </a:p>
          <a:p>
            <a:pPr lvl="1"/>
            <a:r>
              <a:rPr lang="en-CA" sz="2000" dirty="0"/>
              <a:t>What’s the Admissions, Discharges and Transfer Summary over the months?</a:t>
            </a:r>
            <a:br>
              <a:rPr lang="en-CA" sz="1700" dirty="0"/>
            </a:br>
            <a:endParaRPr lang="en-CA" sz="1700" dirty="0"/>
          </a:p>
          <a:p>
            <a:pPr lvl="1"/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pPr marL="914400" lvl="2" indent="0">
              <a:buNone/>
            </a:pPr>
            <a:endParaRPr lang="en-CA" sz="1700" dirty="0"/>
          </a:p>
          <a:p>
            <a:pPr marL="914400" lvl="2" indent="0">
              <a:buNone/>
            </a:pPr>
            <a:endParaRPr lang="en-CA" sz="1700" dirty="0"/>
          </a:p>
          <a:p>
            <a:pPr marL="914400" lvl="2" indent="0">
              <a:buNone/>
            </a:pPr>
            <a:endParaRPr lang="en-CA" sz="1700" dirty="0"/>
          </a:p>
          <a:p>
            <a:pPr lvl="3"/>
            <a:endParaRPr lang="en-CA" sz="1700" dirty="0"/>
          </a:p>
          <a:p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420207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F353-33DF-4A2A-88FD-2C95F9C0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 for the Viz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8BA137-9DF4-4149-80F9-5FEB7703734F}"/>
              </a:ext>
            </a:extLst>
          </p:cNvPr>
          <p:cNvSpPr/>
          <p:nvPr/>
        </p:nvSpPr>
        <p:spPr>
          <a:xfrm>
            <a:off x="2489988" y="2908069"/>
            <a:ext cx="6730953" cy="854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7803C9-60BB-4004-9C5B-6838F3DA3B26}"/>
              </a:ext>
            </a:extLst>
          </p:cNvPr>
          <p:cNvSpPr/>
          <p:nvPr/>
        </p:nvSpPr>
        <p:spPr>
          <a:xfrm>
            <a:off x="2686929" y="3063021"/>
            <a:ext cx="24198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Communication delay </a:t>
            </a:r>
            <a:endParaRPr lang="en-CA" dirty="0">
              <a:noFill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DF6D03-D003-4A17-A5D5-E4C1723526E6}"/>
              </a:ext>
            </a:extLst>
          </p:cNvPr>
          <p:cNvSpPr/>
          <p:nvPr/>
        </p:nvSpPr>
        <p:spPr>
          <a:xfrm>
            <a:off x="5106784" y="3077787"/>
            <a:ext cx="2067739" cy="5153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Cleaning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2D430-1767-4292-B2ED-D632E92AF084}"/>
              </a:ext>
            </a:extLst>
          </p:cNvPr>
          <p:cNvSpPr txBox="1"/>
          <p:nvPr/>
        </p:nvSpPr>
        <p:spPr>
          <a:xfrm>
            <a:off x="5140037" y="2310468"/>
            <a:ext cx="261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BTAT ~= 2-3 hrs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6102E-FD62-43FB-9856-0B7D756826BE}"/>
              </a:ext>
            </a:extLst>
          </p:cNvPr>
          <p:cNvSpPr txBox="1"/>
          <p:nvPr/>
        </p:nvSpPr>
        <p:spPr>
          <a:xfrm>
            <a:off x="8558694" y="4149967"/>
            <a:ext cx="13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Patient Arrives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FD2BB-46B1-4C14-8306-7A6627760277}"/>
              </a:ext>
            </a:extLst>
          </p:cNvPr>
          <p:cNvSpPr txBox="1"/>
          <p:nvPr/>
        </p:nvSpPr>
        <p:spPr>
          <a:xfrm>
            <a:off x="1981096" y="4149969"/>
            <a:ext cx="13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Patient discharged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B8962-8EF1-4ACD-93CD-4A90AA11D81C}"/>
              </a:ext>
            </a:extLst>
          </p:cNvPr>
          <p:cNvSpPr txBox="1"/>
          <p:nvPr/>
        </p:nvSpPr>
        <p:spPr>
          <a:xfrm>
            <a:off x="5220711" y="4149968"/>
            <a:ext cx="224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Cleaning Time ~=45mins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A258A8-960A-47CF-80CF-83BA1BF10A34}"/>
              </a:ext>
            </a:extLst>
          </p:cNvPr>
          <p:cNvSpPr/>
          <p:nvPr/>
        </p:nvSpPr>
        <p:spPr>
          <a:xfrm>
            <a:off x="7174523" y="3077786"/>
            <a:ext cx="1835834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Phone/fax</a:t>
            </a:r>
            <a:endParaRPr lang="en-CA" dirty="0">
              <a:noFill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6094F5-4982-4093-BA12-8583AB346C35}"/>
              </a:ext>
            </a:extLst>
          </p:cNvPr>
          <p:cNvCxnSpPr>
            <a:cxnSpLocks/>
          </p:cNvCxnSpPr>
          <p:nvPr/>
        </p:nvCxnSpPr>
        <p:spPr>
          <a:xfrm flipV="1">
            <a:off x="2686287" y="3815543"/>
            <a:ext cx="0" cy="387073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B65946-6E94-4ADF-A5E8-0DC59CE6C5EF}"/>
              </a:ext>
            </a:extLst>
          </p:cNvPr>
          <p:cNvCxnSpPr>
            <a:cxnSpLocks/>
          </p:cNvCxnSpPr>
          <p:nvPr/>
        </p:nvCxnSpPr>
        <p:spPr>
          <a:xfrm flipV="1">
            <a:off x="9220941" y="3728456"/>
            <a:ext cx="0" cy="387073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8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BFEF-6812-41F8-8EC2-A104D444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2" y="167959"/>
            <a:ext cx="10515600" cy="620683"/>
          </a:xfrm>
        </p:spPr>
        <p:txBody>
          <a:bodyPr>
            <a:normAutofit fontScale="90000"/>
          </a:bodyPr>
          <a:lstStyle/>
          <a:p>
            <a:r>
              <a:rPr lang="en-CA" dirty="0"/>
              <a:t>Hospital Bed Turnover Process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F524213-EABC-4277-9619-C8800FA18BC3}"/>
              </a:ext>
            </a:extLst>
          </p:cNvPr>
          <p:cNvGraphicFramePr/>
          <p:nvPr/>
        </p:nvGraphicFramePr>
        <p:xfrm>
          <a:off x="1350498" y="1074209"/>
          <a:ext cx="9580099" cy="5305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67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D62AA-B516-4DE8-857F-B7BD27F8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Viz Choice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73D5-696D-491A-B720-8FC3775B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For our design, we are assuming a hospital with 5 units (General, Surgical,…) and 44 beds in total.</a:t>
            </a:r>
          </a:p>
          <a:p>
            <a:r>
              <a:rPr lang="en-US" dirty="0"/>
              <a:t>BTAT(Bed Turnaround Time) metrics provided by Fraser Health.</a:t>
            </a:r>
          </a:p>
          <a:p>
            <a:r>
              <a:rPr lang="en-US" dirty="0"/>
              <a:t>Other data is synthesized using known metrics.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89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0085E-6400-47ED-863B-8A482875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Visualisation Choice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B4D0-4921-434F-9DD6-572BDF7F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0"/>
            <a:r>
              <a:rPr lang="en-CA" sz="2600"/>
              <a:t>Screen displays needed to be easy to understand so that information such as statuses and alerts is quickly identifiable.(non-tech staffs)</a:t>
            </a:r>
          </a:p>
          <a:p>
            <a:pPr lvl="0"/>
            <a:r>
              <a:rPr lang="en-CA" sz="2600"/>
              <a:t>Use of familiar charts and symbols that’s been used in the current hospital culture.</a:t>
            </a:r>
          </a:p>
          <a:p>
            <a:r>
              <a:rPr lang="en-CA" sz="2600"/>
              <a:t>Bed status color follows traffic signal light color(Red, Amber, Green)</a:t>
            </a:r>
          </a:p>
          <a:p>
            <a:r>
              <a:rPr lang="en-CA" sz="2600"/>
              <a:t>Height of Bar chart reflects the quantity of the categories.</a:t>
            </a:r>
          </a:p>
          <a:p>
            <a:r>
              <a:rPr lang="en-CA" sz="2600"/>
              <a:t>Use of filters makes it easy to see the status by Units.</a:t>
            </a:r>
          </a:p>
          <a:p>
            <a:r>
              <a:rPr lang="en-CA" sz="2600"/>
              <a:t>Brushing with dates makes it easy to concentrate on specific date range.		</a:t>
            </a:r>
          </a:p>
          <a:p>
            <a:endParaRPr lang="en-CA" sz="2600"/>
          </a:p>
        </p:txBody>
      </p:sp>
    </p:spTree>
    <p:extLst>
      <p:ext uri="{BB962C8B-B14F-4D97-AF65-F5344CB8AC3E}">
        <p14:creationId xmlns:p14="http://schemas.microsoft.com/office/powerpoint/2010/main" val="345073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6BDE-7F9E-425D-9D6D-895D4845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CA"/>
              <a:t>Evaluation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703F9B-F40F-4DE9-A264-B932AAE3F950}"/>
              </a:ext>
            </a:extLst>
          </p:cNvPr>
          <p:cNvSpPr/>
          <p:nvPr/>
        </p:nvSpPr>
        <p:spPr>
          <a:xfrm>
            <a:off x="1219200" y="1257109"/>
            <a:ext cx="96480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Since our project aims to improve the process around bed management,</a:t>
            </a:r>
          </a:p>
          <a:p>
            <a:r>
              <a:rPr lang="en-US" sz="2000" b="1" dirty="0"/>
              <a:t>Formative Design </a:t>
            </a:r>
            <a:r>
              <a:rPr lang="en-US" sz="2000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Will include understanding the </a:t>
            </a:r>
            <a:r>
              <a:rPr lang="en-US" sz="2000" b="1" dirty="0"/>
              <a:t>current process </a:t>
            </a:r>
            <a:r>
              <a:rPr lang="en-US" sz="2000" dirty="0"/>
              <a:t>of bed management through </a:t>
            </a:r>
            <a:r>
              <a:rPr lang="en-US" sz="2000" b="1" dirty="0"/>
              <a:t>closed group </a:t>
            </a:r>
            <a:r>
              <a:rPr lang="en-US" sz="2000" dirty="0"/>
              <a:t>meeting with Stakeholders involved like central Bed Coordinator (Access Coordinator), Unit Managers, Nurses etc.,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available, analyzing the </a:t>
            </a:r>
            <a:r>
              <a:rPr lang="en-US" sz="2000" b="1" dirty="0"/>
              <a:t>communication logs </a:t>
            </a:r>
            <a:r>
              <a:rPr lang="en-US" sz="2000" dirty="0"/>
              <a:t>between units, or field observations if permitted.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Taking samples of the metrics like bed turnaround for a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Prototype Testing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000" dirty="0"/>
              <a:t>Walkthrough the design with users.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000" dirty="0"/>
              <a:t>Monitor performance using prototype – improves process, reduces time taken for communication. (user satisfaction, ease of use)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000" dirty="0"/>
              <a:t>Compare the data collected with the original process, use statistics to prove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167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Hospital Bed Management</vt:lpstr>
      <vt:lpstr>Goal of the Project</vt:lpstr>
      <vt:lpstr>Motivation for the Viz</vt:lpstr>
      <vt:lpstr>Hospital Bed Turnover Process</vt:lpstr>
      <vt:lpstr>Viz Choice</vt:lpstr>
      <vt:lpstr>Visualisation Choice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Bed Management</dc:title>
  <dc:creator>Lakshmi Sivaram</dc:creator>
  <cp:lastModifiedBy>Padmanabhan Rajendrakumar</cp:lastModifiedBy>
  <cp:revision>3</cp:revision>
  <dcterms:created xsi:type="dcterms:W3CDTF">2020-04-09T03:52:55Z</dcterms:created>
  <dcterms:modified xsi:type="dcterms:W3CDTF">2020-04-09T15:36:15Z</dcterms:modified>
</cp:coreProperties>
</file>