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9" clrIdx="0">
    <p:extLst>
      <p:ext uri="{19B8F6BF-5375-455C-9EA6-DF929625EA0E}">
        <p15:presenceInfo xmlns:p15="http://schemas.microsoft.com/office/powerpoint/2012/main" userId="D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1464" y="9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10-21T21:43:27.529" idx="1">
    <p:pos x="10" y="10"/>
    <p:text>Explain generative AI as a type of AI that creates new things (writing, pictures, videos) instead of just analyzing data. Mention that it uses very big models trained on large datasets to learn patterns. Give familiar examples (like GPT or DALL-E). Highlight that this tech is useful in many jobs by speeding up creative work and automating tasks.</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10-21T21:53:25.336" idx="3">
    <p:pos x="106" y="106"/>
    <p:text>Describe LLMs as models trained on lots of text that can generate and understand language. Then explain multimodal models that combine different kinds of inputs like pictures and sounds for better understanding. Use examples like Google’s Gemini model. Emphasize that this mix allows AI to do many new tasks such as image captioning or creating videos from text.</p:text>
    <p:extLst>
      <p:ext uri="{C676402C-5697-4E1C-873F-D02D1690AC5C}">
        <p15:threadingInfo xmlns:p15="http://schemas.microsoft.com/office/powerpoint/2012/main" timeZoneBias="-33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10-21T21:54:23.488" idx="4">
    <p:pos x="7152" y="1150"/>
    <p:text>Give simple examples of how AI is used in daily work: chatbots help customers quickly, marketing teams get AI help writing and designing, health professionals receive aid diagnosing illnesses, factories use AI to keep machines running smoothly, and businesses save time by automating paperwork.</p:text>
    <p:extLst>
      <p:ext uri="{C676402C-5697-4E1C-873F-D02D1690AC5C}">
        <p15:threadingInfo xmlns:p15="http://schemas.microsoft.com/office/powerpoint/2012/main" timeZoneBias="-33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10-21T21:54:59.483" idx="5">
    <p:pos x="10" y="10"/>
    <p:text>Explain that generative AI is powerful but can still make mistakes like giving false information. It needs lots of data that must be good and fair, or else results suffer. There are ethical risks: bias, misuse of data, and creation of fake images or news. AI needs big computers, so it can be costly. Stress the importance of humans overseeing AI to use it safely and responsibly.</p:text>
    <p:extLst>
      <p:ext uri="{C676402C-5697-4E1C-873F-D02D1690AC5C}">
        <p15:threadingInfo xmlns:p15="http://schemas.microsoft.com/office/powerpoint/2012/main" timeZoneBias="-33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5-10-21T21:59:37.656" idx="6">
    <p:pos x="10" y="10"/>
    <p:text>Explain that AI safety ensures AI systems do not cause harm, making them trustworthy and reliable. Highlight core principles: transparency (AI actions clear), fairness (avoid discrimination), reliability (consistent performance), and accountability (clear responsibility). Mention international frameworks like OECD guiding countries and companies on responsible AI practices.
Sources:
OECD AI Principles (2025)
EU AI Act summary (2025)</p:text>
    <p:extLst>
      <p:ext uri="{C676402C-5697-4E1C-873F-D02D1690AC5C}">
        <p15:threadingInfo xmlns:p15="http://schemas.microsoft.com/office/powerpoint/2012/main" timeZoneBias="-33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5-10-21T22:00:17.265" idx="7">
    <p:pos x="10" y="10"/>
    <p:text>Discuss how bias in AI means some groups may get unfair treatment. Emphasize the importance of detecting bias early via audits and performance tests. Describe ways to reduce bias, like improving data diversity and adjusting algorithms. Stress human oversight to ensure fair AI outcomes
Sources:
AI Now Institute Bias Reports (2025)
Google AI Fairness Guidelines (2025).</p:text>
    <p:extLst>
      <p:ext uri="{C676402C-5697-4E1C-873F-D02D1690AC5C}">
        <p15:threadingInfo xmlns:p15="http://schemas.microsoft.com/office/powerpoint/2012/main" timeZoneBias="-33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5-10-21T22:01:16.630" idx="8">
    <p:pos x="10" y="10"/>
    <p:text>Explain that deploying AI requires rules and governance so systems remain safe and ethical after launch. Highlight the need for clear organizational policies and designated roles managing AI. Stress ongoing monitoring to catch issues early and adapt AI use responsibly. Mention benefit of team input from tech, legal, and ethics experts.
Sources:
IEEE AI Governance Framework (2025)
World Economic Forum AI Deployment Guide (2025)</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9C418-DFA5-4D7A-A328-D52B843B2611}" type="datetimeFigureOut">
              <a:rPr lang="en-US" smtClean="0"/>
              <a:t>10/21/2025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B21BD6-131C-4769-A7AE-CC6E1409F137}" type="slidenum">
              <a:rPr lang="en-US" smtClean="0"/>
              <a:t>‹#›</a:t>
            </a:fld>
            <a:endParaRPr lang="en-US"/>
          </a:p>
        </p:txBody>
      </p:sp>
    </p:spTree>
    <p:extLst>
      <p:ext uri="{BB962C8B-B14F-4D97-AF65-F5344CB8AC3E}">
        <p14:creationId xmlns:p14="http://schemas.microsoft.com/office/powerpoint/2010/main" val="2840281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B21BD6-131C-4769-A7AE-CC6E1409F137}" type="slidenum">
              <a:rPr lang="en-US" smtClean="0"/>
              <a:t>2</a:t>
            </a:fld>
            <a:endParaRPr lang="en-US"/>
          </a:p>
        </p:txBody>
      </p:sp>
    </p:spTree>
    <p:extLst>
      <p:ext uri="{BB962C8B-B14F-4D97-AF65-F5344CB8AC3E}">
        <p14:creationId xmlns:p14="http://schemas.microsoft.com/office/powerpoint/2010/main" val="3073251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85E63-DEAF-73DB-50BB-17108FC5E9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F91F25-712D-68DE-EC43-E9AB35F62B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4A2772-32FA-A943-8EDF-9253D7E837EB}"/>
              </a:ext>
            </a:extLst>
          </p:cNvPr>
          <p:cNvSpPr>
            <a:spLocks noGrp="1"/>
          </p:cNvSpPr>
          <p:nvPr>
            <p:ph type="dt" sz="half" idx="10"/>
          </p:nvPr>
        </p:nvSpPr>
        <p:spPr/>
        <p:txBody>
          <a:bodyPr/>
          <a:lstStyle/>
          <a:p>
            <a:fld id="{2086CFCD-E3DA-491E-AFD5-0BD1906A38A4}" type="datetimeFigureOut">
              <a:rPr lang="en-US" smtClean="0"/>
              <a:t>10/21/2025</a:t>
            </a:fld>
            <a:endParaRPr lang="en-US"/>
          </a:p>
        </p:txBody>
      </p:sp>
      <p:sp>
        <p:nvSpPr>
          <p:cNvPr id="5" name="Footer Placeholder 4">
            <a:extLst>
              <a:ext uri="{FF2B5EF4-FFF2-40B4-BE49-F238E27FC236}">
                <a16:creationId xmlns:a16="http://schemas.microsoft.com/office/drawing/2014/main" id="{0AE85F80-C643-5F50-1246-A464EF9ED8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15379-3042-070C-DC25-B96629E96AD7}"/>
              </a:ext>
            </a:extLst>
          </p:cNvPr>
          <p:cNvSpPr>
            <a:spLocks noGrp="1"/>
          </p:cNvSpPr>
          <p:nvPr>
            <p:ph type="sldNum" sz="quarter" idx="12"/>
          </p:nvPr>
        </p:nvSpPr>
        <p:spPr/>
        <p:txBody>
          <a:bodyPr/>
          <a:lstStyle/>
          <a:p>
            <a:fld id="{7D6272BA-AB51-485A-AD43-D99168089025}" type="slidenum">
              <a:rPr lang="en-US" smtClean="0"/>
              <a:t>‹#›</a:t>
            </a:fld>
            <a:endParaRPr lang="en-US"/>
          </a:p>
        </p:txBody>
      </p:sp>
    </p:spTree>
    <p:extLst>
      <p:ext uri="{BB962C8B-B14F-4D97-AF65-F5344CB8AC3E}">
        <p14:creationId xmlns:p14="http://schemas.microsoft.com/office/powerpoint/2010/main" val="369249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E3EB9-CAB0-CB9D-45F4-BCB9FB9630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C340CC-5A9B-8C64-8D54-FF5C332A2C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B0B6B-4DCD-84B0-6C26-32BEACB4A853}"/>
              </a:ext>
            </a:extLst>
          </p:cNvPr>
          <p:cNvSpPr>
            <a:spLocks noGrp="1"/>
          </p:cNvSpPr>
          <p:nvPr>
            <p:ph type="dt" sz="half" idx="10"/>
          </p:nvPr>
        </p:nvSpPr>
        <p:spPr/>
        <p:txBody>
          <a:bodyPr/>
          <a:lstStyle/>
          <a:p>
            <a:fld id="{2086CFCD-E3DA-491E-AFD5-0BD1906A38A4}" type="datetimeFigureOut">
              <a:rPr lang="en-US" smtClean="0"/>
              <a:t>10/21/2025</a:t>
            </a:fld>
            <a:endParaRPr lang="en-US"/>
          </a:p>
        </p:txBody>
      </p:sp>
      <p:sp>
        <p:nvSpPr>
          <p:cNvPr id="5" name="Footer Placeholder 4">
            <a:extLst>
              <a:ext uri="{FF2B5EF4-FFF2-40B4-BE49-F238E27FC236}">
                <a16:creationId xmlns:a16="http://schemas.microsoft.com/office/drawing/2014/main" id="{42CF6B56-FEF5-B4A4-E302-3FB9AE2C53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99AF2-EC66-62F4-4D50-DD4659AFF2E4}"/>
              </a:ext>
            </a:extLst>
          </p:cNvPr>
          <p:cNvSpPr>
            <a:spLocks noGrp="1"/>
          </p:cNvSpPr>
          <p:nvPr>
            <p:ph type="sldNum" sz="quarter" idx="12"/>
          </p:nvPr>
        </p:nvSpPr>
        <p:spPr/>
        <p:txBody>
          <a:bodyPr/>
          <a:lstStyle/>
          <a:p>
            <a:fld id="{7D6272BA-AB51-485A-AD43-D99168089025}" type="slidenum">
              <a:rPr lang="en-US" smtClean="0"/>
              <a:t>‹#›</a:t>
            </a:fld>
            <a:endParaRPr lang="en-US"/>
          </a:p>
        </p:txBody>
      </p:sp>
    </p:spTree>
    <p:extLst>
      <p:ext uri="{BB962C8B-B14F-4D97-AF65-F5344CB8AC3E}">
        <p14:creationId xmlns:p14="http://schemas.microsoft.com/office/powerpoint/2010/main" val="2635672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7C1A93-A92F-B873-D70A-CC807B897E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BCF1A72-BBCF-56DB-0584-BB11026BD6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35FE36-F62B-4D52-BB71-CF1EF72EA093}"/>
              </a:ext>
            </a:extLst>
          </p:cNvPr>
          <p:cNvSpPr>
            <a:spLocks noGrp="1"/>
          </p:cNvSpPr>
          <p:nvPr>
            <p:ph type="dt" sz="half" idx="10"/>
          </p:nvPr>
        </p:nvSpPr>
        <p:spPr/>
        <p:txBody>
          <a:bodyPr/>
          <a:lstStyle/>
          <a:p>
            <a:fld id="{2086CFCD-E3DA-491E-AFD5-0BD1906A38A4}" type="datetimeFigureOut">
              <a:rPr lang="en-US" smtClean="0"/>
              <a:t>10/21/2025</a:t>
            </a:fld>
            <a:endParaRPr lang="en-US"/>
          </a:p>
        </p:txBody>
      </p:sp>
      <p:sp>
        <p:nvSpPr>
          <p:cNvPr id="5" name="Footer Placeholder 4">
            <a:extLst>
              <a:ext uri="{FF2B5EF4-FFF2-40B4-BE49-F238E27FC236}">
                <a16:creationId xmlns:a16="http://schemas.microsoft.com/office/drawing/2014/main" id="{CEDE8BA0-6098-E054-8EFC-6D8E2C655C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1AA00-9632-1E63-E432-E7B1085E1A77}"/>
              </a:ext>
            </a:extLst>
          </p:cNvPr>
          <p:cNvSpPr>
            <a:spLocks noGrp="1"/>
          </p:cNvSpPr>
          <p:nvPr>
            <p:ph type="sldNum" sz="quarter" idx="12"/>
          </p:nvPr>
        </p:nvSpPr>
        <p:spPr/>
        <p:txBody>
          <a:bodyPr/>
          <a:lstStyle/>
          <a:p>
            <a:fld id="{7D6272BA-AB51-485A-AD43-D99168089025}" type="slidenum">
              <a:rPr lang="en-US" smtClean="0"/>
              <a:t>‹#›</a:t>
            </a:fld>
            <a:endParaRPr lang="en-US"/>
          </a:p>
        </p:txBody>
      </p:sp>
    </p:spTree>
    <p:extLst>
      <p:ext uri="{BB962C8B-B14F-4D97-AF65-F5344CB8AC3E}">
        <p14:creationId xmlns:p14="http://schemas.microsoft.com/office/powerpoint/2010/main" val="2932399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F373A-15BE-FB29-8B93-337893D500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94BE2C-69F8-B264-E818-F3AC278247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EDA96E-7F16-61F5-DB71-52106AFA9BE6}"/>
              </a:ext>
            </a:extLst>
          </p:cNvPr>
          <p:cNvSpPr>
            <a:spLocks noGrp="1"/>
          </p:cNvSpPr>
          <p:nvPr>
            <p:ph type="dt" sz="half" idx="10"/>
          </p:nvPr>
        </p:nvSpPr>
        <p:spPr/>
        <p:txBody>
          <a:bodyPr/>
          <a:lstStyle/>
          <a:p>
            <a:fld id="{2086CFCD-E3DA-491E-AFD5-0BD1906A38A4}" type="datetimeFigureOut">
              <a:rPr lang="en-US" smtClean="0"/>
              <a:t>10/21/2025</a:t>
            </a:fld>
            <a:endParaRPr lang="en-US"/>
          </a:p>
        </p:txBody>
      </p:sp>
      <p:sp>
        <p:nvSpPr>
          <p:cNvPr id="5" name="Footer Placeholder 4">
            <a:extLst>
              <a:ext uri="{FF2B5EF4-FFF2-40B4-BE49-F238E27FC236}">
                <a16:creationId xmlns:a16="http://schemas.microsoft.com/office/drawing/2014/main" id="{C21A10A7-0BB9-C452-3ED2-21C169847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0865F4-A78A-D998-89B4-5720E39D8ABD}"/>
              </a:ext>
            </a:extLst>
          </p:cNvPr>
          <p:cNvSpPr>
            <a:spLocks noGrp="1"/>
          </p:cNvSpPr>
          <p:nvPr>
            <p:ph type="sldNum" sz="quarter" idx="12"/>
          </p:nvPr>
        </p:nvSpPr>
        <p:spPr/>
        <p:txBody>
          <a:bodyPr/>
          <a:lstStyle/>
          <a:p>
            <a:fld id="{7D6272BA-AB51-485A-AD43-D99168089025}" type="slidenum">
              <a:rPr lang="en-US" smtClean="0"/>
              <a:t>‹#›</a:t>
            </a:fld>
            <a:endParaRPr lang="en-US"/>
          </a:p>
        </p:txBody>
      </p:sp>
    </p:spTree>
    <p:extLst>
      <p:ext uri="{BB962C8B-B14F-4D97-AF65-F5344CB8AC3E}">
        <p14:creationId xmlns:p14="http://schemas.microsoft.com/office/powerpoint/2010/main" val="3652674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F5124-3005-4A87-C48E-6A2B751CDF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F7581E-8064-E54D-CC07-FB68AA6B57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269FB2-F0E9-CDEB-86A2-85979234C9BB}"/>
              </a:ext>
            </a:extLst>
          </p:cNvPr>
          <p:cNvSpPr>
            <a:spLocks noGrp="1"/>
          </p:cNvSpPr>
          <p:nvPr>
            <p:ph type="dt" sz="half" idx="10"/>
          </p:nvPr>
        </p:nvSpPr>
        <p:spPr/>
        <p:txBody>
          <a:bodyPr/>
          <a:lstStyle/>
          <a:p>
            <a:fld id="{2086CFCD-E3DA-491E-AFD5-0BD1906A38A4}" type="datetimeFigureOut">
              <a:rPr lang="en-US" smtClean="0"/>
              <a:t>10/21/2025</a:t>
            </a:fld>
            <a:endParaRPr lang="en-US"/>
          </a:p>
        </p:txBody>
      </p:sp>
      <p:sp>
        <p:nvSpPr>
          <p:cNvPr id="5" name="Footer Placeholder 4">
            <a:extLst>
              <a:ext uri="{FF2B5EF4-FFF2-40B4-BE49-F238E27FC236}">
                <a16:creationId xmlns:a16="http://schemas.microsoft.com/office/drawing/2014/main" id="{4B6FF9D3-58FC-E487-8F23-C0F1D79494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6E9B9C-4A2A-9AFD-45AF-EB2403987B68}"/>
              </a:ext>
            </a:extLst>
          </p:cNvPr>
          <p:cNvSpPr>
            <a:spLocks noGrp="1"/>
          </p:cNvSpPr>
          <p:nvPr>
            <p:ph type="sldNum" sz="quarter" idx="12"/>
          </p:nvPr>
        </p:nvSpPr>
        <p:spPr/>
        <p:txBody>
          <a:bodyPr/>
          <a:lstStyle/>
          <a:p>
            <a:fld id="{7D6272BA-AB51-485A-AD43-D99168089025}" type="slidenum">
              <a:rPr lang="en-US" smtClean="0"/>
              <a:t>‹#›</a:t>
            </a:fld>
            <a:endParaRPr lang="en-US"/>
          </a:p>
        </p:txBody>
      </p:sp>
    </p:spTree>
    <p:extLst>
      <p:ext uri="{BB962C8B-B14F-4D97-AF65-F5344CB8AC3E}">
        <p14:creationId xmlns:p14="http://schemas.microsoft.com/office/powerpoint/2010/main" val="1682419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08CA9-4AFD-179A-073B-46224DC19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7EA621-F5C5-3000-7DFA-F031635A36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73B56FA-413A-C05A-405D-9B21CBD851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C26585B-3A33-76FC-DE37-64031F6C0560}"/>
              </a:ext>
            </a:extLst>
          </p:cNvPr>
          <p:cNvSpPr>
            <a:spLocks noGrp="1"/>
          </p:cNvSpPr>
          <p:nvPr>
            <p:ph type="dt" sz="half" idx="10"/>
          </p:nvPr>
        </p:nvSpPr>
        <p:spPr/>
        <p:txBody>
          <a:bodyPr/>
          <a:lstStyle/>
          <a:p>
            <a:fld id="{2086CFCD-E3DA-491E-AFD5-0BD1906A38A4}" type="datetimeFigureOut">
              <a:rPr lang="en-US" smtClean="0"/>
              <a:t>10/21/2025</a:t>
            </a:fld>
            <a:endParaRPr lang="en-US"/>
          </a:p>
        </p:txBody>
      </p:sp>
      <p:sp>
        <p:nvSpPr>
          <p:cNvPr id="6" name="Footer Placeholder 5">
            <a:extLst>
              <a:ext uri="{FF2B5EF4-FFF2-40B4-BE49-F238E27FC236}">
                <a16:creationId xmlns:a16="http://schemas.microsoft.com/office/drawing/2014/main" id="{67925777-37EA-232C-2DB4-9CEBFD008B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1DCC0B-9EB0-20C1-9480-AE7F78720CC1}"/>
              </a:ext>
            </a:extLst>
          </p:cNvPr>
          <p:cNvSpPr>
            <a:spLocks noGrp="1"/>
          </p:cNvSpPr>
          <p:nvPr>
            <p:ph type="sldNum" sz="quarter" idx="12"/>
          </p:nvPr>
        </p:nvSpPr>
        <p:spPr/>
        <p:txBody>
          <a:bodyPr/>
          <a:lstStyle/>
          <a:p>
            <a:fld id="{7D6272BA-AB51-485A-AD43-D99168089025}" type="slidenum">
              <a:rPr lang="en-US" smtClean="0"/>
              <a:t>‹#›</a:t>
            </a:fld>
            <a:endParaRPr lang="en-US"/>
          </a:p>
        </p:txBody>
      </p:sp>
    </p:spTree>
    <p:extLst>
      <p:ext uri="{BB962C8B-B14F-4D97-AF65-F5344CB8AC3E}">
        <p14:creationId xmlns:p14="http://schemas.microsoft.com/office/powerpoint/2010/main" val="478157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0319-1DF8-4511-8ED8-F5E562BA279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7F74585-318C-53BC-2FD5-76BEABE12E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9D61E7-F4AB-ACFA-AAD6-05CB251C44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486781-3B77-D67F-6000-961D9DCACB4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D5C487-AED8-0306-1A5F-EA26D9A9D2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3F9F0C-9AA8-C219-E6AD-28FE36985C20}"/>
              </a:ext>
            </a:extLst>
          </p:cNvPr>
          <p:cNvSpPr>
            <a:spLocks noGrp="1"/>
          </p:cNvSpPr>
          <p:nvPr>
            <p:ph type="dt" sz="half" idx="10"/>
          </p:nvPr>
        </p:nvSpPr>
        <p:spPr/>
        <p:txBody>
          <a:bodyPr/>
          <a:lstStyle/>
          <a:p>
            <a:fld id="{2086CFCD-E3DA-491E-AFD5-0BD1906A38A4}" type="datetimeFigureOut">
              <a:rPr lang="en-US" smtClean="0"/>
              <a:t>10/21/2025</a:t>
            </a:fld>
            <a:endParaRPr lang="en-US"/>
          </a:p>
        </p:txBody>
      </p:sp>
      <p:sp>
        <p:nvSpPr>
          <p:cNvPr id="8" name="Footer Placeholder 7">
            <a:extLst>
              <a:ext uri="{FF2B5EF4-FFF2-40B4-BE49-F238E27FC236}">
                <a16:creationId xmlns:a16="http://schemas.microsoft.com/office/drawing/2014/main" id="{609BA314-B09B-6515-F0A9-6EB3091070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A045C2-C75F-C8A9-4805-88DF643741D0}"/>
              </a:ext>
            </a:extLst>
          </p:cNvPr>
          <p:cNvSpPr>
            <a:spLocks noGrp="1"/>
          </p:cNvSpPr>
          <p:nvPr>
            <p:ph type="sldNum" sz="quarter" idx="12"/>
          </p:nvPr>
        </p:nvSpPr>
        <p:spPr/>
        <p:txBody>
          <a:bodyPr/>
          <a:lstStyle/>
          <a:p>
            <a:fld id="{7D6272BA-AB51-485A-AD43-D99168089025}" type="slidenum">
              <a:rPr lang="en-US" smtClean="0"/>
              <a:t>‹#›</a:t>
            </a:fld>
            <a:endParaRPr lang="en-US"/>
          </a:p>
        </p:txBody>
      </p:sp>
    </p:spTree>
    <p:extLst>
      <p:ext uri="{BB962C8B-B14F-4D97-AF65-F5344CB8AC3E}">
        <p14:creationId xmlns:p14="http://schemas.microsoft.com/office/powerpoint/2010/main" val="3877628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B7D5B-B51E-5B9A-42B4-FB602B6566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0C543F-F5D0-498D-8B12-D6CC6B0BA3C0}"/>
              </a:ext>
            </a:extLst>
          </p:cNvPr>
          <p:cNvSpPr>
            <a:spLocks noGrp="1"/>
          </p:cNvSpPr>
          <p:nvPr>
            <p:ph type="dt" sz="half" idx="10"/>
          </p:nvPr>
        </p:nvSpPr>
        <p:spPr/>
        <p:txBody>
          <a:bodyPr/>
          <a:lstStyle/>
          <a:p>
            <a:fld id="{2086CFCD-E3DA-491E-AFD5-0BD1906A38A4}" type="datetimeFigureOut">
              <a:rPr lang="en-US" smtClean="0"/>
              <a:t>10/21/2025</a:t>
            </a:fld>
            <a:endParaRPr lang="en-US"/>
          </a:p>
        </p:txBody>
      </p:sp>
      <p:sp>
        <p:nvSpPr>
          <p:cNvPr id="4" name="Footer Placeholder 3">
            <a:extLst>
              <a:ext uri="{FF2B5EF4-FFF2-40B4-BE49-F238E27FC236}">
                <a16:creationId xmlns:a16="http://schemas.microsoft.com/office/drawing/2014/main" id="{A2720D1F-BA3B-3D61-4470-0144E860AB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D2A2E3-B180-64D4-AADF-B8C44E0F085F}"/>
              </a:ext>
            </a:extLst>
          </p:cNvPr>
          <p:cNvSpPr>
            <a:spLocks noGrp="1"/>
          </p:cNvSpPr>
          <p:nvPr>
            <p:ph type="sldNum" sz="quarter" idx="12"/>
          </p:nvPr>
        </p:nvSpPr>
        <p:spPr/>
        <p:txBody>
          <a:bodyPr/>
          <a:lstStyle/>
          <a:p>
            <a:fld id="{7D6272BA-AB51-485A-AD43-D99168089025}" type="slidenum">
              <a:rPr lang="en-US" smtClean="0"/>
              <a:t>‹#›</a:t>
            </a:fld>
            <a:endParaRPr lang="en-US"/>
          </a:p>
        </p:txBody>
      </p:sp>
    </p:spTree>
    <p:extLst>
      <p:ext uri="{BB962C8B-B14F-4D97-AF65-F5344CB8AC3E}">
        <p14:creationId xmlns:p14="http://schemas.microsoft.com/office/powerpoint/2010/main" val="1280226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5F0814-780B-A16F-5B53-0CDAB03A8FD8}"/>
              </a:ext>
            </a:extLst>
          </p:cNvPr>
          <p:cNvSpPr>
            <a:spLocks noGrp="1"/>
          </p:cNvSpPr>
          <p:nvPr>
            <p:ph type="dt" sz="half" idx="10"/>
          </p:nvPr>
        </p:nvSpPr>
        <p:spPr/>
        <p:txBody>
          <a:bodyPr/>
          <a:lstStyle/>
          <a:p>
            <a:fld id="{2086CFCD-E3DA-491E-AFD5-0BD1906A38A4}" type="datetimeFigureOut">
              <a:rPr lang="en-US" smtClean="0"/>
              <a:t>10/21/2025</a:t>
            </a:fld>
            <a:endParaRPr lang="en-US"/>
          </a:p>
        </p:txBody>
      </p:sp>
      <p:sp>
        <p:nvSpPr>
          <p:cNvPr id="3" name="Footer Placeholder 2">
            <a:extLst>
              <a:ext uri="{FF2B5EF4-FFF2-40B4-BE49-F238E27FC236}">
                <a16:creationId xmlns:a16="http://schemas.microsoft.com/office/drawing/2014/main" id="{B17B94D8-497E-2E9E-D056-2B312AE60E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FFFC77D-AA3A-60D9-6D42-73A0CE9E983A}"/>
              </a:ext>
            </a:extLst>
          </p:cNvPr>
          <p:cNvSpPr>
            <a:spLocks noGrp="1"/>
          </p:cNvSpPr>
          <p:nvPr>
            <p:ph type="sldNum" sz="quarter" idx="12"/>
          </p:nvPr>
        </p:nvSpPr>
        <p:spPr/>
        <p:txBody>
          <a:bodyPr/>
          <a:lstStyle/>
          <a:p>
            <a:fld id="{7D6272BA-AB51-485A-AD43-D99168089025}" type="slidenum">
              <a:rPr lang="en-US" smtClean="0"/>
              <a:t>‹#›</a:t>
            </a:fld>
            <a:endParaRPr lang="en-US"/>
          </a:p>
        </p:txBody>
      </p:sp>
    </p:spTree>
    <p:extLst>
      <p:ext uri="{BB962C8B-B14F-4D97-AF65-F5344CB8AC3E}">
        <p14:creationId xmlns:p14="http://schemas.microsoft.com/office/powerpoint/2010/main" val="1439747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FBC1E-EFBA-FA20-8233-58AD5BDBB3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3EDBCB-8360-CB90-5ED6-557D626F5B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6049BFB-E0EF-FBB4-C43A-8A34D39156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C7852-0FC7-7E90-B396-FA031B1CCDAD}"/>
              </a:ext>
            </a:extLst>
          </p:cNvPr>
          <p:cNvSpPr>
            <a:spLocks noGrp="1"/>
          </p:cNvSpPr>
          <p:nvPr>
            <p:ph type="dt" sz="half" idx="10"/>
          </p:nvPr>
        </p:nvSpPr>
        <p:spPr/>
        <p:txBody>
          <a:bodyPr/>
          <a:lstStyle/>
          <a:p>
            <a:fld id="{2086CFCD-E3DA-491E-AFD5-0BD1906A38A4}" type="datetimeFigureOut">
              <a:rPr lang="en-US" smtClean="0"/>
              <a:t>10/21/2025</a:t>
            </a:fld>
            <a:endParaRPr lang="en-US"/>
          </a:p>
        </p:txBody>
      </p:sp>
      <p:sp>
        <p:nvSpPr>
          <p:cNvPr id="6" name="Footer Placeholder 5">
            <a:extLst>
              <a:ext uri="{FF2B5EF4-FFF2-40B4-BE49-F238E27FC236}">
                <a16:creationId xmlns:a16="http://schemas.microsoft.com/office/drawing/2014/main" id="{B0FD39B0-7C32-56D4-AB88-DFA956CB25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340B77-9B16-0F87-79E7-AD251EB165B6}"/>
              </a:ext>
            </a:extLst>
          </p:cNvPr>
          <p:cNvSpPr>
            <a:spLocks noGrp="1"/>
          </p:cNvSpPr>
          <p:nvPr>
            <p:ph type="sldNum" sz="quarter" idx="12"/>
          </p:nvPr>
        </p:nvSpPr>
        <p:spPr/>
        <p:txBody>
          <a:bodyPr/>
          <a:lstStyle/>
          <a:p>
            <a:fld id="{7D6272BA-AB51-485A-AD43-D99168089025}" type="slidenum">
              <a:rPr lang="en-US" smtClean="0"/>
              <a:t>‹#›</a:t>
            </a:fld>
            <a:endParaRPr lang="en-US"/>
          </a:p>
        </p:txBody>
      </p:sp>
    </p:spTree>
    <p:extLst>
      <p:ext uri="{BB962C8B-B14F-4D97-AF65-F5344CB8AC3E}">
        <p14:creationId xmlns:p14="http://schemas.microsoft.com/office/powerpoint/2010/main" val="839940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63624-4CA4-2B43-9D5E-FDC8AC9260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85379A-4597-F9C8-AF51-60E94E4457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C87E9C-652B-54B0-1CCC-F48B6834F4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D9E3F1-A67C-8B12-A9E5-FDF53673E33C}"/>
              </a:ext>
            </a:extLst>
          </p:cNvPr>
          <p:cNvSpPr>
            <a:spLocks noGrp="1"/>
          </p:cNvSpPr>
          <p:nvPr>
            <p:ph type="dt" sz="half" idx="10"/>
          </p:nvPr>
        </p:nvSpPr>
        <p:spPr/>
        <p:txBody>
          <a:bodyPr/>
          <a:lstStyle/>
          <a:p>
            <a:fld id="{2086CFCD-E3DA-491E-AFD5-0BD1906A38A4}" type="datetimeFigureOut">
              <a:rPr lang="en-US" smtClean="0"/>
              <a:t>10/21/2025</a:t>
            </a:fld>
            <a:endParaRPr lang="en-US"/>
          </a:p>
        </p:txBody>
      </p:sp>
      <p:sp>
        <p:nvSpPr>
          <p:cNvPr id="6" name="Footer Placeholder 5">
            <a:extLst>
              <a:ext uri="{FF2B5EF4-FFF2-40B4-BE49-F238E27FC236}">
                <a16:creationId xmlns:a16="http://schemas.microsoft.com/office/drawing/2014/main" id="{DC7D864E-998F-9F86-51A1-970BE0C022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2D59EE-9A10-6462-0A68-5A84ED08848F}"/>
              </a:ext>
            </a:extLst>
          </p:cNvPr>
          <p:cNvSpPr>
            <a:spLocks noGrp="1"/>
          </p:cNvSpPr>
          <p:nvPr>
            <p:ph type="sldNum" sz="quarter" idx="12"/>
          </p:nvPr>
        </p:nvSpPr>
        <p:spPr/>
        <p:txBody>
          <a:bodyPr/>
          <a:lstStyle/>
          <a:p>
            <a:fld id="{7D6272BA-AB51-485A-AD43-D99168089025}" type="slidenum">
              <a:rPr lang="en-US" smtClean="0"/>
              <a:t>‹#›</a:t>
            </a:fld>
            <a:endParaRPr lang="en-US"/>
          </a:p>
        </p:txBody>
      </p:sp>
    </p:spTree>
    <p:extLst>
      <p:ext uri="{BB962C8B-B14F-4D97-AF65-F5344CB8AC3E}">
        <p14:creationId xmlns:p14="http://schemas.microsoft.com/office/powerpoint/2010/main" val="4167419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D59767-7E90-7A9E-8E84-05C4D5F1C4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3512AE-7548-858B-6FDC-CAC16A755A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12589C-A727-163A-E40F-D70A64610C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86CFCD-E3DA-491E-AFD5-0BD1906A38A4}" type="datetimeFigureOut">
              <a:rPr lang="en-US" smtClean="0"/>
              <a:t>10/21/2025</a:t>
            </a:fld>
            <a:endParaRPr lang="en-US"/>
          </a:p>
        </p:txBody>
      </p:sp>
      <p:sp>
        <p:nvSpPr>
          <p:cNvPr id="5" name="Footer Placeholder 4">
            <a:extLst>
              <a:ext uri="{FF2B5EF4-FFF2-40B4-BE49-F238E27FC236}">
                <a16:creationId xmlns:a16="http://schemas.microsoft.com/office/drawing/2014/main" id="{F8732A67-DCFF-33F2-4171-12E0768B1F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D58435C-7023-D7F0-AF87-F689150ADD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6272BA-AB51-485A-AD43-D99168089025}" type="slidenum">
              <a:rPr lang="en-US" smtClean="0"/>
              <a:t>‹#›</a:t>
            </a:fld>
            <a:endParaRPr lang="en-US"/>
          </a:p>
        </p:txBody>
      </p:sp>
    </p:spTree>
    <p:extLst>
      <p:ext uri="{BB962C8B-B14F-4D97-AF65-F5344CB8AC3E}">
        <p14:creationId xmlns:p14="http://schemas.microsoft.com/office/powerpoint/2010/main" val="33061071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5.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FF2C-E9C2-9DBC-8A20-0C37C916D21C}"/>
              </a:ext>
            </a:extLst>
          </p:cNvPr>
          <p:cNvSpPr>
            <a:spLocks noGrp="1"/>
          </p:cNvSpPr>
          <p:nvPr>
            <p:ph type="ctrTitle"/>
          </p:nvPr>
        </p:nvSpPr>
        <p:spPr/>
        <p:txBody>
          <a:bodyPr/>
          <a:lstStyle/>
          <a:p>
            <a:r>
              <a:rPr lang="en-US" dirty="0"/>
              <a:t>Gen AI Foundations &amp; Ethics</a:t>
            </a:r>
          </a:p>
        </p:txBody>
      </p:sp>
    </p:spTree>
    <p:extLst>
      <p:ext uri="{BB962C8B-B14F-4D97-AF65-F5344CB8AC3E}">
        <p14:creationId xmlns:p14="http://schemas.microsoft.com/office/powerpoint/2010/main" val="183117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6854A-E268-26A3-4316-76B82C424132}"/>
              </a:ext>
            </a:extLst>
          </p:cNvPr>
          <p:cNvSpPr>
            <a:spLocks noGrp="1"/>
          </p:cNvSpPr>
          <p:nvPr>
            <p:ph type="title"/>
          </p:nvPr>
        </p:nvSpPr>
        <p:spPr/>
        <p:txBody>
          <a:bodyPr/>
          <a:lstStyle/>
          <a:p>
            <a:r>
              <a:rPr lang="en-US" b="1" dirty="0"/>
              <a:t>Introduction to Generative AI Landscape</a:t>
            </a:r>
            <a:br>
              <a:rPr lang="en-US" b="1" dirty="0"/>
            </a:br>
            <a:endParaRPr lang="en-US" dirty="0"/>
          </a:p>
        </p:txBody>
      </p:sp>
      <p:sp>
        <p:nvSpPr>
          <p:cNvPr id="3" name="Content Placeholder 2">
            <a:extLst>
              <a:ext uri="{FF2B5EF4-FFF2-40B4-BE49-F238E27FC236}">
                <a16:creationId xmlns:a16="http://schemas.microsoft.com/office/drawing/2014/main" id="{D19D29F4-8485-9A09-5201-41FA34A2EF80}"/>
              </a:ext>
            </a:extLst>
          </p:cNvPr>
          <p:cNvSpPr>
            <a:spLocks noGrp="1"/>
          </p:cNvSpPr>
          <p:nvPr>
            <p:ph idx="1"/>
          </p:nvPr>
        </p:nvSpPr>
        <p:spPr>
          <a:xfrm>
            <a:off x="838200" y="1825625"/>
            <a:ext cx="4596829" cy="4351338"/>
          </a:xfrm>
        </p:spPr>
        <p:txBody>
          <a:bodyPr/>
          <a:lstStyle/>
          <a:p>
            <a:r>
              <a:rPr lang="en-US" dirty="0"/>
              <a:t>Generative AI creates new content: text, images, videos, and audio.</a:t>
            </a:r>
          </a:p>
          <a:p>
            <a:r>
              <a:rPr lang="en-US" dirty="0"/>
              <a:t>Uses large models trained on lots of data.</a:t>
            </a:r>
          </a:p>
          <a:p>
            <a:r>
              <a:rPr lang="en-US" dirty="0"/>
              <a:t>Examples: GPT series, DALL-E, Google Gemini.</a:t>
            </a:r>
          </a:p>
          <a:p>
            <a:r>
              <a:rPr lang="en-US" dirty="0"/>
              <a:t>Helps automate creative and work tasks in many areas.</a:t>
            </a:r>
          </a:p>
          <a:p>
            <a:endParaRPr lang="en-US" dirty="0"/>
          </a:p>
        </p:txBody>
      </p:sp>
      <p:pic>
        <p:nvPicPr>
          <p:cNvPr id="1030" name="Picture 6">
            <a:extLst>
              <a:ext uri="{FF2B5EF4-FFF2-40B4-BE49-F238E27FC236}">
                <a16:creationId xmlns:a16="http://schemas.microsoft.com/office/drawing/2014/main" id="{7CF356D7-8FBB-E43B-CEAA-2F9ED42398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981182"/>
            <a:ext cx="5962650" cy="5962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3888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069F2-9A05-30D5-A2DC-27D28241CE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739B78-6E40-5BCF-501F-9396C9E6E70A}"/>
              </a:ext>
            </a:extLst>
          </p:cNvPr>
          <p:cNvSpPr>
            <a:spLocks noGrp="1"/>
          </p:cNvSpPr>
          <p:nvPr>
            <p:ph type="title"/>
          </p:nvPr>
        </p:nvSpPr>
        <p:spPr/>
        <p:txBody>
          <a:bodyPr/>
          <a:lstStyle/>
          <a:p>
            <a:r>
              <a:rPr lang="en-US" b="1" dirty="0"/>
              <a:t>Core Models Overview</a:t>
            </a:r>
            <a:br>
              <a:rPr lang="en-US" b="1" dirty="0"/>
            </a:br>
            <a:endParaRPr lang="en-US" dirty="0"/>
          </a:p>
        </p:txBody>
      </p:sp>
      <p:sp>
        <p:nvSpPr>
          <p:cNvPr id="3" name="Content Placeholder 2">
            <a:extLst>
              <a:ext uri="{FF2B5EF4-FFF2-40B4-BE49-F238E27FC236}">
                <a16:creationId xmlns:a16="http://schemas.microsoft.com/office/drawing/2014/main" id="{0D4B97A7-9FD0-604C-F42B-844FC5933DED}"/>
              </a:ext>
            </a:extLst>
          </p:cNvPr>
          <p:cNvSpPr>
            <a:spLocks noGrp="1"/>
          </p:cNvSpPr>
          <p:nvPr>
            <p:ph idx="1"/>
          </p:nvPr>
        </p:nvSpPr>
        <p:spPr>
          <a:xfrm>
            <a:off x="838200" y="1825625"/>
            <a:ext cx="6333162" cy="4351338"/>
          </a:xfrm>
        </p:spPr>
        <p:txBody>
          <a:bodyPr/>
          <a:lstStyle/>
          <a:p>
            <a:r>
              <a:rPr lang="en-US" dirty="0"/>
              <a:t>Large Language Models (LLMs) work mostly with text.</a:t>
            </a:r>
          </a:p>
          <a:p>
            <a:r>
              <a:rPr lang="en-US" dirty="0"/>
              <a:t>Multimodal models work with text, images, videos, and sounds.</a:t>
            </a:r>
          </a:p>
          <a:p>
            <a:r>
              <a:rPr lang="en-US" dirty="0"/>
              <a:t>These models can write, describe images, create videos, and more.</a:t>
            </a:r>
          </a:p>
          <a:p>
            <a:r>
              <a:rPr lang="en-US" dirty="0"/>
              <a:t>New tech helps models understand different data types together.</a:t>
            </a:r>
          </a:p>
        </p:txBody>
      </p:sp>
      <p:pic>
        <p:nvPicPr>
          <p:cNvPr id="2050" name="Picture 2">
            <a:extLst>
              <a:ext uri="{FF2B5EF4-FFF2-40B4-BE49-F238E27FC236}">
                <a16:creationId xmlns:a16="http://schemas.microsoft.com/office/drawing/2014/main" id="{6F217D4B-A3C7-4F59-076F-90583CAB9A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039" y="-780837"/>
            <a:ext cx="5832046" cy="9362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605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569E3-FF94-7C0A-9597-B0789C7CF745}"/>
              </a:ext>
            </a:extLst>
          </p:cNvPr>
          <p:cNvSpPr>
            <a:spLocks noGrp="1"/>
          </p:cNvSpPr>
          <p:nvPr>
            <p:ph type="title"/>
          </p:nvPr>
        </p:nvSpPr>
        <p:spPr/>
        <p:txBody>
          <a:bodyPr/>
          <a:lstStyle/>
          <a:p>
            <a:r>
              <a:rPr lang="en-US" b="1" dirty="0"/>
              <a:t>Real-world Use Cases Across Industries</a:t>
            </a:r>
            <a:br>
              <a:rPr lang="en-US" b="1" dirty="0"/>
            </a:br>
            <a:endParaRPr lang="en-US" dirty="0"/>
          </a:p>
        </p:txBody>
      </p:sp>
      <p:sp>
        <p:nvSpPr>
          <p:cNvPr id="3" name="Content Placeholder 2">
            <a:extLst>
              <a:ext uri="{FF2B5EF4-FFF2-40B4-BE49-F238E27FC236}">
                <a16:creationId xmlns:a16="http://schemas.microsoft.com/office/drawing/2014/main" id="{4775DF35-4ADD-37B3-1227-265A79383904}"/>
              </a:ext>
            </a:extLst>
          </p:cNvPr>
          <p:cNvSpPr>
            <a:spLocks noGrp="1"/>
          </p:cNvSpPr>
          <p:nvPr>
            <p:ph idx="1"/>
          </p:nvPr>
        </p:nvSpPr>
        <p:spPr/>
        <p:txBody>
          <a:bodyPr/>
          <a:lstStyle/>
          <a:p>
            <a:r>
              <a:rPr lang="en-US" dirty="0"/>
              <a:t>Chatbots to answer customer questions.</a:t>
            </a:r>
          </a:p>
          <a:p>
            <a:r>
              <a:rPr lang="en-US" dirty="0"/>
              <a:t>AI creates marketing content and images.</a:t>
            </a:r>
          </a:p>
          <a:p>
            <a:r>
              <a:rPr lang="en-US" dirty="0"/>
              <a:t>Helps doctors with diagnosis and patient care.</a:t>
            </a:r>
          </a:p>
          <a:p>
            <a:r>
              <a:rPr lang="en-US" dirty="0"/>
              <a:t>Predicts equipment issues in factories.</a:t>
            </a:r>
          </a:p>
          <a:p>
            <a:r>
              <a:rPr lang="en-US" dirty="0"/>
              <a:t>Automates business reports and document writing.</a:t>
            </a:r>
          </a:p>
          <a:p>
            <a:endParaRPr lang="en-US" dirty="0"/>
          </a:p>
        </p:txBody>
      </p:sp>
      <p:pic>
        <p:nvPicPr>
          <p:cNvPr id="3074" name="Picture 2">
            <a:extLst>
              <a:ext uri="{FF2B5EF4-FFF2-40B4-BE49-F238E27FC236}">
                <a16:creationId xmlns:a16="http://schemas.microsoft.com/office/drawing/2014/main" id="{9947C694-5F87-28E7-97B4-85A8BA6DBA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800100"/>
            <a:ext cx="9839325" cy="525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7033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35C7C-BB89-EE64-9266-8F67C80A67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9DB547-3539-E48D-A9E0-AC99E1FD07B1}"/>
              </a:ext>
            </a:extLst>
          </p:cNvPr>
          <p:cNvSpPr>
            <a:spLocks noGrp="1"/>
          </p:cNvSpPr>
          <p:nvPr>
            <p:ph type="title"/>
          </p:nvPr>
        </p:nvSpPr>
        <p:spPr/>
        <p:txBody>
          <a:bodyPr/>
          <a:lstStyle/>
          <a:p>
            <a:r>
              <a:rPr lang="en-US" b="1" dirty="0"/>
              <a:t>Current Challenges and Limitations</a:t>
            </a:r>
          </a:p>
        </p:txBody>
      </p:sp>
      <p:sp>
        <p:nvSpPr>
          <p:cNvPr id="3" name="Content Placeholder 2">
            <a:extLst>
              <a:ext uri="{FF2B5EF4-FFF2-40B4-BE49-F238E27FC236}">
                <a16:creationId xmlns:a16="http://schemas.microsoft.com/office/drawing/2014/main" id="{48A01515-4C97-2451-E7E1-9B23A205EE3D}"/>
              </a:ext>
            </a:extLst>
          </p:cNvPr>
          <p:cNvSpPr>
            <a:spLocks noGrp="1"/>
          </p:cNvSpPr>
          <p:nvPr>
            <p:ph idx="1"/>
          </p:nvPr>
        </p:nvSpPr>
        <p:spPr/>
        <p:txBody>
          <a:bodyPr/>
          <a:lstStyle/>
          <a:p>
            <a:r>
              <a:rPr lang="en-US" dirty="0"/>
              <a:t>Sometimes AI makes up wrong or untrue facts (hallucinations).</a:t>
            </a:r>
          </a:p>
          <a:p>
            <a:r>
              <a:rPr lang="en-US" dirty="0"/>
              <a:t>AI depends on large, good quality data.</a:t>
            </a:r>
          </a:p>
          <a:p>
            <a:r>
              <a:rPr lang="en-US" dirty="0"/>
              <a:t>Risk of bias, privacy issues, and fake content.</a:t>
            </a:r>
          </a:p>
          <a:p>
            <a:r>
              <a:rPr lang="en-US" dirty="0"/>
              <a:t>Requires lots of computing power.</a:t>
            </a:r>
          </a:p>
          <a:p>
            <a:r>
              <a:rPr lang="en-US" dirty="0"/>
              <a:t>Humans must check and guide AI use.</a:t>
            </a:r>
          </a:p>
        </p:txBody>
      </p:sp>
      <p:pic>
        <p:nvPicPr>
          <p:cNvPr id="4098" name="Picture 2">
            <a:extLst>
              <a:ext uri="{FF2B5EF4-FFF2-40B4-BE49-F238E27FC236}">
                <a16:creationId xmlns:a16="http://schemas.microsoft.com/office/drawing/2014/main" id="{C6D0D7B8-D0D3-43B9-11A2-419C72E5F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9700" y="628650"/>
            <a:ext cx="9372600" cy="5600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688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0EB8E-4E9C-0D2E-2741-CF1542012820}"/>
              </a:ext>
            </a:extLst>
          </p:cNvPr>
          <p:cNvSpPr>
            <a:spLocks noGrp="1"/>
          </p:cNvSpPr>
          <p:nvPr>
            <p:ph type="title"/>
          </p:nvPr>
        </p:nvSpPr>
        <p:spPr/>
        <p:txBody>
          <a:bodyPr/>
          <a:lstStyle/>
          <a:p>
            <a:r>
              <a:rPr lang="en-US" b="1" dirty="0"/>
              <a:t>AI Safety Principles and Frameworks</a:t>
            </a:r>
            <a:br>
              <a:rPr lang="en-US" b="1" dirty="0"/>
            </a:br>
            <a:endParaRPr lang="en-US" dirty="0"/>
          </a:p>
        </p:txBody>
      </p:sp>
      <p:sp>
        <p:nvSpPr>
          <p:cNvPr id="3" name="Content Placeholder 2">
            <a:extLst>
              <a:ext uri="{FF2B5EF4-FFF2-40B4-BE49-F238E27FC236}">
                <a16:creationId xmlns:a16="http://schemas.microsoft.com/office/drawing/2014/main" id="{7C48224A-78D5-6941-E60F-8C5DF43ED934}"/>
              </a:ext>
            </a:extLst>
          </p:cNvPr>
          <p:cNvSpPr>
            <a:spLocks noGrp="1"/>
          </p:cNvSpPr>
          <p:nvPr>
            <p:ph idx="1"/>
          </p:nvPr>
        </p:nvSpPr>
        <p:spPr/>
        <p:txBody>
          <a:bodyPr/>
          <a:lstStyle/>
          <a:p>
            <a:r>
              <a:rPr lang="en-US" dirty="0"/>
              <a:t>Focus on safety to prevent harm from AI systems.</a:t>
            </a:r>
          </a:p>
          <a:p>
            <a:r>
              <a:rPr lang="en-US" dirty="0"/>
              <a:t>Key principles: transparency, fairness, reliability, and accountability.</a:t>
            </a:r>
          </a:p>
          <a:p>
            <a:r>
              <a:rPr lang="en-US" dirty="0"/>
              <a:t>Frameworks guide responsible AI development and use.</a:t>
            </a:r>
          </a:p>
          <a:p>
            <a:r>
              <a:rPr lang="en-US" dirty="0"/>
              <a:t>Examples: OECD AI Principles, EU AI Act guidelines.</a:t>
            </a:r>
          </a:p>
          <a:p>
            <a:endParaRPr lang="en-US" dirty="0"/>
          </a:p>
        </p:txBody>
      </p:sp>
      <p:pic>
        <p:nvPicPr>
          <p:cNvPr id="5122" name="Picture 2">
            <a:extLst>
              <a:ext uri="{FF2B5EF4-FFF2-40B4-BE49-F238E27FC236}">
                <a16:creationId xmlns:a16="http://schemas.microsoft.com/office/drawing/2014/main" id="{D23CA1BD-4D45-9A28-1B40-8362570A58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1371600"/>
            <a:ext cx="45720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346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1ACE7-41BF-00E2-FA43-538C60B65F93}"/>
              </a:ext>
            </a:extLst>
          </p:cNvPr>
          <p:cNvSpPr>
            <a:spLocks noGrp="1"/>
          </p:cNvSpPr>
          <p:nvPr>
            <p:ph type="title"/>
          </p:nvPr>
        </p:nvSpPr>
        <p:spPr/>
        <p:txBody>
          <a:bodyPr/>
          <a:lstStyle/>
          <a:p>
            <a:r>
              <a:rPr lang="en-US" b="1" dirty="0"/>
              <a:t>Bias Identification and Mitigation Strategies</a:t>
            </a:r>
            <a:br>
              <a:rPr lang="en-US" b="1" dirty="0"/>
            </a:br>
            <a:endParaRPr lang="en-US" dirty="0"/>
          </a:p>
        </p:txBody>
      </p:sp>
      <p:sp>
        <p:nvSpPr>
          <p:cNvPr id="3" name="Content Placeholder 2">
            <a:extLst>
              <a:ext uri="{FF2B5EF4-FFF2-40B4-BE49-F238E27FC236}">
                <a16:creationId xmlns:a16="http://schemas.microsoft.com/office/drawing/2014/main" id="{D64658FB-A9A1-6E89-E375-8055A327E5D4}"/>
              </a:ext>
            </a:extLst>
          </p:cNvPr>
          <p:cNvSpPr>
            <a:spLocks noGrp="1"/>
          </p:cNvSpPr>
          <p:nvPr>
            <p:ph idx="1"/>
          </p:nvPr>
        </p:nvSpPr>
        <p:spPr/>
        <p:txBody>
          <a:bodyPr/>
          <a:lstStyle/>
          <a:p>
            <a:r>
              <a:rPr lang="en-US" dirty="0"/>
              <a:t>Bias arises from unrepresentative or flawed training data.</a:t>
            </a:r>
          </a:p>
          <a:p>
            <a:r>
              <a:rPr lang="en-US" dirty="0"/>
              <a:t>Can cause unfair outcomes for individuals or groups.</a:t>
            </a:r>
          </a:p>
          <a:p>
            <a:r>
              <a:rPr lang="en-US" dirty="0"/>
              <a:t>Detection methods: audits, fairness metrics, and testing.</a:t>
            </a:r>
          </a:p>
          <a:p>
            <a:r>
              <a:rPr lang="en-US" dirty="0"/>
              <a:t>Mitigation: diverse data, algorithm adjustments, human review.</a:t>
            </a:r>
          </a:p>
          <a:p>
            <a:endParaRPr lang="en-US" dirty="0"/>
          </a:p>
        </p:txBody>
      </p:sp>
      <p:pic>
        <p:nvPicPr>
          <p:cNvPr id="6146" name="Picture 2">
            <a:extLst>
              <a:ext uri="{FF2B5EF4-FFF2-40B4-BE49-F238E27FC236}">
                <a16:creationId xmlns:a16="http://schemas.microsoft.com/office/drawing/2014/main" id="{A932DEFA-D091-4F49-1C84-4684969CD5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2238" y="452438"/>
            <a:ext cx="6867525" cy="595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66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8AD4E-9FD6-F013-B756-FB6771AD5D4F}"/>
              </a:ext>
            </a:extLst>
          </p:cNvPr>
          <p:cNvSpPr>
            <a:spLocks noGrp="1"/>
          </p:cNvSpPr>
          <p:nvPr>
            <p:ph type="title"/>
          </p:nvPr>
        </p:nvSpPr>
        <p:spPr/>
        <p:txBody>
          <a:bodyPr/>
          <a:lstStyle/>
          <a:p>
            <a:r>
              <a:rPr lang="en-US" b="1" dirty="0"/>
              <a:t> Deployment Standards and Governance</a:t>
            </a:r>
            <a:br>
              <a:rPr lang="en-US" b="1" dirty="0"/>
            </a:br>
            <a:endParaRPr lang="en-US" dirty="0"/>
          </a:p>
        </p:txBody>
      </p:sp>
      <p:sp>
        <p:nvSpPr>
          <p:cNvPr id="3" name="Content Placeholder 2">
            <a:extLst>
              <a:ext uri="{FF2B5EF4-FFF2-40B4-BE49-F238E27FC236}">
                <a16:creationId xmlns:a16="http://schemas.microsoft.com/office/drawing/2014/main" id="{EBDD368C-ABCE-68C3-1C38-7EE43310F5B9}"/>
              </a:ext>
            </a:extLst>
          </p:cNvPr>
          <p:cNvSpPr>
            <a:spLocks noGrp="1"/>
          </p:cNvSpPr>
          <p:nvPr>
            <p:ph idx="1"/>
          </p:nvPr>
        </p:nvSpPr>
        <p:spPr>
          <a:xfrm>
            <a:off x="886691" y="1797916"/>
            <a:ext cx="10515600" cy="4351338"/>
          </a:xfrm>
        </p:spPr>
        <p:txBody>
          <a:bodyPr/>
          <a:lstStyle/>
          <a:p>
            <a:r>
              <a:rPr lang="en-US" dirty="0"/>
              <a:t>Clear rules for AI deployment to ensure safety and ethics.</a:t>
            </a:r>
          </a:p>
          <a:p>
            <a:r>
              <a:rPr lang="en-US" dirty="0"/>
              <a:t>Governance includes policies, roles, and responsibilities.</a:t>
            </a:r>
          </a:p>
          <a:p>
            <a:r>
              <a:rPr lang="en-US" dirty="0"/>
              <a:t>Continuous monitoring of AI impact in real settings.</a:t>
            </a:r>
          </a:p>
          <a:p>
            <a:r>
              <a:rPr lang="en-US" dirty="0"/>
              <a:t>Involvement of multidisciplinary teams.</a:t>
            </a:r>
          </a:p>
          <a:p>
            <a:endParaRPr lang="en-US" dirty="0"/>
          </a:p>
        </p:txBody>
      </p:sp>
      <p:pic>
        <p:nvPicPr>
          <p:cNvPr id="7170" name="Picture 2">
            <a:extLst>
              <a:ext uri="{FF2B5EF4-FFF2-40B4-BE49-F238E27FC236}">
                <a16:creationId xmlns:a16="http://schemas.microsoft.com/office/drawing/2014/main" id="{2734F44C-B7A8-C195-6D21-D1424B95B2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6200" y="0"/>
            <a:ext cx="69596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439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TotalTime>
  <Words>330</Words>
  <Application>Microsoft Office PowerPoint</Application>
  <PresentationFormat>Widescreen</PresentationFormat>
  <Paragraphs>39</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Gen AI Foundations &amp; Ethics</vt:lpstr>
      <vt:lpstr>Introduction to Generative AI Landscape </vt:lpstr>
      <vt:lpstr>Core Models Overview </vt:lpstr>
      <vt:lpstr>Real-world Use Cases Across Industries </vt:lpstr>
      <vt:lpstr>Current Challenges and Limitations</vt:lpstr>
      <vt:lpstr>AI Safety Principles and Frameworks </vt:lpstr>
      <vt:lpstr>Bias Identification and Mitigation Strategies </vt:lpstr>
      <vt:lpstr> Deployment Standards and Governance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7</cp:revision>
  <dcterms:created xsi:type="dcterms:W3CDTF">2025-10-21T16:14:14Z</dcterms:created>
  <dcterms:modified xsi:type="dcterms:W3CDTF">2025-10-22T01:32:37Z</dcterms:modified>
</cp:coreProperties>
</file>