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B323-76E6-9516-B4CD-F3752240AA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W"/>
          </a:p>
        </p:txBody>
      </p:sp>
      <p:sp>
        <p:nvSpPr>
          <p:cNvPr id="3" name="Subtitle 2">
            <a:extLst>
              <a:ext uri="{FF2B5EF4-FFF2-40B4-BE49-F238E27FC236}">
                <a16:creationId xmlns:a16="http://schemas.microsoft.com/office/drawing/2014/main" id="{215CB779-617C-6D62-A147-4B6F94E92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W"/>
          </a:p>
        </p:txBody>
      </p:sp>
      <p:sp>
        <p:nvSpPr>
          <p:cNvPr id="4" name="Date Placeholder 3">
            <a:extLst>
              <a:ext uri="{FF2B5EF4-FFF2-40B4-BE49-F238E27FC236}">
                <a16:creationId xmlns:a16="http://schemas.microsoft.com/office/drawing/2014/main" id="{65016218-4932-348A-0D6D-933506F99BDD}"/>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5" name="Footer Placeholder 4">
            <a:extLst>
              <a:ext uri="{FF2B5EF4-FFF2-40B4-BE49-F238E27FC236}">
                <a16:creationId xmlns:a16="http://schemas.microsoft.com/office/drawing/2014/main" id="{257D2A6C-D990-241A-5F69-352AE5E4395F}"/>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7843EE78-79E1-9CDA-0DE6-A6A4C217C03B}"/>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378344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1797-F608-19BA-B15A-82C18173DA86}"/>
              </a:ext>
            </a:extLst>
          </p:cNvPr>
          <p:cNvSpPr>
            <a:spLocks noGrp="1"/>
          </p:cNvSpPr>
          <p:nvPr>
            <p:ph type="title"/>
          </p:nvPr>
        </p:nvSpPr>
        <p:spPr/>
        <p:txBody>
          <a:bodyPr/>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BD5283DA-3734-7B75-3F0F-6748227618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1729BB7E-A24D-9827-834E-C1FC86A3D1BD}"/>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5" name="Footer Placeholder 4">
            <a:extLst>
              <a:ext uri="{FF2B5EF4-FFF2-40B4-BE49-F238E27FC236}">
                <a16:creationId xmlns:a16="http://schemas.microsoft.com/office/drawing/2014/main" id="{8E6D2EC1-7F62-46C7-A36A-D49F880AEF7D}"/>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DA59A34C-7871-C5D7-E606-864B4EA77348}"/>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1119683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334F35-627E-A3D4-FD37-7E8C66E390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FF5E5B6D-14ED-FC7B-F0FD-5793CD59B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66FC7991-2065-5257-6A29-36907048890E}"/>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5" name="Footer Placeholder 4">
            <a:extLst>
              <a:ext uri="{FF2B5EF4-FFF2-40B4-BE49-F238E27FC236}">
                <a16:creationId xmlns:a16="http://schemas.microsoft.com/office/drawing/2014/main" id="{615EAFBE-7E6D-66CF-9EE3-BE13ED92723E}"/>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C79675E2-AEB7-ECCD-3885-9B8633D9F4A6}"/>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197117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E62C-0749-5DA5-95F9-D08290DE6537}"/>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99185743-0AC2-9231-D9A1-12D7219A13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4D85F594-CD2C-645A-8992-E188D3BAB97E}"/>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5" name="Footer Placeholder 4">
            <a:extLst>
              <a:ext uri="{FF2B5EF4-FFF2-40B4-BE49-F238E27FC236}">
                <a16:creationId xmlns:a16="http://schemas.microsoft.com/office/drawing/2014/main" id="{BB98EACF-3AC7-4979-ECD2-0305F6D6DE8E}"/>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D46A5173-E65B-FA79-9D6B-4129CB53D32B}"/>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157430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487E-450E-E83E-877B-54D51B37C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W"/>
          </a:p>
        </p:txBody>
      </p:sp>
      <p:sp>
        <p:nvSpPr>
          <p:cNvPr id="3" name="Text Placeholder 2">
            <a:extLst>
              <a:ext uri="{FF2B5EF4-FFF2-40B4-BE49-F238E27FC236}">
                <a16:creationId xmlns:a16="http://schemas.microsoft.com/office/drawing/2014/main" id="{75829AA3-9816-EC27-18C1-C3E0AAC64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B312ED-F4E2-EF7A-F158-8CA7BA21EFF8}"/>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5" name="Footer Placeholder 4">
            <a:extLst>
              <a:ext uri="{FF2B5EF4-FFF2-40B4-BE49-F238E27FC236}">
                <a16:creationId xmlns:a16="http://schemas.microsoft.com/office/drawing/2014/main" id="{A172BE7E-62C4-79F2-DC2B-2BF4B4316C67}"/>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CC91A931-F931-6359-4B67-2A059B455C9F}"/>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51468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5F61-243D-2A79-A55E-383982B07B71}"/>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531004C4-B629-60CD-5EFE-42F7160814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Content Placeholder 3">
            <a:extLst>
              <a:ext uri="{FF2B5EF4-FFF2-40B4-BE49-F238E27FC236}">
                <a16:creationId xmlns:a16="http://schemas.microsoft.com/office/drawing/2014/main" id="{860CA316-C0A0-D0A8-8877-D9757C848E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Date Placeholder 4">
            <a:extLst>
              <a:ext uri="{FF2B5EF4-FFF2-40B4-BE49-F238E27FC236}">
                <a16:creationId xmlns:a16="http://schemas.microsoft.com/office/drawing/2014/main" id="{FFE12883-C2CF-1EFE-AD01-8302E4B3EE34}"/>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6" name="Footer Placeholder 5">
            <a:extLst>
              <a:ext uri="{FF2B5EF4-FFF2-40B4-BE49-F238E27FC236}">
                <a16:creationId xmlns:a16="http://schemas.microsoft.com/office/drawing/2014/main" id="{B58468B1-E9AD-69CF-988A-2D45373DDA40}"/>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6982BA03-18CE-65FC-9874-2CABAF5F73EF}"/>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168255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C2AE-86B5-D74D-C0EC-08BACDE10B3D}"/>
              </a:ext>
            </a:extLst>
          </p:cNvPr>
          <p:cNvSpPr>
            <a:spLocks noGrp="1"/>
          </p:cNvSpPr>
          <p:nvPr>
            <p:ph type="title"/>
          </p:nvPr>
        </p:nvSpPr>
        <p:spPr>
          <a:xfrm>
            <a:off x="839788" y="365125"/>
            <a:ext cx="10515600" cy="1325563"/>
          </a:xfrm>
        </p:spPr>
        <p:txBody>
          <a:bodyPr/>
          <a:lstStyle/>
          <a:p>
            <a:r>
              <a:rPr lang="en-US"/>
              <a:t>Click to edit Master title style</a:t>
            </a:r>
            <a:endParaRPr lang="en-ZW"/>
          </a:p>
        </p:txBody>
      </p:sp>
      <p:sp>
        <p:nvSpPr>
          <p:cNvPr id="3" name="Text Placeholder 2">
            <a:extLst>
              <a:ext uri="{FF2B5EF4-FFF2-40B4-BE49-F238E27FC236}">
                <a16:creationId xmlns:a16="http://schemas.microsoft.com/office/drawing/2014/main" id="{D2ECB4D5-1209-F233-BF4C-1D5CCFCF49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8CAF7-B146-4BEC-3CA3-F5CC65A9D3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Text Placeholder 4">
            <a:extLst>
              <a:ext uri="{FF2B5EF4-FFF2-40B4-BE49-F238E27FC236}">
                <a16:creationId xmlns:a16="http://schemas.microsoft.com/office/drawing/2014/main" id="{F8A6E74B-16AC-282D-EE63-49A39A752C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6F0AC7-9BEB-62CB-69F6-2218CEFFB4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7" name="Date Placeholder 6">
            <a:extLst>
              <a:ext uri="{FF2B5EF4-FFF2-40B4-BE49-F238E27FC236}">
                <a16:creationId xmlns:a16="http://schemas.microsoft.com/office/drawing/2014/main" id="{5509D13F-CB76-C53D-8B3B-48E162C1F1B4}"/>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8" name="Footer Placeholder 7">
            <a:extLst>
              <a:ext uri="{FF2B5EF4-FFF2-40B4-BE49-F238E27FC236}">
                <a16:creationId xmlns:a16="http://schemas.microsoft.com/office/drawing/2014/main" id="{E9E1CB31-CDBF-988F-7956-F53C34EC6B5D}"/>
              </a:ext>
            </a:extLst>
          </p:cNvPr>
          <p:cNvSpPr>
            <a:spLocks noGrp="1"/>
          </p:cNvSpPr>
          <p:nvPr>
            <p:ph type="ftr" sz="quarter" idx="11"/>
          </p:nvPr>
        </p:nvSpPr>
        <p:spPr/>
        <p:txBody>
          <a:bodyPr/>
          <a:lstStyle/>
          <a:p>
            <a:endParaRPr lang="en-ZW"/>
          </a:p>
        </p:txBody>
      </p:sp>
      <p:sp>
        <p:nvSpPr>
          <p:cNvPr id="9" name="Slide Number Placeholder 8">
            <a:extLst>
              <a:ext uri="{FF2B5EF4-FFF2-40B4-BE49-F238E27FC236}">
                <a16:creationId xmlns:a16="http://schemas.microsoft.com/office/drawing/2014/main" id="{F4047E19-9371-AAA4-833A-5DE937A34BD1}"/>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117628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19E5-E8C7-1633-BC36-3B9CEF088671}"/>
              </a:ext>
            </a:extLst>
          </p:cNvPr>
          <p:cNvSpPr>
            <a:spLocks noGrp="1"/>
          </p:cNvSpPr>
          <p:nvPr>
            <p:ph type="title"/>
          </p:nvPr>
        </p:nvSpPr>
        <p:spPr/>
        <p:txBody>
          <a:bodyPr/>
          <a:lstStyle/>
          <a:p>
            <a:r>
              <a:rPr lang="en-US"/>
              <a:t>Click to edit Master title style</a:t>
            </a:r>
            <a:endParaRPr lang="en-ZW"/>
          </a:p>
        </p:txBody>
      </p:sp>
      <p:sp>
        <p:nvSpPr>
          <p:cNvPr id="3" name="Date Placeholder 2">
            <a:extLst>
              <a:ext uri="{FF2B5EF4-FFF2-40B4-BE49-F238E27FC236}">
                <a16:creationId xmlns:a16="http://schemas.microsoft.com/office/drawing/2014/main" id="{AA5B6EF1-348E-4017-3423-C76A8367A512}"/>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4" name="Footer Placeholder 3">
            <a:extLst>
              <a:ext uri="{FF2B5EF4-FFF2-40B4-BE49-F238E27FC236}">
                <a16:creationId xmlns:a16="http://schemas.microsoft.com/office/drawing/2014/main" id="{6F0FEF38-17B3-DEE3-3956-2A41AF3AAC68}"/>
              </a:ext>
            </a:extLst>
          </p:cNvPr>
          <p:cNvSpPr>
            <a:spLocks noGrp="1"/>
          </p:cNvSpPr>
          <p:nvPr>
            <p:ph type="ftr" sz="quarter" idx="11"/>
          </p:nvPr>
        </p:nvSpPr>
        <p:spPr/>
        <p:txBody>
          <a:bodyPr/>
          <a:lstStyle/>
          <a:p>
            <a:endParaRPr lang="en-ZW"/>
          </a:p>
        </p:txBody>
      </p:sp>
      <p:sp>
        <p:nvSpPr>
          <p:cNvPr id="5" name="Slide Number Placeholder 4">
            <a:extLst>
              <a:ext uri="{FF2B5EF4-FFF2-40B4-BE49-F238E27FC236}">
                <a16:creationId xmlns:a16="http://schemas.microsoft.com/office/drawing/2014/main" id="{66C35C96-6A9D-3629-EC28-FFD720B32368}"/>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83141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FA2E5-711D-304B-F5B2-156B453A0D48}"/>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3" name="Footer Placeholder 2">
            <a:extLst>
              <a:ext uri="{FF2B5EF4-FFF2-40B4-BE49-F238E27FC236}">
                <a16:creationId xmlns:a16="http://schemas.microsoft.com/office/drawing/2014/main" id="{66E5884C-9FAE-7CAC-BAA9-FD47DCA22FE0}"/>
              </a:ext>
            </a:extLst>
          </p:cNvPr>
          <p:cNvSpPr>
            <a:spLocks noGrp="1"/>
          </p:cNvSpPr>
          <p:nvPr>
            <p:ph type="ftr" sz="quarter" idx="11"/>
          </p:nvPr>
        </p:nvSpPr>
        <p:spPr/>
        <p:txBody>
          <a:bodyPr/>
          <a:lstStyle/>
          <a:p>
            <a:endParaRPr lang="en-ZW"/>
          </a:p>
        </p:txBody>
      </p:sp>
      <p:sp>
        <p:nvSpPr>
          <p:cNvPr id="4" name="Slide Number Placeholder 3">
            <a:extLst>
              <a:ext uri="{FF2B5EF4-FFF2-40B4-BE49-F238E27FC236}">
                <a16:creationId xmlns:a16="http://schemas.microsoft.com/office/drawing/2014/main" id="{47F88C81-1C7B-8D6A-A93B-3FDF1D58225D}"/>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18561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EB90-4673-94E6-30AF-F1EA48053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Content Placeholder 2">
            <a:extLst>
              <a:ext uri="{FF2B5EF4-FFF2-40B4-BE49-F238E27FC236}">
                <a16:creationId xmlns:a16="http://schemas.microsoft.com/office/drawing/2014/main" id="{1E291BE1-FDA2-D5A6-BF3C-253CCE41F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Text Placeholder 3">
            <a:extLst>
              <a:ext uri="{FF2B5EF4-FFF2-40B4-BE49-F238E27FC236}">
                <a16:creationId xmlns:a16="http://schemas.microsoft.com/office/drawing/2014/main" id="{2EDF5203-6AE0-2474-6868-FD225C1C9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DB163-6F3D-C199-273B-6B28752C68A9}"/>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6" name="Footer Placeholder 5">
            <a:extLst>
              <a:ext uri="{FF2B5EF4-FFF2-40B4-BE49-F238E27FC236}">
                <a16:creationId xmlns:a16="http://schemas.microsoft.com/office/drawing/2014/main" id="{D99828D7-FA8B-E7B9-7C29-8ED5BD7235DE}"/>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24A3226A-78D5-6356-88A7-86CD2BC078B8}"/>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189055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4D52-9D02-02CA-5428-51785B41D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Picture Placeholder 2">
            <a:extLst>
              <a:ext uri="{FF2B5EF4-FFF2-40B4-BE49-F238E27FC236}">
                <a16:creationId xmlns:a16="http://schemas.microsoft.com/office/drawing/2014/main" id="{84236741-3DC5-086D-5252-9EB7A336B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a:extLst>
              <a:ext uri="{FF2B5EF4-FFF2-40B4-BE49-F238E27FC236}">
                <a16:creationId xmlns:a16="http://schemas.microsoft.com/office/drawing/2014/main" id="{68B04655-F317-4BD7-B3E2-016DF1037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C8DFC-A7B1-7943-1588-03DD9D65FD12}"/>
              </a:ext>
            </a:extLst>
          </p:cNvPr>
          <p:cNvSpPr>
            <a:spLocks noGrp="1"/>
          </p:cNvSpPr>
          <p:nvPr>
            <p:ph type="dt" sz="half" idx="10"/>
          </p:nvPr>
        </p:nvSpPr>
        <p:spPr/>
        <p:txBody>
          <a:bodyPr/>
          <a:lstStyle/>
          <a:p>
            <a:fld id="{7161759A-89A6-4811-8E82-5E26C55A5168}" type="datetimeFigureOut">
              <a:rPr lang="en-ZW" smtClean="0"/>
              <a:t>24/9/2023</a:t>
            </a:fld>
            <a:endParaRPr lang="en-ZW"/>
          </a:p>
        </p:txBody>
      </p:sp>
      <p:sp>
        <p:nvSpPr>
          <p:cNvPr id="6" name="Footer Placeholder 5">
            <a:extLst>
              <a:ext uri="{FF2B5EF4-FFF2-40B4-BE49-F238E27FC236}">
                <a16:creationId xmlns:a16="http://schemas.microsoft.com/office/drawing/2014/main" id="{49D17798-31F5-1AB6-3355-02EA6D1168A8}"/>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1B201417-0574-2B0A-4C53-E330DFFE4137}"/>
              </a:ext>
            </a:extLst>
          </p:cNvPr>
          <p:cNvSpPr>
            <a:spLocks noGrp="1"/>
          </p:cNvSpPr>
          <p:nvPr>
            <p:ph type="sldNum" sz="quarter" idx="12"/>
          </p:nvPr>
        </p:nvSpPr>
        <p:spPr/>
        <p:txBody>
          <a:bodyPr/>
          <a:lstStyle/>
          <a:p>
            <a:fld id="{7B54F767-79F6-4067-A1FA-D9176A5957FF}" type="slidenum">
              <a:rPr lang="en-ZW" smtClean="0"/>
              <a:t>‹#›</a:t>
            </a:fld>
            <a:endParaRPr lang="en-ZW"/>
          </a:p>
        </p:txBody>
      </p:sp>
    </p:spTree>
    <p:extLst>
      <p:ext uri="{BB962C8B-B14F-4D97-AF65-F5344CB8AC3E}">
        <p14:creationId xmlns:p14="http://schemas.microsoft.com/office/powerpoint/2010/main" val="257788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5ED13-0B9B-D341-0AB9-F88F1687E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W"/>
          </a:p>
        </p:txBody>
      </p:sp>
      <p:sp>
        <p:nvSpPr>
          <p:cNvPr id="3" name="Text Placeholder 2">
            <a:extLst>
              <a:ext uri="{FF2B5EF4-FFF2-40B4-BE49-F238E27FC236}">
                <a16:creationId xmlns:a16="http://schemas.microsoft.com/office/drawing/2014/main" id="{15A46884-F55A-BC98-7B98-9527B34CD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F0D68DBA-63A2-9F82-C37F-2E82618C5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1759A-89A6-4811-8E82-5E26C55A5168}" type="datetimeFigureOut">
              <a:rPr lang="en-ZW" smtClean="0"/>
              <a:t>24/9/2023</a:t>
            </a:fld>
            <a:endParaRPr lang="en-ZW"/>
          </a:p>
        </p:txBody>
      </p:sp>
      <p:sp>
        <p:nvSpPr>
          <p:cNvPr id="5" name="Footer Placeholder 4">
            <a:extLst>
              <a:ext uri="{FF2B5EF4-FFF2-40B4-BE49-F238E27FC236}">
                <a16:creationId xmlns:a16="http://schemas.microsoft.com/office/drawing/2014/main" id="{6765A11D-C1F3-11AD-650F-FDA6A8C6F1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a:extLst>
              <a:ext uri="{FF2B5EF4-FFF2-40B4-BE49-F238E27FC236}">
                <a16:creationId xmlns:a16="http://schemas.microsoft.com/office/drawing/2014/main" id="{6E535B64-7C7A-5B6A-FDBB-ECFC6E2318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4F767-79F6-4067-A1FA-D9176A5957FF}" type="slidenum">
              <a:rPr lang="en-ZW" smtClean="0"/>
              <a:t>‹#›</a:t>
            </a:fld>
            <a:endParaRPr lang="en-ZW"/>
          </a:p>
        </p:txBody>
      </p:sp>
    </p:spTree>
    <p:extLst>
      <p:ext uri="{BB962C8B-B14F-4D97-AF65-F5344CB8AC3E}">
        <p14:creationId xmlns:p14="http://schemas.microsoft.com/office/powerpoint/2010/main" val="1848335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C899C5-0D24-2010-4400-B642A807BD30}"/>
              </a:ext>
            </a:extLst>
          </p:cNvPr>
          <p:cNvPicPr>
            <a:picLocks noChangeAspect="1"/>
          </p:cNvPicPr>
          <p:nvPr/>
        </p:nvPicPr>
        <p:blipFill>
          <a:blip r:embed="rId2"/>
          <a:stretch>
            <a:fillRect/>
          </a:stretch>
        </p:blipFill>
        <p:spPr>
          <a:xfrm>
            <a:off x="1855305" y="0"/>
            <a:ext cx="8984973" cy="8752230"/>
          </a:xfrm>
          <a:prstGeom prst="rect">
            <a:avLst/>
          </a:prstGeom>
        </p:spPr>
      </p:pic>
    </p:spTree>
    <p:extLst>
      <p:ext uri="{BB962C8B-B14F-4D97-AF65-F5344CB8AC3E}">
        <p14:creationId xmlns:p14="http://schemas.microsoft.com/office/powerpoint/2010/main" val="209375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3319-AF4C-CC17-BC3E-772259B9C58B}"/>
              </a:ext>
            </a:extLst>
          </p:cNvPr>
          <p:cNvSpPr>
            <a:spLocks noGrp="1"/>
          </p:cNvSpPr>
          <p:nvPr>
            <p:ph type="title"/>
          </p:nvPr>
        </p:nvSpPr>
        <p:spPr/>
        <p:txBody>
          <a:bodyPr/>
          <a:lstStyle/>
          <a:p>
            <a:r>
              <a:rPr lang="en-US" b="0" i="0" dirty="0">
                <a:solidFill>
                  <a:srgbClr val="FFFFFF"/>
                </a:solidFill>
                <a:effectLst/>
                <a:latin typeface="-apple-system"/>
              </a:rPr>
              <a:t> What is </a:t>
            </a:r>
            <a:r>
              <a:rPr lang="en-US" b="0" i="0" dirty="0">
                <a:solidFill>
                  <a:schemeClr val="accent2"/>
                </a:solidFill>
                <a:effectLst/>
                <a:latin typeface="-apple-system"/>
              </a:rPr>
              <a:t>RPC</a:t>
            </a:r>
            <a:r>
              <a:rPr lang="en-US" dirty="0">
                <a:solidFill>
                  <a:schemeClr val="accent2"/>
                </a:solidFill>
              </a:rPr>
              <a:t> Node ?</a:t>
            </a:r>
            <a:br>
              <a:rPr lang="en-US" dirty="0">
                <a:solidFill>
                  <a:schemeClr val="accent2"/>
                </a:solidFill>
              </a:rPr>
            </a:br>
            <a:endParaRPr lang="en-ZW" dirty="0"/>
          </a:p>
        </p:txBody>
      </p:sp>
      <p:sp>
        <p:nvSpPr>
          <p:cNvPr id="3" name="Content Placeholder 2">
            <a:extLst>
              <a:ext uri="{FF2B5EF4-FFF2-40B4-BE49-F238E27FC236}">
                <a16:creationId xmlns:a16="http://schemas.microsoft.com/office/drawing/2014/main" id="{29116CBA-28FF-F998-1558-9A1323AB7BB7}"/>
              </a:ext>
            </a:extLst>
          </p:cNvPr>
          <p:cNvSpPr>
            <a:spLocks noGrp="1"/>
          </p:cNvSpPr>
          <p:nvPr>
            <p:ph idx="1"/>
          </p:nvPr>
        </p:nvSpPr>
        <p:spPr/>
        <p:txBody>
          <a:bodyPr/>
          <a:lstStyle/>
          <a:p>
            <a:r>
              <a:rPr lang="en-US" sz="2800" dirty="0">
                <a:latin typeface="Sitka Heading Semibold" pitchFamily="2" charset="0"/>
              </a:rPr>
              <a:t>A Remote Procedure Call or RPC node is a type of computer server that allows users to read data on the blockchain and send transactions to different networks.</a:t>
            </a:r>
            <a:r>
              <a:rPr lang="en-IN" sz="2800" dirty="0">
                <a:latin typeface="Sitka Heading Semibold" pitchFamily="2" charset="0"/>
              </a:rPr>
              <a:t> </a:t>
            </a:r>
          </a:p>
          <a:p>
            <a:endParaRPr lang="en-IN" sz="2800" dirty="0">
              <a:latin typeface="Sitka Heading Semibold" pitchFamily="2" charset="0"/>
            </a:endParaRPr>
          </a:p>
          <a:p>
            <a:r>
              <a:rPr lang="en-US" sz="2800" dirty="0">
                <a:latin typeface="Sitka Heading Semibold" pitchFamily="2" charset="0"/>
              </a:rPr>
              <a:t>Nodes or Web3 providers are needed to get the data from the blockchain; nodes run a copy of the blockchain. Nodes are an essential part of the web3 developer stack as without nodes, a web3 library cannot interact with smart contracts. They're like the gateway to the blockchain realm.</a:t>
            </a:r>
            <a:endParaRPr lang="en-IN" sz="2800" dirty="0">
              <a:latin typeface="Sitka Heading Semibold" pitchFamily="2" charset="0"/>
            </a:endParaRPr>
          </a:p>
          <a:p>
            <a:endParaRPr lang="en-ZW" dirty="0"/>
          </a:p>
        </p:txBody>
      </p:sp>
    </p:spTree>
    <p:extLst>
      <p:ext uri="{BB962C8B-B14F-4D97-AF65-F5344CB8AC3E}">
        <p14:creationId xmlns:p14="http://schemas.microsoft.com/office/powerpoint/2010/main" val="318224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27F6-6561-8A56-8B57-2150CC80C3B9}"/>
              </a:ext>
            </a:extLst>
          </p:cNvPr>
          <p:cNvSpPr>
            <a:spLocks noGrp="1"/>
          </p:cNvSpPr>
          <p:nvPr>
            <p:ph type="title"/>
          </p:nvPr>
        </p:nvSpPr>
        <p:spPr/>
        <p:txBody>
          <a:bodyPr/>
          <a:lstStyle/>
          <a:p>
            <a:r>
              <a:rPr lang="en-IN" dirty="0">
                <a:solidFill>
                  <a:schemeClr val="tx1"/>
                </a:solidFill>
              </a:rPr>
              <a:t>What is </a:t>
            </a:r>
            <a:r>
              <a:rPr lang="en-IN" dirty="0">
                <a:solidFill>
                  <a:schemeClr val="accent2"/>
                </a:solidFill>
              </a:rPr>
              <a:t>Meta Mask ?</a:t>
            </a:r>
            <a:br>
              <a:rPr lang="en-IN" dirty="0">
                <a:solidFill>
                  <a:schemeClr val="accent2"/>
                </a:solidFill>
              </a:rPr>
            </a:br>
            <a:endParaRPr lang="en-ZW" dirty="0"/>
          </a:p>
        </p:txBody>
      </p:sp>
      <p:sp>
        <p:nvSpPr>
          <p:cNvPr id="3" name="Content Placeholder 2">
            <a:extLst>
              <a:ext uri="{FF2B5EF4-FFF2-40B4-BE49-F238E27FC236}">
                <a16:creationId xmlns:a16="http://schemas.microsoft.com/office/drawing/2014/main" id="{DF28598F-4AB1-C398-2725-72ADB5F7DF67}"/>
              </a:ext>
            </a:extLst>
          </p:cNvPr>
          <p:cNvSpPr>
            <a:spLocks noGrp="1"/>
          </p:cNvSpPr>
          <p:nvPr>
            <p:ph idx="1"/>
          </p:nvPr>
        </p:nvSpPr>
        <p:spPr/>
        <p:txBody>
          <a:bodyPr/>
          <a:lstStyle/>
          <a:p>
            <a:r>
              <a:rPr lang="en-US" sz="2800" dirty="0">
                <a:latin typeface="Sitka Heading Semibold" pitchFamily="2" charset="0"/>
              </a:rPr>
              <a:t>MetaMask is a software cryptocurrency wallet used to interact with the Ethereum blockchain. It allows users to access their Ethereum wallet through a browser extension or mobile app, which can then be used to interact with decentralized applications.</a:t>
            </a:r>
            <a:endParaRPr lang="en-IN" sz="2800" dirty="0">
              <a:latin typeface="Sitka Heading Semibold" pitchFamily="2" charset="0"/>
            </a:endParaRPr>
          </a:p>
          <a:p>
            <a:endParaRPr lang="en-ZW" dirty="0"/>
          </a:p>
        </p:txBody>
      </p:sp>
    </p:spTree>
    <p:extLst>
      <p:ext uri="{BB962C8B-B14F-4D97-AF65-F5344CB8AC3E}">
        <p14:creationId xmlns:p14="http://schemas.microsoft.com/office/powerpoint/2010/main" val="305024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370D-E6FE-987D-51F4-850324F31F24}"/>
              </a:ext>
            </a:extLst>
          </p:cNvPr>
          <p:cNvSpPr>
            <a:spLocks noGrp="1"/>
          </p:cNvSpPr>
          <p:nvPr>
            <p:ph type="title"/>
          </p:nvPr>
        </p:nvSpPr>
        <p:spPr/>
        <p:txBody>
          <a:bodyPr/>
          <a:lstStyle/>
          <a:p>
            <a:r>
              <a:rPr lang="en-ZW" dirty="0">
                <a:solidFill>
                  <a:schemeClr val="tx1"/>
                </a:solidFill>
              </a:rPr>
              <a:t>Our </a:t>
            </a:r>
            <a:r>
              <a:rPr lang="en-ZW" dirty="0">
                <a:solidFill>
                  <a:schemeClr val="accent2"/>
                </a:solidFill>
              </a:rPr>
              <a:t>Conclusion</a:t>
            </a:r>
            <a:br>
              <a:rPr lang="en-ZW" dirty="0">
                <a:solidFill>
                  <a:schemeClr val="accent2"/>
                </a:solidFill>
              </a:rPr>
            </a:br>
            <a:endParaRPr lang="en-ZW" dirty="0"/>
          </a:p>
        </p:txBody>
      </p:sp>
      <p:sp>
        <p:nvSpPr>
          <p:cNvPr id="3" name="Content Placeholder 2">
            <a:extLst>
              <a:ext uri="{FF2B5EF4-FFF2-40B4-BE49-F238E27FC236}">
                <a16:creationId xmlns:a16="http://schemas.microsoft.com/office/drawing/2014/main" id="{540A5FE4-F0B0-6B4D-A1C2-B2B2C4F7BD31}"/>
              </a:ext>
            </a:extLst>
          </p:cNvPr>
          <p:cNvSpPr>
            <a:spLocks noGrp="1"/>
          </p:cNvSpPr>
          <p:nvPr>
            <p:ph idx="1"/>
          </p:nvPr>
        </p:nvSpPr>
        <p:spPr/>
        <p:txBody>
          <a:bodyPr/>
          <a:lstStyle/>
          <a:p>
            <a:r>
              <a:rPr lang="en-US" sz="2800" dirty="0">
                <a:solidFill>
                  <a:schemeClr val="tx1"/>
                </a:solidFill>
                <a:latin typeface="+mj-lt"/>
              </a:rPr>
              <a:t>We can leverage Block chain as a technology to bring trust and verifiability which Directly/indirectly answers most of the Web 2.0 problems.</a:t>
            </a:r>
          </a:p>
          <a:p>
            <a:endParaRPr lang="en-ZW" dirty="0"/>
          </a:p>
        </p:txBody>
      </p:sp>
    </p:spTree>
    <p:extLst>
      <p:ext uri="{BB962C8B-B14F-4D97-AF65-F5344CB8AC3E}">
        <p14:creationId xmlns:p14="http://schemas.microsoft.com/office/powerpoint/2010/main" val="137546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 Teams&#10;&#10;Description automatically generated">
            <a:extLst>
              <a:ext uri="{FF2B5EF4-FFF2-40B4-BE49-F238E27FC236}">
                <a16:creationId xmlns:a16="http://schemas.microsoft.com/office/drawing/2014/main" id="{08C89F40-E850-5913-F9B0-055C2AE6F1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1440" y="184785"/>
            <a:ext cx="4389120" cy="6488430"/>
          </a:xfrm>
          <a:prstGeom prst="rect">
            <a:avLst/>
          </a:prstGeom>
          <a:noFill/>
          <a:ln>
            <a:noFill/>
          </a:ln>
        </p:spPr>
      </p:pic>
    </p:spTree>
    <p:extLst>
      <p:ext uri="{BB962C8B-B14F-4D97-AF65-F5344CB8AC3E}">
        <p14:creationId xmlns:p14="http://schemas.microsoft.com/office/powerpoint/2010/main" val="24288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045F-C74B-EABD-8107-026DE83F796D}"/>
              </a:ext>
            </a:extLst>
          </p:cNvPr>
          <p:cNvSpPr>
            <a:spLocks noGrp="1"/>
          </p:cNvSpPr>
          <p:nvPr>
            <p:ph type="title"/>
          </p:nvPr>
        </p:nvSpPr>
        <p:spPr/>
        <p:txBody>
          <a:bodyPr/>
          <a:lstStyle/>
          <a:p>
            <a:r>
              <a:rPr lang="en-US" dirty="0"/>
              <a:t>What is Web3</a:t>
            </a:r>
            <a:endParaRPr lang="en-ZW" dirty="0"/>
          </a:p>
        </p:txBody>
      </p:sp>
      <p:sp>
        <p:nvSpPr>
          <p:cNvPr id="3" name="Content Placeholder 2">
            <a:extLst>
              <a:ext uri="{FF2B5EF4-FFF2-40B4-BE49-F238E27FC236}">
                <a16:creationId xmlns:a16="http://schemas.microsoft.com/office/drawing/2014/main" id="{CD213724-4562-9B09-9661-D29A1C6809D2}"/>
              </a:ext>
            </a:extLst>
          </p:cNvPr>
          <p:cNvSpPr>
            <a:spLocks noGrp="1"/>
          </p:cNvSpPr>
          <p:nvPr>
            <p:ph idx="1"/>
          </p:nvPr>
        </p:nvSpPr>
        <p:spPr/>
        <p:txBody>
          <a:bodyPr/>
          <a:lstStyle/>
          <a:p>
            <a:r>
              <a:rPr lang="en-US" dirty="0"/>
              <a:t>Web 3.0 enables a future where distributed users and machines can interact with data, value and other counterparties via a substrate of peer-to-peer networks without the need for third parties. The result: a composable human-centric &amp; privacy preserving computing fabric for the next wave of the web. Web 3.0 is built largely on three new layers of technological innovation: edge computing, decentralized data networks and artificial intelligence.</a:t>
            </a:r>
          </a:p>
          <a:p>
            <a:pPr marL="0" indent="0">
              <a:buNone/>
            </a:pPr>
            <a:endParaRPr lang="en-ZW" dirty="0"/>
          </a:p>
        </p:txBody>
      </p:sp>
    </p:spTree>
    <p:extLst>
      <p:ext uri="{BB962C8B-B14F-4D97-AF65-F5344CB8AC3E}">
        <p14:creationId xmlns:p14="http://schemas.microsoft.com/office/powerpoint/2010/main" val="253569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383FD9-5ABD-C0DE-F877-8D66E1BBFE42}"/>
              </a:ext>
            </a:extLst>
          </p:cNvPr>
          <p:cNvPicPr>
            <a:picLocks noGrp="1" noChangeAspect="1"/>
          </p:cNvPicPr>
          <p:nvPr>
            <p:ph idx="1"/>
          </p:nvPr>
        </p:nvPicPr>
        <p:blipFill>
          <a:blip r:embed="rId2"/>
          <a:stretch>
            <a:fillRect/>
          </a:stretch>
        </p:blipFill>
        <p:spPr>
          <a:xfrm>
            <a:off x="3295277" y="1825625"/>
            <a:ext cx="5601446" cy="4351338"/>
          </a:xfrm>
        </p:spPr>
      </p:pic>
    </p:spTree>
    <p:extLst>
      <p:ext uri="{BB962C8B-B14F-4D97-AF65-F5344CB8AC3E}">
        <p14:creationId xmlns:p14="http://schemas.microsoft.com/office/powerpoint/2010/main" val="222932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87FF7F-5366-3454-1595-65E8109B5582}"/>
              </a:ext>
            </a:extLst>
          </p:cNvPr>
          <p:cNvPicPr>
            <a:picLocks noChangeAspect="1"/>
          </p:cNvPicPr>
          <p:nvPr/>
        </p:nvPicPr>
        <p:blipFill>
          <a:blip r:embed="rId2"/>
          <a:stretch>
            <a:fillRect/>
          </a:stretch>
        </p:blipFill>
        <p:spPr>
          <a:xfrm>
            <a:off x="217294" y="0"/>
            <a:ext cx="11757412" cy="6858000"/>
          </a:xfrm>
          <a:prstGeom prst="rect">
            <a:avLst/>
          </a:prstGeom>
        </p:spPr>
      </p:pic>
    </p:spTree>
    <p:extLst>
      <p:ext uri="{BB962C8B-B14F-4D97-AF65-F5344CB8AC3E}">
        <p14:creationId xmlns:p14="http://schemas.microsoft.com/office/powerpoint/2010/main" val="253954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90593F5-0D2E-338C-3976-F2453831F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558" y="-2187591"/>
            <a:ext cx="15479117" cy="11233182"/>
          </a:xfrm>
          <a:prstGeom prst="rect">
            <a:avLst/>
          </a:prstGeom>
        </p:spPr>
      </p:pic>
    </p:spTree>
    <p:extLst>
      <p:ext uri="{BB962C8B-B14F-4D97-AF65-F5344CB8AC3E}">
        <p14:creationId xmlns:p14="http://schemas.microsoft.com/office/powerpoint/2010/main" val="73767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EDA6-6B76-AC22-C650-5CE3B5E363B0}"/>
              </a:ext>
            </a:extLst>
          </p:cNvPr>
          <p:cNvSpPr>
            <a:spLocks noGrp="1"/>
          </p:cNvSpPr>
          <p:nvPr>
            <p:ph type="title"/>
          </p:nvPr>
        </p:nvSpPr>
        <p:spPr/>
        <p:txBody>
          <a:bodyPr/>
          <a:lstStyle/>
          <a:p>
            <a:r>
              <a:rPr lang="en-US" sz="4400" b="0" i="0" dirty="0">
                <a:solidFill>
                  <a:schemeClr val="tx1"/>
                </a:solidFill>
                <a:effectLst/>
                <a:latin typeface="Roboto" panose="02000000000000000000" pitchFamily="2" charset="0"/>
              </a:rPr>
              <a:t>Advantages of Web 3.0 </a:t>
            </a:r>
            <a:br>
              <a:rPr lang="en-US" sz="4400" dirty="0">
                <a:solidFill>
                  <a:schemeClr val="tx1"/>
                </a:solidFill>
              </a:rPr>
            </a:br>
            <a:endParaRPr lang="en-ZW" dirty="0"/>
          </a:p>
        </p:txBody>
      </p:sp>
      <p:sp>
        <p:nvSpPr>
          <p:cNvPr id="3" name="Content Placeholder 2">
            <a:extLst>
              <a:ext uri="{FF2B5EF4-FFF2-40B4-BE49-F238E27FC236}">
                <a16:creationId xmlns:a16="http://schemas.microsoft.com/office/drawing/2014/main" id="{8C66F906-1D2F-3B8F-123D-9BAEEFF6FB5B}"/>
              </a:ext>
            </a:extLst>
          </p:cNvPr>
          <p:cNvSpPr>
            <a:spLocks noGrp="1"/>
          </p:cNvSpPr>
          <p:nvPr>
            <p:ph idx="1"/>
          </p:nvPr>
        </p:nvSpPr>
        <p:spPr/>
        <p:txBody>
          <a:bodyPr>
            <a:normAutofit fontScale="92500" lnSpcReduction="20000"/>
          </a:bodyPr>
          <a:lstStyle/>
          <a:p>
            <a:pPr algn="l" rtl="0" fontAlgn="base"/>
            <a:r>
              <a:rPr lang="en-US" sz="2800" b="0" i="0" dirty="0">
                <a:solidFill>
                  <a:srgbClr val="FFC000"/>
                </a:solidFill>
                <a:effectLst/>
                <a:latin typeface="Roboto" panose="02000000000000000000" pitchFamily="2" charset="0"/>
              </a:rPr>
              <a:t>Advantages -  </a:t>
            </a:r>
            <a:endParaRPr lang="en-US" sz="2800" b="0" i="0" dirty="0">
              <a:solidFill>
                <a:srgbClr val="FFC000"/>
              </a:solidFill>
              <a:effectLst/>
              <a:latin typeface="Segoe UI" panose="020B0502040204020203" pitchFamily="34" charset="0"/>
            </a:endParaRPr>
          </a:p>
          <a:p>
            <a:pPr marL="457200" indent="-457200" algn="l" rtl="0" fontAlgn="base">
              <a:buFont typeface="Arial" panose="020B0604020202020204" pitchFamily="34" charset="0"/>
              <a:buChar char="•"/>
            </a:pPr>
            <a:r>
              <a:rPr lang="en-US" sz="2800" b="0" i="1" dirty="0">
                <a:solidFill>
                  <a:schemeClr val="tx1"/>
                </a:solidFill>
                <a:effectLst/>
                <a:latin typeface="Roboto" panose="02000000000000000000" pitchFamily="2" charset="0"/>
              </a:rPr>
              <a:t>In terms of data security, end-users will benefit the most from data encryption. </a:t>
            </a:r>
          </a:p>
          <a:p>
            <a:pPr marL="457200" indent="-457200" algn="l" rtl="0" fontAlgn="base">
              <a:buFont typeface="Arial" panose="020B0604020202020204" pitchFamily="34" charset="0"/>
              <a:buChar char="•"/>
            </a:pPr>
            <a:r>
              <a:rPr lang="en-US" sz="2800" b="0" i="1" dirty="0">
                <a:solidFill>
                  <a:schemeClr val="tx1"/>
                </a:solidFill>
                <a:effectLst/>
                <a:latin typeface="Roboto" panose="02000000000000000000" pitchFamily="2" charset="0"/>
              </a:rPr>
              <a:t>Due to decentralized data storage, users will be able to access data in any situation. Users will receive multiple backups that will aid them if the server crashes. </a:t>
            </a:r>
          </a:p>
          <a:p>
            <a:pPr marL="457200" indent="-457200" algn="l" rtl="0" fontAlgn="base">
              <a:buFont typeface="Arial" panose="020B0604020202020204" pitchFamily="34" charset="0"/>
              <a:buChar char="•"/>
            </a:pPr>
            <a:r>
              <a:rPr lang="en-US" sz="2800" b="0" i="1" dirty="0">
                <a:solidFill>
                  <a:schemeClr val="tx1"/>
                </a:solidFill>
                <a:effectLst/>
                <a:latin typeface="Roboto" panose="02000000000000000000" pitchFamily="2" charset="0"/>
              </a:rPr>
              <a:t>Most blockchain systems are developed by non-profits, which provides an open-source blockchain platform that allows for collaborative design and development. </a:t>
            </a:r>
          </a:p>
          <a:p>
            <a:pPr marL="457200" indent="-457200" algn="l" rtl="0" fontAlgn="base">
              <a:buFont typeface="Arial" panose="020B0604020202020204" pitchFamily="34" charset="0"/>
              <a:buChar char="•"/>
            </a:pPr>
            <a:r>
              <a:rPr lang="en-US" sz="2800" b="0" i="1" dirty="0">
                <a:solidFill>
                  <a:schemeClr val="tx1"/>
                </a:solidFill>
                <a:effectLst/>
                <a:latin typeface="Roboto" panose="02000000000000000000" pitchFamily="2" charset="0"/>
              </a:rPr>
              <a:t>The data will be provided from any location and on any device. </a:t>
            </a:r>
          </a:p>
          <a:p>
            <a:pPr marL="457200" indent="-457200" algn="l" rtl="0" fontAlgn="base">
              <a:buFont typeface="Arial" panose="020B0604020202020204" pitchFamily="34" charset="0"/>
              <a:buChar char="•"/>
            </a:pPr>
            <a:r>
              <a:rPr lang="en-US" sz="2800" b="0" i="1" dirty="0">
                <a:solidFill>
                  <a:schemeClr val="tx1"/>
                </a:solidFill>
                <a:effectLst/>
                <a:latin typeface="Roboto" panose="02000000000000000000" pitchFamily="2" charset="0"/>
              </a:rPr>
              <a:t>Web 3.0 is useful for problem-solving and heavy knowledge-generation tasks. </a:t>
            </a:r>
          </a:p>
          <a:p>
            <a:endParaRPr lang="en-ZW" dirty="0"/>
          </a:p>
        </p:txBody>
      </p:sp>
    </p:spTree>
    <p:extLst>
      <p:ext uri="{BB962C8B-B14F-4D97-AF65-F5344CB8AC3E}">
        <p14:creationId xmlns:p14="http://schemas.microsoft.com/office/powerpoint/2010/main" val="329091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2643-5112-8DE9-463D-1CDF906D094E}"/>
              </a:ext>
            </a:extLst>
          </p:cNvPr>
          <p:cNvSpPr>
            <a:spLocks noGrp="1"/>
          </p:cNvSpPr>
          <p:nvPr>
            <p:ph type="title"/>
          </p:nvPr>
        </p:nvSpPr>
        <p:spPr/>
        <p:txBody>
          <a:bodyPr/>
          <a:lstStyle/>
          <a:p>
            <a:r>
              <a:rPr lang="en-ZW" dirty="0">
                <a:solidFill>
                  <a:schemeClr val="tx1"/>
                </a:solidFill>
              </a:rPr>
              <a:t>What is a </a:t>
            </a:r>
            <a:r>
              <a:rPr lang="en-ZW" dirty="0">
                <a:solidFill>
                  <a:schemeClr val="accent2"/>
                </a:solidFill>
              </a:rPr>
              <a:t>Blockchain?</a:t>
            </a:r>
            <a:br>
              <a:rPr lang="en-ZW" dirty="0">
                <a:solidFill>
                  <a:schemeClr val="accent2"/>
                </a:solidFill>
              </a:rPr>
            </a:br>
            <a:endParaRPr lang="en-ZW" dirty="0"/>
          </a:p>
        </p:txBody>
      </p:sp>
      <p:sp>
        <p:nvSpPr>
          <p:cNvPr id="3" name="Content Placeholder 2">
            <a:extLst>
              <a:ext uri="{FF2B5EF4-FFF2-40B4-BE49-F238E27FC236}">
                <a16:creationId xmlns:a16="http://schemas.microsoft.com/office/drawing/2014/main" id="{82DE7CEA-7B60-3C29-82E6-6D49A16BD293}"/>
              </a:ext>
            </a:extLst>
          </p:cNvPr>
          <p:cNvSpPr>
            <a:spLocks noGrp="1"/>
          </p:cNvSpPr>
          <p:nvPr>
            <p:ph idx="1"/>
          </p:nvPr>
        </p:nvSpPr>
        <p:spPr/>
        <p:txBody>
          <a:bodyPr>
            <a:normAutofit fontScale="85000" lnSpcReduction="10000"/>
          </a:bodyPr>
          <a:lstStyle/>
          <a:p>
            <a:r>
              <a:rPr lang="en-US" dirty="0"/>
              <a:t>A blockchain is essentially a distributed database of records or public ledger of all transactions or digital events that have been executed and shared among participating parties. Each transaction in the public ledger is verified by consensus of a majority of the participants in the system. And, once entered, information can never be erased. The blockchain contains a certain and verifiable record of every single transaction ever made. Bitcoin, the decentralized peer­ to­ peer digital currency, is the most popular example that uses blockchain technology. The digital currency bitcoin itself is highly controversial but the underlying blockchain technology has worked flawlessly and found wide range of applications in both financial and non­financial world.</a:t>
            </a:r>
          </a:p>
          <a:p>
            <a:r>
              <a:rPr lang="en-US" dirty="0"/>
              <a:t>The major advantages of this service is security and privacy that allows a user to give decentralized proof of the document that can’t be modified by a third party. The existence of the document is validated using blockchain that does not depend on a single centralized entity.</a:t>
            </a:r>
          </a:p>
          <a:p>
            <a:endParaRPr lang="en-ZW" dirty="0"/>
          </a:p>
        </p:txBody>
      </p:sp>
    </p:spTree>
    <p:extLst>
      <p:ext uri="{BB962C8B-B14F-4D97-AF65-F5344CB8AC3E}">
        <p14:creationId xmlns:p14="http://schemas.microsoft.com/office/powerpoint/2010/main" val="56908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405C-437E-7370-3D89-8F124C82EFFD}"/>
              </a:ext>
            </a:extLst>
          </p:cNvPr>
          <p:cNvSpPr>
            <a:spLocks noGrp="1"/>
          </p:cNvSpPr>
          <p:nvPr>
            <p:ph type="title"/>
          </p:nvPr>
        </p:nvSpPr>
        <p:spPr/>
        <p:txBody>
          <a:bodyPr/>
          <a:lstStyle/>
          <a:p>
            <a:r>
              <a:rPr lang="en-IN" dirty="0">
                <a:solidFill>
                  <a:schemeClr val="tx1"/>
                </a:solidFill>
              </a:rPr>
              <a:t>What Is Smart  </a:t>
            </a:r>
            <a:r>
              <a:rPr lang="en-IN" dirty="0">
                <a:solidFill>
                  <a:schemeClr val="accent2"/>
                </a:solidFill>
              </a:rPr>
              <a:t>Contracts</a:t>
            </a:r>
            <a:br>
              <a:rPr lang="en-IN" dirty="0">
                <a:solidFill>
                  <a:schemeClr val="accent2"/>
                </a:solidFill>
              </a:rPr>
            </a:br>
            <a:endParaRPr lang="en-ZW" dirty="0"/>
          </a:p>
        </p:txBody>
      </p:sp>
      <p:sp>
        <p:nvSpPr>
          <p:cNvPr id="3" name="Content Placeholder 2">
            <a:extLst>
              <a:ext uri="{FF2B5EF4-FFF2-40B4-BE49-F238E27FC236}">
                <a16:creationId xmlns:a16="http://schemas.microsoft.com/office/drawing/2014/main" id="{354C1AB9-E10A-9ECB-8C53-46C0EC3734E1}"/>
              </a:ext>
            </a:extLst>
          </p:cNvPr>
          <p:cNvSpPr>
            <a:spLocks noGrp="1"/>
          </p:cNvSpPr>
          <p:nvPr>
            <p:ph idx="1"/>
          </p:nvPr>
        </p:nvSpPr>
        <p:spPr/>
        <p:txBody>
          <a:bodyPr>
            <a:normAutofit lnSpcReduction="10000"/>
          </a:bodyPr>
          <a:lstStyle/>
          <a:p>
            <a:pPr marL="571500" indent="-571500">
              <a:buFont typeface="Arial" panose="020B0604020202020204" pitchFamily="34" charset="0"/>
              <a:buChar char="•"/>
            </a:pPr>
            <a:r>
              <a:rPr lang="en-US" sz="2800" dirty="0">
                <a:latin typeface="Sitka Heading Semibold" panose="020B0604020202020204" pitchFamily="2" charset="0"/>
              </a:rPr>
              <a:t>Smart contracts are simply programs stored on a blockchain that run when predetermined conditions are met.</a:t>
            </a:r>
          </a:p>
          <a:p>
            <a:pPr marL="571500" indent="-571500">
              <a:buFont typeface="Arial" panose="020B0604020202020204" pitchFamily="34" charset="0"/>
              <a:buChar char="•"/>
            </a:pPr>
            <a:r>
              <a:rPr lang="en-US" sz="2800" dirty="0">
                <a:latin typeface="Sitka Heading Semibold" panose="020B0604020202020204" pitchFamily="2" charset="0"/>
              </a:rPr>
              <a:t>They typically are used to automate the execution of an agreement so that all participants can be immediately certain of the outcome, without any intermediary’s involvement or time loss.</a:t>
            </a:r>
          </a:p>
          <a:p>
            <a:pPr marL="571500" indent="-571500">
              <a:buFont typeface="Arial" panose="020B0604020202020204" pitchFamily="34" charset="0"/>
              <a:buChar char="•"/>
            </a:pPr>
            <a:r>
              <a:rPr lang="en-US" sz="2800" dirty="0">
                <a:latin typeface="Sitka Heading Semibold" panose="020B0604020202020204" pitchFamily="2" charset="0"/>
              </a:rPr>
              <a:t>They can also automate a workflow, triggering the next action when conditions are met.</a:t>
            </a:r>
          </a:p>
          <a:p>
            <a:pPr marL="571500" indent="-571500">
              <a:buFont typeface="Arial" panose="020B0604020202020204" pitchFamily="34" charset="0"/>
              <a:buChar char="•"/>
            </a:pPr>
            <a:r>
              <a:rPr lang="en-IN" sz="2800" dirty="0">
                <a:latin typeface="Sitka Heading Semibold" panose="020B0604020202020204" pitchFamily="2" charset="0"/>
              </a:rPr>
              <a:t>Smart contracts are self-executing lines of code with the terms of an agreement between buyer and seller automatically verified and executed via a computer network.</a:t>
            </a:r>
          </a:p>
          <a:p>
            <a:endParaRPr lang="en-ZW" dirty="0"/>
          </a:p>
        </p:txBody>
      </p:sp>
    </p:spTree>
    <p:extLst>
      <p:ext uri="{BB962C8B-B14F-4D97-AF65-F5344CB8AC3E}">
        <p14:creationId xmlns:p14="http://schemas.microsoft.com/office/powerpoint/2010/main" val="4072214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618</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Calibri Light</vt:lpstr>
      <vt:lpstr>Roboto</vt:lpstr>
      <vt:lpstr>Segoe UI</vt:lpstr>
      <vt:lpstr>Sitka Heading Semibold</vt:lpstr>
      <vt:lpstr>Office Theme</vt:lpstr>
      <vt:lpstr>PowerPoint Presentation</vt:lpstr>
      <vt:lpstr>PowerPoint Presentation</vt:lpstr>
      <vt:lpstr>What is Web3</vt:lpstr>
      <vt:lpstr>PowerPoint Presentation</vt:lpstr>
      <vt:lpstr>PowerPoint Presentation</vt:lpstr>
      <vt:lpstr>PowerPoint Presentation</vt:lpstr>
      <vt:lpstr>Advantages of Web 3.0  </vt:lpstr>
      <vt:lpstr>What is a Blockchain? </vt:lpstr>
      <vt:lpstr>What Is Smart  Contracts </vt:lpstr>
      <vt:lpstr> What is RPC Node ? </vt:lpstr>
      <vt:lpstr>What is Meta Mask ? </vt:lpstr>
      <vt:lpstr>Our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Sahasra M</dc:creator>
  <cp:lastModifiedBy>Durga Sahasra M</cp:lastModifiedBy>
  <cp:revision>14</cp:revision>
  <dcterms:created xsi:type="dcterms:W3CDTF">2023-09-24T02:15:49Z</dcterms:created>
  <dcterms:modified xsi:type="dcterms:W3CDTF">2023-09-24T02:44:25Z</dcterms:modified>
</cp:coreProperties>
</file>