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9A38-EEA3-A6BA-2DCC-A13C9A309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4F887-3DBE-C3B8-C94F-D17CA57DA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E30B2-60F2-C354-6FC9-AD38EAD0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325-3677-4E3C-8AF7-90861B40C0B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C1DC-8534-55B6-E841-F348972C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9C30A-68B2-26CD-FF08-BB858AD5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63A-20F6-47FE-BE0D-0D29FEC7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3753-B314-6B68-B8C1-E6EF7EF4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AA9C3-C139-078A-FA6F-0C1C496FF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B0DB5-E0EB-01C5-37A3-0DBFD700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325-3677-4E3C-8AF7-90861B40C0B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3D833-A7BC-CA26-871E-33D6A6F2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96AC0-1064-5F04-BCFA-3932068C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63A-20F6-47FE-BE0D-0D29FEC7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3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B6625-7E95-5233-236F-C9F997904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51DD2-8B77-14AE-D1B1-08EA3FAFE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FC658-04D0-A94B-0683-C54F11BD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325-3677-4E3C-8AF7-90861B40C0B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4764-092A-01BF-6D6F-7765ED52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615D-F3F9-30C3-09D0-1CB430CD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63A-20F6-47FE-BE0D-0D29FEC7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7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F964-AA18-A61B-D3B4-E0F40D0E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AE71-1019-41C8-2F0E-06C60DA5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97382-A7A9-52D4-8307-463A9097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325-3677-4E3C-8AF7-90861B40C0B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51F9A-8D71-582B-8E13-75EE897B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17916-1DC0-3218-1F68-E6944A4E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63A-20F6-47FE-BE0D-0D29FEC7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2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728D-8BC2-7C8F-DC91-E556F0CB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9675E-2216-CC2B-C77B-D93E2F493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7787B-F8D1-4144-3B08-9ABB1FB3D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325-3677-4E3C-8AF7-90861B40C0B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3D04F-A0C0-F918-31F1-465EE057C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A43DB-8983-68FE-1502-648640D5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63A-20F6-47FE-BE0D-0D29FEC7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8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A63D-575E-8870-AA48-E5EA7FEA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7401-AF18-CC82-05B6-9E349CFE2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636D0-D8FE-D189-FF72-EEED88854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ABB91-1003-A85E-00C8-348C588D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325-3677-4E3C-8AF7-90861B40C0B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55905-6D97-0282-35FA-0F7D3875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46765-0942-5834-71FC-940E3CE9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63A-20F6-47FE-BE0D-0D29FEC7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85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E1AF-CCA7-0435-AB42-8C9BB222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B6410-7630-9D21-09C1-BE432E87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12FFB-5C62-A9EA-505C-F4C86A9F3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AEB86-9C0C-D81E-C712-2D9EDBA23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65B6D-E698-9EDA-9D31-569F388D3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B2692-2A64-A32F-FB9B-4525ED81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325-3677-4E3C-8AF7-90861B40C0B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83DBA-A099-896D-0F3F-41A06845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F650E-0032-46F0-B106-A7225523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63A-20F6-47FE-BE0D-0D29FEC7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05CB-4933-9B6F-638D-D0E4CBAE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D34815-6C3E-6ED4-236D-A23D262D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325-3677-4E3C-8AF7-90861B40C0B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487B0-9BAF-8303-4B1A-F9E56DEA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3BB91-3441-CDE5-EE2F-A7DE8466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63A-20F6-47FE-BE0D-0D29FEC7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3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607EB-61A6-B288-DC61-9CC9447E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325-3677-4E3C-8AF7-90861B40C0B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7BEC4-F0B7-992D-7DFB-FB1B196E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36DD8-3B19-126C-0982-E433F5ED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63A-20F6-47FE-BE0D-0D29FEC7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6ECAF-7B64-9103-EBEF-552E4C53A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58BC1-028B-3A85-39D3-8B996CEC2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AC959-DAEF-5A19-F090-550F7D3618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8B1FA-A017-3F55-A8D5-CEACC4F5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325-3677-4E3C-8AF7-90861B40C0B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DB98B-7D52-C2E3-423C-C5DDDFD9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F47B6-AA39-2B90-F9CE-5790C853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63A-20F6-47FE-BE0D-0D29FEC7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7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899B-0E3C-EB03-54C0-EC83BD5F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DAA19-0641-3BF8-BACD-28719B9FE0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EAF56-7850-46A5-629B-CD189C99D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DAF8A-CE9F-6DF4-E7FB-543DF543C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06325-3677-4E3C-8AF7-90861B40C0B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5E5E2-A559-3AA8-C7F3-5729F6CD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DDDA0-1B3A-8F8F-7BA0-86F6F1B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FD63A-20F6-47FE-BE0D-0D29FEC7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3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66BC8-1661-8060-F9EA-0D190826D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6A803-F14F-0D7F-CC8F-76E7095B5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7BD13-CE6A-A488-D368-B4B27445E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06325-3677-4E3C-8AF7-90861B40C0B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492E4-2D1B-983F-50A0-420CE81DC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C4BC1-F2F1-B5BC-8EE7-9BA32DAFE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FD63A-20F6-47FE-BE0D-0D29FEC7D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FA20D-118D-7E91-76B8-223B31419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88" y="267121"/>
            <a:ext cx="11161059" cy="81401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2C2C36"/>
                </a:solidFill>
                <a:latin typeface="system-ui"/>
              </a:rPr>
              <a:t>Python </a:t>
            </a:r>
            <a:r>
              <a:rPr lang="en-US" sz="4000" b="1" dirty="0" err="1">
                <a:solidFill>
                  <a:srgbClr val="2C2C36"/>
                </a:solidFill>
                <a:latin typeface="system-ui"/>
              </a:rPr>
              <a:t>FastAPI</a:t>
            </a:r>
            <a:r>
              <a:rPr lang="en-US" sz="4000" b="1" dirty="0">
                <a:solidFill>
                  <a:srgbClr val="2C2C36"/>
                </a:solidFill>
                <a:latin typeface="system-ui"/>
              </a:rPr>
              <a:t> in the Context of Generative AI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DC52A-1053-ADD6-EF64-180B857E9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952" y="5704868"/>
            <a:ext cx="9144000" cy="814014"/>
          </a:xfrm>
        </p:spPr>
        <p:txBody>
          <a:bodyPr/>
          <a:lstStyle/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Building RESTful APIs for Transactional and Generative AI Applications</a:t>
            </a:r>
            <a:endParaRPr 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0892D97-3AF2-B840-7D47-25522E743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133"/>
            <a:ext cx="12192000" cy="50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823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F266-150E-56F7-B420-D174F1AF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Why                  for Generative AI?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9F02A-F7BD-80EC-30F7-4CAD90A8A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095" y="1878546"/>
            <a:ext cx="5410200" cy="40251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Advantages of Fast API :</a:t>
            </a:r>
          </a:p>
          <a:p>
            <a:r>
              <a:rPr lang="en-US" dirty="0"/>
              <a:t>High performance </a:t>
            </a:r>
          </a:p>
          <a:p>
            <a:r>
              <a:rPr lang="en-US" dirty="0"/>
              <a:t>Built-in support for automatic documentation.</a:t>
            </a:r>
          </a:p>
          <a:p>
            <a:r>
              <a:rPr lang="en-US" dirty="0"/>
              <a:t>Integration with Hugging Face, Open AI ..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Built-in Validations and Type Hints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Use Case Example :</a:t>
            </a:r>
          </a:p>
          <a:p>
            <a:r>
              <a:rPr lang="en-US" dirty="0"/>
              <a:t>Building a text generation API using Hugging Face models.</a:t>
            </a:r>
          </a:p>
          <a:p>
            <a:r>
              <a:rPr lang="en-US" dirty="0"/>
              <a:t>Example endpoint: POST /generate with request body containing prompt and model.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ECD11-9650-C6E5-92D8-FDB9F5B04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13" y="552983"/>
            <a:ext cx="2635888" cy="949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BD70D6-5476-536E-37BE-A4B72E26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082" y="1405381"/>
            <a:ext cx="4300688" cy="481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1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A4AC-8E5F-B826-DDC3-4201E20B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918" y="365124"/>
            <a:ext cx="923366" cy="1325563"/>
          </a:xfrm>
        </p:spPr>
        <p:txBody>
          <a:bodyPr/>
          <a:lstStyle/>
          <a:p>
            <a:r>
              <a:rPr lang="en-US" dirty="0"/>
              <a:t>vs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EB5CFB-1F93-6B1A-09F5-CD3154402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85130" y="316159"/>
            <a:ext cx="923366" cy="118667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91AFBF-3575-A6F8-A41F-9AFE72F4E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89" y="552983"/>
            <a:ext cx="2635888" cy="94984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ECD7A2-40DF-B910-7FDC-7BD78EB01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66310"/>
              </p:ext>
            </p:extLst>
          </p:nvPr>
        </p:nvGraphicFramePr>
        <p:xfrm>
          <a:off x="1135531" y="1739652"/>
          <a:ext cx="10491693" cy="456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8634">
                  <a:extLst>
                    <a:ext uri="{9D8B030D-6E8A-4147-A177-3AD203B41FA5}">
                      <a16:colId xmlns:a16="http://schemas.microsoft.com/office/drawing/2014/main" val="2287175477"/>
                    </a:ext>
                  </a:extLst>
                </a:gridCol>
                <a:gridCol w="4204447">
                  <a:extLst>
                    <a:ext uri="{9D8B030D-6E8A-4147-A177-3AD203B41FA5}">
                      <a16:colId xmlns:a16="http://schemas.microsoft.com/office/drawing/2014/main" val="3977737200"/>
                    </a:ext>
                  </a:extLst>
                </a:gridCol>
                <a:gridCol w="3908612">
                  <a:extLst>
                    <a:ext uri="{9D8B030D-6E8A-4147-A177-3AD203B41FA5}">
                      <a16:colId xmlns:a16="http://schemas.microsoft.com/office/drawing/2014/main" val="812812561"/>
                    </a:ext>
                  </a:extLst>
                </a:gridCol>
              </a:tblGrid>
              <a:tr h="556498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11350"/>
                  </a:ext>
                </a:extLst>
              </a:tr>
              <a:tr h="66814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Extremely fast due to asynchronous capabilities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Slower compared to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FastAPI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790161"/>
                  </a:ext>
                </a:extLst>
              </a:tr>
              <a:tr h="66814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buNone/>
                      </a:pPr>
                      <a:r>
                        <a:rPr lang="en-US" b="0" dirty="0">
                          <a:solidFill>
                            <a:srgbClr val="171717"/>
                          </a:solidFill>
                          <a:effectLst/>
                        </a:rPr>
                        <a:t>Automatic </a:t>
                      </a:r>
                      <a:r>
                        <a:rPr lang="en-US" b="0" dirty="0" err="1">
                          <a:solidFill>
                            <a:srgbClr val="171717"/>
                          </a:solidFill>
                          <a:effectLst/>
                        </a:rPr>
                        <a:t>OpenAPI</a:t>
                      </a:r>
                      <a:r>
                        <a:rPr lang="en-US" b="0" dirty="0">
                          <a:solidFill>
                            <a:srgbClr val="171717"/>
                          </a:solidFill>
                          <a:effectLst/>
                        </a:rPr>
                        <a:t>/Swagger docs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>
                        <a:buNone/>
                      </a:pPr>
                      <a:r>
                        <a:rPr lang="en-US" b="0" dirty="0">
                          <a:solidFill>
                            <a:srgbClr val="171717"/>
                          </a:solidFill>
                          <a:effectLst/>
                        </a:rPr>
                        <a:t>Requires manual setup or third-party plugins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928803"/>
                  </a:ext>
                </a:extLst>
              </a:tr>
              <a:tr h="66814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Built-in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Pydantic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type-safe validation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Requires external libraries (e.g., Marshmallow)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706029"/>
                  </a:ext>
                </a:extLst>
              </a:tr>
              <a:tr h="66814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 </a:t>
                      </a:r>
                      <a:r>
                        <a:rPr lang="en-US" dirty="0"/>
                        <a:t>async/await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async support (via extensions)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306925"/>
                  </a:ext>
                </a:extLst>
              </a:tr>
              <a:tr h="66814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Modern design with fewer boilerplate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verbose and requires additional libraries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1547"/>
                  </a:ext>
                </a:extLst>
              </a:tr>
              <a:tr h="668145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Cases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AI/ML APIs, real-time systems, high-performance apps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General-purpose web apps, small projects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556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94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484A-F9D7-9FF2-1256-9E3721F9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Challenges in Generative AI APIs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1FC6DB58-EDB1-31DB-BCB6-E595E7FAE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62" y="286870"/>
            <a:ext cx="111871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7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D65A-D7C7-C298-3F5E-D7D768DDB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Conclusion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3248-349C-82BA-359D-6342BE615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30" y="1522975"/>
            <a:ext cx="3769659" cy="4351338"/>
          </a:xfrm>
        </p:spPr>
        <p:txBody>
          <a:bodyPr>
            <a:normAutofit fontScale="625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Summary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RESTful APIs are versatile and can be used for both transactional and generative AI applications.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C2C36"/>
                </a:solidFill>
                <a:effectLst/>
                <a:latin typeface="system-ui"/>
              </a:rPr>
              <a:t>FastAPI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 is an excellent choice for building high-performance, scalable APIs.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Generative AI APIs require careful consideration of performance, security, and ethical concerns.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Future Directions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Explore multi-modal AI APIs (text, images, audio).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Optimize deployment using tools like Kubernetes and GPU acceleration.</a:t>
            </a:r>
          </a:p>
          <a:p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E4DC318-50C8-2A29-E460-FAE4D72C2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89" y="1410073"/>
            <a:ext cx="8081809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51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6276-F9D4-56AA-CC6C-E987FE81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3429000"/>
            <a:ext cx="3832412" cy="588029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Q&amp;A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6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8512-9115-92D7-7358-1D3461D7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</p:spPr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Introduction to 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41DC-5F26-3BF0-C09A-39197460D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435"/>
            <a:ext cx="11031071" cy="1402977"/>
          </a:xfrm>
        </p:spPr>
        <p:txBody>
          <a:bodyPr>
            <a:norm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C2C36"/>
                </a:solidFill>
                <a:effectLst/>
                <a:latin typeface="Bahnschrift SemiBold" panose="020B0502040204020203" pitchFamily="34" charset="0"/>
                <a:ea typeface="Verdana" panose="020B0604030504040204" pitchFamily="34" charset="0"/>
              </a:rPr>
              <a:t>REST (Representational State Transfer) is an architectural style for designing networked applications.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C2C36"/>
                </a:solidFill>
                <a:effectLst/>
                <a:latin typeface="Bahnschrift SemiBold" panose="020B0502040204020203" pitchFamily="34" charset="0"/>
                <a:ea typeface="Verdana" panose="020B0604030504040204" pitchFamily="34" charset="0"/>
              </a:rPr>
              <a:t>It relies on stateless, client-server communication using standard HTTP protocols.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C2C36"/>
              </a:solidFill>
              <a:effectLst/>
              <a:latin typeface="Bahnschrift SemiBold" panose="020B0502040204020203" pitchFamily="34" charset="0"/>
              <a:ea typeface="Verdana" panose="020B0604030504040204" pitchFamily="34" charset="0"/>
            </a:endParaRPr>
          </a:p>
          <a:p>
            <a:endParaRPr lang="en-US" sz="2000" dirty="0">
              <a:latin typeface="Bahnschrift SemiBold" panose="020B0502040204020203" pitchFamily="34" charset="0"/>
              <a:ea typeface="Verdana" panose="020B0604030504040204" pitchFamily="34" charset="0"/>
            </a:endParaRP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EF31C43B-0279-BA43-368F-0A99075F9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955" y="1550894"/>
            <a:ext cx="8323066" cy="530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04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2ADD-85B2-F720-7C7C-ABFE791B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REST Design Principles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DD38E0B-0AB0-5DD3-9561-F5A14CADE2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26" y="757975"/>
            <a:ext cx="8161203" cy="573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65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FA42-9B6C-C889-1ABA-C03A52995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HTTP Methods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70AC4-0B07-2D26-8CFC-8A8F5DCB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953" y="4913871"/>
            <a:ext cx="10515600" cy="13255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When to Use Each Method :</a:t>
            </a:r>
          </a:p>
          <a:p>
            <a:r>
              <a:rPr lang="en-US" dirty="0"/>
              <a:t>Use GET for read-only operations.</a:t>
            </a:r>
          </a:p>
          <a:p>
            <a:r>
              <a:rPr lang="en-US" dirty="0"/>
              <a:t>Use POST for creating resources or triggering actions.</a:t>
            </a:r>
          </a:p>
          <a:p>
            <a:r>
              <a:rPr lang="en-US" dirty="0"/>
              <a:t>Use PUT and DELETE for modifying or removing resources.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AC458BFA-8F61-BCC9-BE48-0096652C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471" y="490631"/>
            <a:ext cx="9211235" cy="477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3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6901-295B-50F0-FA97-DEA5C149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HTTP Response Codes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553BC0A-1CB4-EE0D-5324-C55B7997C8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890" y="397982"/>
            <a:ext cx="8208220" cy="606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43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5C4A-21E2-3763-95E5-5E0569EB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Resource Endpoints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E1286-BCD2-0150-EDA5-E93660D7A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2463" y="2848349"/>
            <a:ext cx="4480391" cy="189155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Best Practices :</a:t>
            </a:r>
          </a:p>
          <a:p>
            <a:r>
              <a:rPr lang="en-US" dirty="0"/>
              <a:t>Use nouns for resource names (e.g., /users, /products).</a:t>
            </a:r>
          </a:p>
          <a:p>
            <a:r>
              <a:rPr lang="en-US" dirty="0"/>
              <a:t>Avoid verbs in resource paths; use HTTP methods to define actions.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40AE062B-9D10-804B-101F-00EFE17EC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46" y="365125"/>
            <a:ext cx="6164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927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B99F-0248-C451-2B88-F0BA0935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Transactional REST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33A03-56D4-0FCB-1393-34F2DAFA6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656294" cy="41416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REST APIs that manage CRUD (Create, Read, Update, Delete) operations.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Characteristics :</a:t>
            </a:r>
          </a:p>
          <a:p>
            <a:r>
              <a:rPr lang="en-US" dirty="0"/>
              <a:t>Resource-based endpoints (nouns).</a:t>
            </a:r>
          </a:p>
          <a:p>
            <a:r>
              <a:rPr lang="en-US" dirty="0"/>
              <a:t>Standard HTTP methods (GET, POST, PUT, DELETE).</a:t>
            </a:r>
          </a:p>
          <a:p>
            <a:r>
              <a:rPr lang="en-US" dirty="0"/>
              <a:t>Requests and responses contain structured data (JSON, XML).</a:t>
            </a:r>
          </a:p>
          <a:p>
            <a:r>
              <a:rPr lang="en-US" dirty="0"/>
              <a:t>Errors include validation errors, permissions, and HTTP response codes.</a:t>
            </a:r>
          </a:p>
          <a:p>
            <a:r>
              <a:rPr lang="en-US" dirty="0"/>
              <a:t>Performance focuses on database optimization, caching, indexing.</a:t>
            </a:r>
          </a:p>
          <a:p>
            <a:r>
              <a:rPr lang="en-US" dirty="0"/>
              <a:t>Security includes authentication, authorization, and data protection.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12A913A4-2A7F-EC22-2253-837DECCE4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24" y="843522"/>
            <a:ext cx="4921624" cy="492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69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33DC-8420-9C07-4920-FC114A6C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Generative AI REST APIs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6EFA-2271-D04B-941C-2F14DE87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65649"/>
            <a:ext cx="6073588" cy="44317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REST APIs that generate content based on input prompts using AI models.</a:t>
            </a:r>
          </a:p>
          <a:p>
            <a:pPr marL="0" indent="0">
              <a:buNone/>
            </a:pPr>
            <a:endParaRPr lang="en-US" b="0" i="0" dirty="0">
              <a:solidFill>
                <a:srgbClr val="2C2C36"/>
              </a:solidFill>
              <a:effectLst/>
              <a:latin typeface="system-ui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Characteristics :</a:t>
            </a:r>
          </a:p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Action-based endpoints (verbs).</a:t>
            </a:r>
          </a:p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Mostly uses POST requests to submit data (prompt + model parameters).</a:t>
            </a:r>
          </a:p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Responses include generated content and metadata.</a:t>
            </a:r>
          </a:p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Errors include model-specific information and custom error messages.</a:t>
            </a:r>
          </a:p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Performance focuses on model inference time and handling high computational loads.</a:t>
            </a:r>
          </a:p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Security includes API keys, rate limiting, and ensuring safe generated content.</a:t>
            </a:r>
            <a:endParaRPr 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3A2AB52-5CE7-CF97-A641-10686E61B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311" y="-69289"/>
            <a:ext cx="5267324" cy="6373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18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C689-AA94-BCDC-999E-93912559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29" y="741644"/>
            <a:ext cx="11013141" cy="791322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Transactional REST APIs vs Generative AI REST APIs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6906AE-D617-7D22-D203-9D47413FC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373787"/>
              </p:ext>
            </p:extLst>
          </p:nvPr>
        </p:nvGraphicFramePr>
        <p:xfrm>
          <a:off x="838200" y="1825623"/>
          <a:ext cx="10764370" cy="3956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7963">
                  <a:extLst>
                    <a:ext uri="{9D8B030D-6E8A-4147-A177-3AD203B41FA5}">
                      <a16:colId xmlns:a16="http://schemas.microsoft.com/office/drawing/2014/main" val="503792145"/>
                    </a:ext>
                  </a:extLst>
                </a:gridCol>
                <a:gridCol w="4028609">
                  <a:extLst>
                    <a:ext uri="{9D8B030D-6E8A-4147-A177-3AD203B41FA5}">
                      <a16:colId xmlns:a16="http://schemas.microsoft.com/office/drawing/2014/main" val="2572313853"/>
                    </a:ext>
                  </a:extLst>
                </a:gridCol>
                <a:gridCol w="4427798">
                  <a:extLst>
                    <a:ext uri="{9D8B030D-6E8A-4147-A177-3AD203B41FA5}">
                      <a16:colId xmlns:a16="http://schemas.microsoft.com/office/drawing/2014/main" val="1535465857"/>
                    </a:ext>
                  </a:extLst>
                </a:gridCol>
              </a:tblGrid>
              <a:tr h="494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Aspect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Transactional REST APIs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Generative AI REST APIs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0682548"/>
                  </a:ext>
                </a:extLst>
              </a:tr>
              <a:tr h="494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Purpose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Manage CRUD operations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Generate AI-driven content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37787436"/>
                  </a:ext>
                </a:extLst>
              </a:tr>
              <a:tr h="494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Endpoints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Noun-based (resource-oriented)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Verb-based (action-oriented)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0731750"/>
                  </a:ext>
                </a:extLst>
              </a:tr>
              <a:tr h="494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 Methods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GET,POST,PUT,DELETE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Primarily POST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3334233"/>
                  </a:ext>
                </a:extLst>
              </a:tr>
              <a:tr h="4945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Request/Response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Structured data (JSON,XML)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Prompt + model parameters → Generated content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96756240"/>
                  </a:ext>
                </a:extLst>
              </a:tr>
              <a:tr h="49457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Validation, permissions, HTTP codes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Model-specific info, custom messages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6961100"/>
                  </a:ext>
                </a:extLst>
              </a:tr>
              <a:tr h="49457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Focus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Database optimization, caching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inference time, computational efficiency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74985111"/>
                  </a:ext>
                </a:extLst>
              </a:tr>
              <a:tr h="49457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Authentication, authorization, data protection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 keys, rate limiting, safe content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903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87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614</Words>
  <Application>Microsoft Office PowerPoint</Application>
  <PresentationFormat>Widescreen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Bahnschrift SemiBold</vt:lpstr>
      <vt:lpstr>Calibri</vt:lpstr>
      <vt:lpstr>Calibri Light</vt:lpstr>
      <vt:lpstr>system-ui</vt:lpstr>
      <vt:lpstr>Office Theme</vt:lpstr>
      <vt:lpstr>Python FastAPI in the Context of Generative AI</vt:lpstr>
      <vt:lpstr>Introduction to REST</vt:lpstr>
      <vt:lpstr>REST Design Principles </vt:lpstr>
      <vt:lpstr>HTTP Methods </vt:lpstr>
      <vt:lpstr>HTTP Response Codes</vt:lpstr>
      <vt:lpstr>Resource Endpoints Examples</vt:lpstr>
      <vt:lpstr>Transactional REST APIs</vt:lpstr>
      <vt:lpstr>Generative AI REST APIs</vt:lpstr>
      <vt:lpstr>Transactional REST APIs vs Generative AI REST APIs </vt:lpstr>
      <vt:lpstr>Why                  for Generative AI?</vt:lpstr>
      <vt:lpstr>vs</vt:lpstr>
      <vt:lpstr>Challenges in Generative AI APIs </vt:lpstr>
      <vt:lpstr>Conclusion 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48</cp:revision>
  <dcterms:created xsi:type="dcterms:W3CDTF">2025-04-16T12:18:30Z</dcterms:created>
  <dcterms:modified xsi:type="dcterms:W3CDTF">2025-04-16T15:18:20Z</dcterms:modified>
</cp:coreProperties>
</file>