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8" r:id="rId3"/>
    <p:sldId id="261" r:id="rId4"/>
    <p:sldId id="262" r:id="rId5"/>
    <p:sldId id="287" r:id="rId6"/>
    <p:sldId id="288" r:id="rId7"/>
    <p:sldId id="259" r:id="rId8"/>
    <p:sldId id="281" r:id="rId9"/>
    <p:sldId id="266" r:id="rId10"/>
    <p:sldId id="267" r:id="rId11"/>
    <p:sldId id="277" r:id="rId12"/>
    <p:sldId id="265" r:id="rId13"/>
    <p:sldId id="270" r:id="rId14"/>
    <p:sldId id="269" r:id="rId15"/>
    <p:sldId id="272" r:id="rId16"/>
    <p:sldId id="273" r:id="rId17"/>
    <p:sldId id="275" r:id="rId18"/>
    <p:sldId id="282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443"/>
    <a:srgbClr val="FF6E69"/>
    <a:srgbClr val="156082"/>
    <a:srgbClr val="06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0"/>
    <p:restoredTop sz="94709"/>
  </p:normalViewPr>
  <p:slideViewPr>
    <p:cSldViewPr snapToGrid="0">
      <p:cViewPr varScale="1">
        <p:scale>
          <a:sx n="107" d="100"/>
          <a:sy n="107" d="100"/>
        </p:scale>
        <p:origin x="13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EE0A6-0C87-B84E-A6FE-C4DCD0E36287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695-3E76-32C2-AB0E-A2DE1838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5074024"/>
            <a:ext cx="8659905" cy="5980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dirty="0"/>
              <a:t>Threat Shield - your Gen AI enabled vulnerability analyzer</a:t>
            </a:r>
            <a:endParaRPr lang="en-US" sz="2900" dirty="0"/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8526FFA2-B77B-EA15-5948-4273B94C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52" b="1121"/>
          <a:stretch/>
        </p:blipFill>
        <p:spPr>
          <a:xfrm>
            <a:off x="20" y="-39"/>
            <a:ext cx="9143980" cy="41727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A6D8D-7872-FCC0-1D19-8A3291F3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37FA-70D1-7751-A1DE-1AF1878C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[Continued]</a:t>
            </a:r>
          </a:p>
        </p:txBody>
      </p:sp>
    </p:spTree>
    <p:extLst>
      <p:ext uri="{BB962C8B-B14F-4D97-AF65-F5344CB8AC3E}">
        <p14:creationId xmlns:p14="http://schemas.microsoft.com/office/powerpoint/2010/main" val="1137523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EC346-5121-F433-27D9-F7B8762D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286635-4448-0740-721E-52A19958A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31FD1-BD90-D6A9-C26F-EA2104678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B259-A67C-C30A-8BF9-79441247C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432A33-04A0-7591-098B-F08367CA8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40BC2-4DD3-5B96-1754-87F6773A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[Continued]</a:t>
            </a:r>
          </a:p>
        </p:txBody>
      </p:sp>
    </p:spTree>
    <p:extLst>
      <p:ext uri="{BB962C8B-B14F-4D97-AF65-F5344CB8AC3E}">
        <p14:creationId xmlns:p14="http://schemas.microsoft.com/office/powerpoint/2010/main" val="197566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22E24-7F1B-3180-75B6-A42335A8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6DB50-7C7F-6275-53FC-4662CA8A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Chatbot</a:t>
            </a:r>
          </a:p>
        </p:txBody>
      </p:sp>
    </p:spTree>
    <p:extLst>
      <p:ext uri="{BB962C8B-B14F-4D97-AF65-F5344CB8AC3E}">
        <p14:creationId xmlns:p14="http://schemas.microsoft.com/office/powerpoint/2010/main" val="301764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C05B7-DBBE-0617-9675-D2A6C453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8EE51-7839-286A-7696-1FB994CA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[Continued]</a:t>
            </a:r>
          </a:p>
        </p:txBody>
      </p:sp>
    </p:spTree>
    <p:extLst>
      <p:ext uri="{BB962C8B-B14F-4D97-AF65-F5344CB8AC3E}">
        <p14:creationId xmlns:p14="http://schemas.microsoft.com/office/powerpoint/2010/main" val="2615486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7EFF09-F92E-99ED-B31D-7D0B90B5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B870-C4C8-0B4F-391F-F7DD505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Chatbot</a:t>
            </a:r>
          </a:p>
        </p:txBody>
      </p:sp>
    </p:spTree>
    <p:extLst>
      <p:ext uri="{BB962C8B-B14F-4D97-AF65-F5344CB8AC3E}">
        <p14:creationId xmlns:p14="http://schemas.microsoft.com/office/powerpoint/2010/main" val="346890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AE7BD-002F-B126-BA52-8CB6A5B1D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22DA72-5119-FBC7-E67F-9F3B9325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3D51-0FBB-C9FC-B87D-F08DA5E7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1E82F-3E3B-EFD5-3B8E-DEB3CCDD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34E77-0D96-ED44-62D5-A0E6DB4E2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A4D1C-ACF8-F8A6-E276-D9DB92A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Chatbot [continued]</a:t>
            </a:r>
          </a:p>
        </p:txBody>
      </p:sp>
    </p:spTree>
    <p:extLst>
      <p:ext uri="{BB962C8B-B14F-4D97-AF65-F5344CB8AC3E}">
        <p14:creationId xmlns:p14="http://schemas.microsoft.com/office/powerpoint/2010/main" val="366881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BFCAB-592C-DB8F-57B2-5A2A914D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075C9-65E2-5029-BACC-13CE6DD08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0BF28-D8EB-5C5C-59DF-09705A1D7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07540-7678-0E17-C84E-B5677382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46865-C16E-8D72-AAD7-BB5D7B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4C6FA-8830-3097-EA64-6891B0D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Incidents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55732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96D4E-B061-F2F0-56DD-981F8039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145C2-50F4-C316-D8D1-419D8F83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F6458-0409-A2CC-14ED-73E266D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EE62A-7F4A-A002-1F30-E08BDEC1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3341B-78F7-56E1-7337-B967368E0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046A8-445B-EB5D-151B-B08BC163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Incidents Chatbot</a:t>
            </a:r>
          </a:p>
        </p:txBody>
      </p:sp>
    </p:spTree>
    <p:extLst>
      <p:ext uri="{BB962C8B-B14F-4D97-AF65-F5344CB8AC3E}">
        <p14:creationId xmlns:p14="http://schemas.microsoft.com/office/powerpoint/2010/main" val="3303376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9D81E-EB9D-7AB3-57A2-2C75AFDA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3809820-CE02-FF93-8B3C-CE9950E14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9AD567-64EA-6CEE-D6E8-36C43502E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EBB5C4-1A28-086F-53C7-5D7F095F4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F02C99-5821-E3F2-5799-3D5AE9A1F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5ABCC8-26EC-F7E7-2EE5-3C0BDDDD6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9" y="32860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Advantages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284BF2-2A32-3AA7-115D-79ADF361409E}"/>
              </a:ext>
            </a:extLst>
          </p:cNvPr>
          <p:cNvGrpSpPr/>
          <p:nvPr/>
        </p:nvGrpSpPr>
        <p:grpSpPr>
          <a:xfrm>
            <a:off x="1670281" y="2112579"/>
            <a:ext cx="5821396" cy="4192805"/>
            <a:chOff x="556113" y="1295909"/>
            <a:chExt cx="5661406" cy="4132801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8D9BDE3F-AFF1-A1E4-3302-6416CAA88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3018350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D84CABD-31F9-CA1B-FD36-8DD5EE5014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1295909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2EE86A9F-5359-DF62-1C38-FF63F1141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42" y="1979167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6A437904-5EB3-1D22-FBA5-6B3EFC036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42" y="3871105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E502EFEC-03E2-38F4-9861-3ED1EF001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4604284"/>
              <a:ext cx="824426" cy="824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F243A28-73ED-8A93-D348-4F06169C596A}"/>
                </a:ext>
              </a:extLst>
            </p:cNvPr>
            <p:cNvSpPr txBox="1"/>
            <p:nvPr/>
          </p:nvSpPr>
          <p:spPr>
            <a:xfrm>
              <a:off x="1972734" y="1522671"/>
              <a:ext cx="3218763" cy="365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Proactive Issue Detection</a:t>
              </a:r>
              <a:endParaRPr lang="en-US" sz="16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C62CC0-769B-8103-CF02-9E6DD6D51D9B}"/>
                </a:ext>
              </a:extLst>
            </p:cNvPr>
            <p:cNvSpPr txBox="1"/>
            <p:nvPr/>
          </p:nvSpPr>
          <p:spPr>
            <a:xfrm>
              <a:off x="1972733" y="2331276"/>
              <a:ext cx="4244786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Efficient Incident Resolution Management</a:t>
              </a:r>
              <a:endParaRPr lang="en-US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2BD27C-1CA5-8CF5-DB61-FC1FF9CDDF5A}"/>
                </a:ext>
              </a:extLst>
            </p:cNvPr>
            <p:cNvSpPr txBox="1"/>
            <p:nvPr/>
          </p:nvSpPr>
          <p:spPr>
            <a:xfrm>
              <a:off x="1972733" y="4127921"/>
              <a:ext cx="1241536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Scalability</a:t>
              </a:r>
              <a:endParaRPr lang="en-US" sz="16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90DAD8-4796-8E4E-0CC7-E9D72761507B}"/>
                </a:ext>
              </a:extLst>
            </p:cNvPr>
            <p:cNvSpPr txBox="1"/>
            <p:nvPr/>
          </p:nvSpPr>
          <p:spPr>
            <a:xfrm>
              <a:off x="1972731" y="3242425"/>
              <a:ext cx="2360761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Knowledge Integration</a:t>
              </a:r>
              <a:endParaRPr 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A5FA10B-8CAB-20E7-E8F2-4179C0F7F6AA}"/>
                </a:ext>
              </a:extLst>
            </p:cNvPr>
            <p:cNvSpPr txBox="1"/>
            <p:nvPr/>
          </p:nvSpPr>
          <p:spPr>
            <a:xfrm>
              <a:off x="1972733" y="4921500"/>
              <a:ext cx="1353458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Automation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6690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AD22B-EB32-7D32-3793-71A789F2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FBADF1D-518F-48E7-F900-AF620E8D0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AB382-D6DF-6A1E-9B07-C253CEDE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C8E83-86F5-B148-8EDF-41E2422D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9FEA11-D871-6B97-1B32-08F977A8A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898B7-E953-EA70-A9D1-BF0EFDA8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94" y="472433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A3D10-FDDC-1840-EBF6-6529B273DBF8}"/>
              </a:ext>
            </a:extLst>
          </p:cNvPr>
          <p:cNvSpPr txBox="1"/>
          <p:nvPr/>
        </p:nvSpPr>
        <p:spPr>
          <a:xfrm>
            <a:off x="2187146" y="304662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dirty="0"/>
              <a:t>“Empowering Platforms with AI Intelligence”</a:t>
            </a:r>
          </a:p>
        </p:txBody>
      </p:sp>
    </p:spTree>
    <p:extLst>
      <p:ext uri="{BB962C8B-B14F-4D97-AF65-F5344CB8AC3E}">
        <p14:creationId xmlns:p14="http://schemas.microsoft.com/office/powerpoint/2010/main" val="23574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BC6-E589-3088-ADE5-2CE812EC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68414"/>
          </a:xfrm>
          <a:solidFill>
            <a:srgbClr val="0E3443"/>
          </a:solidFill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     Team Threat </a:t>
            </a:r>
            <a:r>
              <a:rPr lang="en-US" sz="3500" dirty="0" err="1">
                <a:solidFill>
                  <a:schemeClr val="bg1"/>
                </a:solidFill>
              </a:rPr>
              <a:t>Shielders</a:t>
            </a:r>
            <a:endParaRPr lang="en-US" sz="3500" dirty="0">
              <a:solidFill>
                <a:schemeClr val="bg1"/>
              </a:solidFill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5DE1871-94D5-FDE3-E0BC-7814C287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61" y="140937"/>
            <a:ext cx="1060486" cy="10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6A4015-4905-F71B-E5AF-C8D43AB17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389" y="1825625"/>
            <a:ext cx="7223221" cy="4351338"/>
          </a:xfrm>
        </p:spPr>
      </p:pic>
    </p:spTree>
    <p:extLst>
      <p:ext uri="{BB962C8B-B14F-4D97-AF65-F5344CB8AC3E}">
        <p14:creationId xmlns:p14="http://schemas.microsoft.com/office/powerpoint/2010/main" val="349426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E582-1467-00CC-8FEC-9060717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4" y="-64999"/>
            <a:ext cx="9156423" cy="1398167"/>
          </a:xfrm>
          <a:solidFill>
            <a:srgbClr val="0E3443"/>
          </a:solidFill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     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1F38A-EFFE-52C5-1463-E2C44EA5E2EB}"/>
              </a:ext>
            </a:extLst>
          </p:cNvPr>
          <p:cNvSpPr/>
          <p:nvPr/>
        </p:nvSpPr>
        <p:spPr>
          <a:xfrm rot="16200000">
            <a:off x="3662288" y="1873457"/>
            <a:ext cx="2587929" cy="4695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BFFEE-6D44-71C7-4E6C-D97D419EA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331" y="3751505"/>
            <a:ext cx="554183" cy="655381"/>
          </a:xfrm>
          <a:prstGeom prst="rect">
            <a:avLst/>
          </a:prstGeom>
        </p:spPr>
      </p:pic>
      <p:pic>
        <p:nvPicPr>
          <p:cNvPr id="9" name="Picture 8" descr="A close-up of a gear&#10;&#10;Description automatically generated">
            <a:extLst>
              <a:ext uri="{FF2B5EF4-FFF2-40B4-BE49-F238E27FC236}">
                <a16:creationId xmlns:a16="http://schemas.microsoft.com/office/drawing/2014/main" id="{C223E062-C6AB-945B-6A21-F5413DFC0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41" y="3854718"/>
            <a:ext cx="355597" cy="3555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EE499-2C82-57DF-00AF-537AA97C88E0}"/>
              </a:ext>
            </a:extLst>
          </p:cNvPr>
          <p:cNvGrpSpPr/>
          <p:nvPr/>
        </p:nvGrpSpPr>
        <p:grpSpPr>
          <a:xfrm>
            <a:off x="770683" y="1973010"/>
            <a:ext cx="6533193" cy="488406"/>
            <a:chOff x="1547590" y="4080949"/>
            <a:chExt cx="6295310" cy="48840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61EED0-60EB-E75D-3115-D7E28F955645}"/>
                </a:ext>
              </a:extLst>
            </p:cNvPr>
            <p:cNvSpPr/>
            <p:nvPr/>
          </p:nvSpPr>
          <p:spPr>
            <a:xfrm rot="16200000">
              <a:off x="4451042" y="1177497"/>
              <a:ext cx="488406" cy="62953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65416A-8201-91AE-16A3-E55A1DD4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31925" y="4189459"/>
              <a:ext cx="1209868" cy="249362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5DDDC0-2409-7B4D-3CBF-90FCAC643A42}"/>
              </a:ext>
            </a:extLst>
          </p:cNvPr>
          <p:cNvCxnSpPr>
            <a:cxnSpLocks/>
          </p:cNvCxnSpPr>
          <p:nvPr/>
        </p:nvCxnSpPr>
        <p:spPr>
          <a:xfrm>
            <a:off x="5228571" y="2509456"/>
            <a:ext cx="17480" cy="3312202"/>
          </a:xfrm>
          <a:prstGeom prst="line">
            <a:avLst/>
          </a:prstGeom>
          <a:ln w="952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51C72-E8AB-240E-C8F4-42B35AA5B562}"/>
              </a:ext>
            </a:extLst>
          </p:cNvPr>
          <p:cNvCxnSpPr>
            <a:cxnSpLocks/>
          </p:cNvCxnSpPr>
          <p:nvPr/>
        </p:nvCxnSpPr>
        <p:spPr>
          <a:xfrm flipH="1">
            <a:off x="3650614" y="2450373"/>
            <a:ext cx="4468" cy="76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BA3637-6CEC-CCF4-8ED2-7DB97F804F2C}"/>
              </a:ext>
            </a:extLst>
          </p:cNvPr>
          <p:cNvCxnSpPr>
            <a:cxnSpLocks/>
          </p:cNvCxnSpPr>
          <p:nvPr/>
        </p:nvCxnSpPr>
        <p:spPr>
          <a:xfrm>
            <a:off x="1327469" y="2434090"/>
            <a:ext cx="0" cy="527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CE614FFC-2A6F-42EC-3F83-07B465B13EED}"/>
              </a:ext>
            </a:extLst>
          </p:cNvPr>
          <p:cNvGrpSpPr/>
          <p:nvPr/>
        </p:nvGrpSpPr>
        <p:grpSpPr>
          <a:xfrm>
            <a:off x="798640" y="2956342"/>
            <a:ext cx="6210069" cy="2507945"/>
            <a:chOff x="2019456" y="1789535"/>
            <a:chExt cx="6210068" cy="25079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E3EED-1E3B-6058-A651-725A3773FD8C}"/>
                </a:ext>
              </a:extLst>
            </p:cNvPr>
            <p:cNvSpPr/>
            <p:nvPr/>
          </p:nvSpPr>
          <p:spPr>
            <a:xfrm>
              <a:off x="2019456" y="1789535"/>
              <a:ext cx="1242499" cy="2507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6C663C-34C3-EDEF-A9EF-588BA8CA20BD}"/>
                </a:ext>
              </a:extLst>
            </p:cNvPr>
            <p:cNvGrpSpPr/>
            <p:nvPr/>
          </p:nvGrpSpPr>
          <p:grpSpPr>
            <a:xfrm>
              <a:off x="2110864" y="2145390"/>
              <a:ext cx="1007036" cy="430887"/>
              <a:chOff x="442153" y="2004094"/>
              <a:chExt cx="1007036" cy="430887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958A67-C674-436B-5E5A-7D8E1D812421}"/>
                  </a:ext>
                </a:extLst>
              </p:cNvPr>
              <p:cNvSpPr/>
              <p:nvPr/>
            </p:nvSpPr>
            <p:spPr>
              <a:xfrm>
                <a:off x="483989" y="2023005"/>
                <a:ext cx="965200" cy="36694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165406-B5B6-9CAA-09A7-73AABF3CA37E}"/>
                  </a:ext>
                </a:extLst>
              </p:cNvPr>
              <p:cNvSpPr txBox="1"/>
              <p:nvPr/>
            </p:nvSpPr>
            <p:spPr>
              <a:xfrm>
                <a:off x="442153" y="2004094"/>
                <a:ext cx="99718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Inject Source Code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393EC12-F743-3E36-5892-F393387D0205}"/>
                </a:ext>
              </a:extLst>
            </p:cNvPr>
            <p:cNvGrpSpPr/>
            <p:nvPr/>
          </p:nvGrpSpPr>
          <p:grpSpPr>
            <a:xfrm>
              <a:off x="2171001" y="3694689"/>
              <a:ext cx="986201" cy="366942"/>
              <a:chOff x="479413" y="2365901"/>
              <a:chExt cx="986201" cy="36694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E630B33-BB5D-35D0-0B17-9EECC43ADF92}"/>
                  </a:ext>
                </a:extLst>
              </p:cNvPr>
              <p:cNvGrpSpPr/>
              <p:nvPr/>
            </p:nvGrpSpPr>
            <p:grpSpPr>
              <a:xfrm>
                <a:off x="479413" y="2365901"/>
                <a:ext cx="986201" cy="366942"/>
                <a:chOff x="494991" y="2376945"/>
                <a:chExt cx="986201" cy="36694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E5144E-2554-1986-854D-F58935BBF168}"/>
                    </a:ext>
                  </a:extLst>
                </p:cNvPr>
                <p:cNvSpPr/>
                <p:nvPr/>
              </p:nvSpPr>
              <p:spPr>
                <a:xfrm>
                  <a:off x="517615" y="2376945"/>
                  <a:ext cx="963577" cy="366942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CE2C33-2174-DE68-F58D-CB7585C1EBDE}"/>
                    </a:ext>
                  </a:extLst>
                </p:cNvPr>
                <p:cNvSpPr txBox="1"/>
                <p:nvPr/>
              </p:nvSpPr>
              <p:spPr>
                <a:xfrm>
                  <a:off x="494991" y="2408533"/>
                  <a:ext cx="9285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Issues</a:t>
                  </a:r>
                </a:p>
              </p:txBody>
            </p:sp>
          </p:grpSp>
          <p:pic>
            <p:nvPicPr>
              <p:cNvPr id="60" name="Picture 59" descr="A magnifying glass and gear&#10;&#10;Description automatically generated">
                <a:extLst>
                  <a:ext uri="{FF2B5EF4-FFF2-40B4-BE49-F238E27FC236}">
                    <a16:creationId xmlns:a16="http://schemas.microsoft.com/office/drawing/2014/main" id="{76CAE204-1611-E64C-1ED1-77ED470E4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465" y="2406986"/>
                <a:ext cx="285497" cy="285497"/>
              </a:xfrm>
              <a:prstGeom prst="rect">
                <a:avLst/>
              </a:prstGeom>
            </p:spPr>
          </p:pic>
        </p:grp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0A399F46-B590-1220-938C-D00FC63F609D}"/>
                </a:ext>
              </a:extLst>
            </p:cNvPr>
            <p:cNvSpPr txBox="1"/>
            <p:nvPr/>
          </p:nvSpPr>
          <p:spPr>
            <a:xfrm>
              <a:off x="2124848" y="2741670"/>
              <a:ext cx="965856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rgbClr val="7030A0"/>
                  </a:solidFill>
                </a:rPr>
                <a:t> OWASP Top 10</a:t>
              </a:r>
              <a:br>
                <a:rPr lang="en-US" sz="900" b="1" dirty="0">
                  <a:solidFill>
                    <a:srgbClr val="7030A0"/>
                  </a:solidFill>
                </a:rPr>
              </a:br>
              <a:r>
                <a:rPr lang="en-US" sz="900" b="1" dirty="0">
                  <a:solidFill>
                    <a:srgbClr val="7030A0"/>
                  </a:solidFill>
                </a:rPr>
                <a:t> Wells Fargo</a:t>
              </a:r>
              <a:br>
                <a:rPr lang="en-US" sz="900" b="1" dirty="0">
                  <a:solidFill>
                    <a:srgbClr val="7030A0"/>
                  </a:solidFill>
                </a:rPr>
              </a:br>
              <a:r>
                <a:rPr lang="en-US" sz="900" b="1" dirty="0">
                  <a:solidFill>
                    <a:srgbClr val="7030A0"/>
                  </a:solidFill>
                </a:rPr>
                <a:t>Scan Reports</a:t>
              </a:r>
            </a:p>
          </p:txBody>
        </p: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F93B7981-C828-3968-3BD6-52D70266A4B8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1" y="2746753"/>
              <a:ext cx="548139" cy="0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8DE461A7-E57C-9D02-D75C-BC75F3D0D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8501" y="3083470"/>
              <a:ext cx="497311" cy="0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F6460E1-59E3-386C-4F4A-99CDB6F612AF}"/>
                </a:ext>
              </a:extLst>
            </p:cNvPr>
            <p:cNvSpPr txBox="1"/>
            <p:nvPr/>
          </p:nvSpPr>
          <p:spPr>
            <a:xfrm>
              <a:off x="3261458" y="2508209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prompt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28AAF5C7-7AB7-8D2B-79F2-FDB20E018787}"/>
                </a:ext>
              </a:extLst>
            </p:cNvPr>
            <p:cNvSpPr txBox="1"/>
            <p:nvPr/>
          </p:nvSpPr>
          <p:spPr>
            <a:xfrm>
              <a:off x="3228558" y="3115583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response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095577CC-A134-A5BB-F63B-052A2949D86D}"/>
                </a:ext>
              </a:extLst>
            </p:cNvPr>
            <p:cNvSpPr txBox="1"/>
            <p:nvPr/>
          </p:nvSpPr>
          <p:spPr>
            <a:xfrm>
              <a:off x="5795229" y="2253112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context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08C5BC00-C4DD-58DD-880D-2920257CABF4}"/>
                </a:ext>
              </a:extLst>
            </p:cNvPr>
            <p:cNvSpPr txBox="1"/>
            <p:nvPr/>
          </p:nvSpPr>
          <p:spPr>
            <a:xfrm>
              <a:off x="5795229" y="3054274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response</a:t>
              </a: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2C9F3659-A8B0-C932-D080-5A465928ACF3}"/>
                </a:ext>
              </a:extLst>
            </p:cNvPr>
            <p:cNvSpPr txBox="1"/>
            <p:nvPr/>
          </p:nvSpPr>
          <p:spPr>
            <a:xfrm>
              <a:off x="7501391" y="3034057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Actions</a:t>
              </a:r>
            </a:p>
          </p:txBody>
        </p:sp>
      </p:grp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ACB17C5E-6A1C-E145-43C7-C7A8B7C394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83244" y="4028846"/>
            <a:ext cx="195197" cy="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3D92F9DB-5262-A4E9-AB4C-615263E8D1A5}"/>
              </a:ext>
            </a:extLst>
          </p:cNvPr>
          <p:cNvGrpSpPr/>
          <p:nvPr/>
        </p:nvGrpSpPr>
        <p:grpSpPr>
          <a:xfrm>
            <a:off x="2807116" y="3235436"/>
            <a:ext cx="2441699" cy="1720808"/>
            <a:chOff x="3929800" y="1919765"/>
            <a:chExt cx="2441699" cy="18309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B82B19-0762-F06B-D3CD-3AD4A95AE814}"/>
                </a:ext>
              </a:extLst>
            </p:cNvPr>
            <p:cNvSpPr/>
            <p:nvPr/>
          </p:nvSpPr>
          <p:spPr>
            <a:xfrm>
              <a:off x="4121539" y="3126157"/>
              <a:ext cx="1330980" cy="295243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95587BD-A445-A26B-1ACC-8F5FDA3C7A94}"/>
                </a:ext>
              </a:extLst>
            </p:cNvPr>
            <p:cNvGrpSpPr/>
            <p:nvPr/>
          </p:nvGrpSpPr>
          <p:grpSpPr>
            <a:xfrm>
              <a:off x="4197285" y="2102139"/>
              <a:ext cx="1095973" cy="330200"/>
              <a:chOff x="328957" y="2091815"/>
              <a:chExt cx="1095973" cy="330200"/>
            </a:xfrm>
          </p:grpSpPr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2123C9A-2A2C-1BF1-AE07-D059FA625E62}"/>
                  </a:ext>
                </a:extLst>
              </p:cNvPr>
              <p:cNvSpPr/>
              <p:nvPr/>
            </p:nvSpPr>
            <p:spPr>
              <a:xfrm>
                <a:off x="328957" y="2091815"/>
                <a:ext cx="1032934" cy="330200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FCA953-ACDC-AC14-64CA-5B713CCE3754}"/>
                  </a:ext>
                </a:extLst>
              </p:cNvPr>
              <p:cNvSpPr txBox="1"/>
              <p:nvPr/>
            </p:nvSpPr>
            <p:spPr>
              <a:xfrm>
                <a:off x="391996" y="2110549"/>
                <a:ext cx="103293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Tachyon API</a:t>
                </a:r>
              </a:p>
            </p:txBody>
          </p: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3CA4C10-8286-61BD-FA50-8D4CA9DBC40E}"/>
                </a:ext>
              </a:extLst>
            </p:cNvPr>
            <p:cNvSpPr txBox="1"/>
            <p:nvPr/>
          </p:nvSpPr>
          <p:spPr>
            <a:xfrm>
              <a:off x="4264021" y="3150668"/>
              <a:ext cx="1027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File System</a:t>
              </a:r>
            </a:p>
          </p:txBody>
        </p: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16B16992-E58F-02C6-9F9E-B45EB2DC38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6899" y="2421598"/>
              <a:ext cx="4408" cy="6938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5C42FE3E-EF91-9CD9-752C-6CB86545EEF8}"/>
                </a:ext>
              </a:extLst>
            </p:cNvPr>
            <p:cNvSpPr txBox="1"/>
            <p:nvPr/>
          </p:nvSpPr>
          <p:spPr>
            <a:xfrm>
              <a:off x="4660538" y="2663918"/>
              <a:ext cx="108373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/>
                  </a:solidFill>
                </a:rPr>
                <a:t>&lt; / &gt; </a:t>
              </a:r>
              <a:r>
                <a:rPr lang="en-US" sz="800" dirty="0"/>
                <a:t>Context</a:t>
              </a:r>
            </a:p>
          </p:txBody>
        </p:sp>
        <p:sp>
          <p:nvSpPr>
            <p:cNvPr id="1069" name="Rounded Rectangle 1068">
              <a:extLst>
                <a:ext uri="{FF2B5EF4-FFF2-40B4-BE49-F238E27FC236}">
                  <a16:creationId xmlns:a16="http://schemas.microsoft.com/office/drawing/2014/main" id="{F4DC93F4-8B4F-BAB4-43D6-24022DCD88F0}"/>
                </a:ext>
              </a:extLst>
            </p:cNvPr>
            <p:cNvSpPr/>
            <p:nvPr/>
          </p:nvSpPr>
          <p:spPr>
            <a:xfrm>
              <a:off x="3929800" y="1919765"/>
              <a:ext cx="1718830" cy="18309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3CC5B9A9-1877-7C55-02BC-3171B0E7F838}"/>
                </a:ext>
              </a:extLst>
            </p:cNvPr>
            <p:cNvCxnSpPr>
              <a:cxnSpLocks/>
            </p:cNvCxnSpPr>
            <p:nvPr/>
          </p:nvCxnSpPr>
          <p:spPr>
            <a:xfrm>
              <a:off x="5682261" y="2445768"/>
              <a:ext cx="6864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EFB97CB4-10CB-A25E-613B-76179D27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8630" y="3073753"/>
              <a:ext cx="72286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EF978D48-5E8C-953A-89AF-2DD5974A51E8}"/>
              </a:ext>
            </a:extLst>
          </p:cNvPr>
          <p:cNvCxnSpPr>
            <a:cxnSpLocks/>
          </p:cNvCxnSpPr>
          <p:nvPr/>
        </p:nvCxnSpPr>
        <p:spPr>
          <a:xfrm>
            <a:off x="5228571" y="4069413"/>
            <a:ext cx="268760" cy="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32138EFF-5339-6585-9D13-CCF3156F0197}"/>
              </a:ext>
            </a:extLst>
          </p:cNvPr>
          <p:cNvCxnSpPr>
            <a:cxnSpLocks/>
          </p:cNvCxnSpPr>
          <p:nvPr/>
        </p:nvCxnSpPr>
        <p:spPr>
          <a:xfrm flipV="1">
            <a:off x="6563203" y="2509456"/>
            <a:ext cx="0" cy="13138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2A3E2437-EC78-DA42-26C9-D95D57B0F326}"/>
              </a:ext>
            </a:extLst>
          </p:cNvPr>
          <p:cNvSpPr txBox="1"/>
          <p:nvPr/>
        </p:nvSpPr>
        <p:spPr>
          <a:xfrm>
            <a:off x="5320435" y="5014685"/>
            <a:ext cx="843764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Observations</a:t>
            </a:r>
          </a:p>
        </p:txBody>
      </p: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F6F803DC-D321-5F5F-1FEB-E4D18FC2332A}"/>
              </a:ext>
            </a:extLst>
          </p:cNvPr>
          <p:cNvCxnSpPr>
            <a:cxnSpLocks/>
          </p:cNvCxnSpPr>
          <p:nvPr/>
        </p:nvCxnSpPr>
        <p:spPr>
          <a:xfrm flipV="1">
            <a:off x="5742316" y="4536333"/>
            <a:ext cx="0" cy="41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96693A1F-8E1F-EC6C-3D78-FD35703A9273}"/>
              </a:ext>
            </a:extLst>
          </p:cNvPr>
          <p:cNvSpPr txBox="1"/>
          <p:nvPr/>
        </p:nvSpPr>
        <p:spPr>
          <a:xfrm>
            <a:off x="5474025" y="4353739"/>
            <a:ext cx="768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Llama(70B)</a:t>
            </a:r>
          </a:p>
        </p:txBody>
      </p:sp>
      <p:pic>
        <p:nvPicPr>
          <p:cNvPr id="12" name="Picture 11" descr="A black and red person icon&#10;&#10;Description automatically generated with medium confidence">
            <a:extLst>
              <a:ext uri="{FF2B5EF4-FFF2-40B4-BE49-F238E27FC236}">
                <a16:creationId xmlns:a16="http://schemas.microsoft.com/office/drawing/2014/main" id="{C8A6B3C5-554E-EBD9-E241-F88A2CF36C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44" y="3953645"/>
            <a:ext cx="457009" cy="48186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15D1C-7179-9AC5-532F-765F44D62F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52253" y="4194575"/>
            <a:ext cx="234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2B9776-2710-0736-2127-CAFBD6615385}"/>
              </a:ext>
            </a:extLst>
          </p:cNvPr>
          <p:cNvSpPr txBox="1"/>
          <p:nvPr/>
        </p:nvSpPr>
        <p:spPr>
          <a:xfrm>
            <a:off x="122844" y="4402257"/>
            <a:ext cx="59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FB390-2CDB-E24A-B941-C61FC10B9324}"/>
              </a:ext>
            </a:extLst>
          </p:cNvPr>
          <p:cNvSpPr txBox="1"/>
          <p:nvPr/>
        </p:nvSpPr>
        <p:spPr>
          <a:xfrm>
            <a:off x="931884" y="5534860"/>
            <a:ext cx="12424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B37ED1-BBCC-24AF-9272-4ED9C137D90A}"/>
              </a:ext>
            </a:extLst>
          </p:cNvPr>
          <p:cNvSpPr txBox="1"/>
          <p:nvPr/>
        </p:nvSpPr>
        <p:spPr>
          <a:xfrm>
            <a:off x="3272173" y="5549778"/>
            <a:ext cx="12424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D9011-8E1F-E81C-9860-B9D4B446827F}"/>
              </a:ext>
            </a:extLst>
          </p:cNvPr>
          <p:cNvSpPr txBox="1"/>
          <p:nvPr/>
        </p:nvSpPr>
        <p:spPr>
          <a:xfrm>
            <a:off x="3635110" y="1734030"/>
            <a:ext cx="13894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Integrations 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29E47-E957-FC41-A232-CD1046C86525}"/>
              </a:ext>
            </a:extLst>
          </p:cNvPr>
          <p:cNvSpPr txBox="1"/>
          <p:nvPr/>
        </p:nvSpPr>
        <p:spPr>
          <a:xfrm>
            <a:off x="5685839" y="2621160"/>
            <a:ext cx="9563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Agentic  Layer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FEA1344-8538-B22D-EE1A-12E8A2D0EF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597" y="2971638"/>
            <a:ext cx="527424" cy="30884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38F415-1B8A-03C5-11A1-327524D39FCE}"/>
              </a:ext>
            </a:extLst>
          </p:cNvPr>
          <p:cNvCxnSpPr>
            <a:cxnSpLocks/>
            <a:stCxn id="57" idx="2"/>
            <a:endCxn id="1024" idx="0"/>
          </p:cNvCxnSpPr>
          <p:nvPr/>
        </p:nvCxnSpPr>
        <p:spPr>
          <a:xfrm flipH="1">
            <a:off x="1386960" y="3743084"/>
            <a:ext cx="1681" cy="165394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C3F964-9489-1961-73D0-CA0AA285DEB9}"/>
              </a:ext>
            </a:extLst>
          </p:cNvPr>
          <p:cNvCxnSpPr>
            <a:cxnSpLocks/>
          </p:cNvCxnSpPr>
          <p:nvPr/>
        </p:nvCxnSpPr>
        <p:spPr>
          <a:xfrm>
            <a:off x="1340044" y="4363821"/>
            <a:ext cx="4481" cy="464292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4AAC64DB-E929-BB63-54C1-8EA6D8EF2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54965" y="2044411"/>
            <a:ext cx="437701" cy="36191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3B592B4-EA46-4636-B0EB-23A8332BF0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3718" y="2046111"/>
            <a:ext cx="462087" cy="37597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563E236-546F-4C9A-8ACB-C67E51DBFF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4782" y="4461461"/>
            <a:ext cx="306564" cy="2825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8D185B3-CA42-61FE-8866-BF161BB39E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79569" y="3035080"/>
            <a:ext cx="1150229" cy="499922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6AA52C-08E0-80F8-514F-733F667752FF}"/>
              </a:ext>
            </a:extLst>
          </p:cNvPr>
          <p:cNvCxnSpPr>
            <a:cxnSpLocks/>
            <a:endCxn id="1136" idx="1"/>
          </p:cNvCxnSpPr>
          <p:nvPr/>
        </p:nvCxnSpPr>
        <p:spPr>
          <a:xfrm>
            <a:off x="4514672" y="4752020"/>
            <a:ext cx="805763" cy="378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3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EACC0-F64F-C4BE-FAAB-6C7F4C7A6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7F893-3378-040E-E174-BB4DB701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Capabilities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78CC699-4A6D-4395-5E66-CBC8818F8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679" y="1655276"/>
            <a:ext cx="5864245" cy="436059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F088DA3-CE8A-6959-B3D5-AABBBF7AD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2026636"/>
            <a:ext cx="5029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607D8A-D9CC-6385-8827-6FD81BF7C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52D1F4-9D63-5D2A-EA13-3597FB99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0D9A92-7F70-028A-8625-0965E06AD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B60A9A-B2E7-8666-8EF3-33DA4776E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D5BB90-CC75-981F-1FF4-83755E757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CFFEA8-10C0-218D-5B28-DCF61B363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Analysis Engine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B80403-8BD8-38D1-2AE8-AD0A57726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4677" y="3200059"/>
            <a:ext cx="6235795" cy="3741477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010F21E-1E1E-139B-59AB-342A1ADB1CC1}"/>
              </a:ext>
            </a:extLst>
          </p:cNvPr>
          <p:cNvSpPr txBox="1">
            <a:spLocks/>
          </p:cNvSpPr>
          <p:nvPr/>
        </p:nvSpPr>
        <p:spPr>
          <a:xfrm>
            <a:off x="322730" y="2609880"/>
            <a:ext cx="3523130" cy="15060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1200" dirty="0"/>
            </a:br>
            <a:r>
              <a:rPr lang="en-US" sz="1200" b="1" dirty="0"/>
              <a:t>OWASP Standards Analysis:</a:t>
            </a:r>
            <a:r>
              <a:rPr lang="en-US" sz="1200" dirty="0"/>
              <a:t> </a:t>
            </a:r>
          </a:p>
          <a:p>
            <a:br>
              <a:rPr lang="en-US" sz="1200" dirty="0"/>
            </a:br>
            <a:r>
              <a:rPr lang="en-US" sz="1200" dirty="0"/>
              <a:t>Uses specialized OWASP prompts</a:t>
            </a:r>
            <a:br>
              <a:rPr lang="en-US" sz="1200" dirty="0"/>
            </a:br>
            <a:r>
              <a:rPr lang="en-US" sz="1200" dirty="0"/>
              <a:t>Sends each source file to LLM with OWASP validation rules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Wells Fargo Coding  Standards Analysis:</a:t>
            </a:r>
            <a:r>
              <a:rPr lang="en-US" sz="1200" dirty="0"/>
              <a:t> </a:t>
            </a:r>
          </a:p>
          <a:p>
            <a:br>
              <a:rPr lang="en-US" sz="1200" dirty="0"/>
            </a:br>
            <a:r>
              <a:rPr lang="en-US" sz="1200" dirty="0"/>
              <a:t>Retrieves company standards from Confluence</a:t>
            </a:r>
            <a:br>
              <a:rPr lang="en-US" sz="1200" dirty="0"/>
            </a:br>
            <a:r>
              <a:rPr lang="en-US" sz="1200" dirty="0"/>
              <a:t>Uses OpenAI to summarize standards</a:t>
            </a:r>
            <a:br>
              <a:rPr lang="en-US" sz="1200" dirty="0"/>
            </a:br>
            <a:r>
              <a:rPr lang="en-US" sz="1200" dirty="0"/>
              <a:t>Creates specialized prompts for company-specific validation</a:t>
            </a:r>
          </a:p>
          <a:p>
            <a:br>
              <a:rPr lang="en-US" sz="1200" dirty="0"/>
            </a:br>
            <a:r>
              <a:rPr lang="en-US" sz="1200" b="1" dirty="0"/>
              <a:t>Scan Reports Analysis:</a:t>
            </a: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Processes uploaded scan reports</a:t>
            </a:r>
            <a:br>
              <a:rPr lang="en-US" sz="1200" dirty="0"/>
            </a:br>
            <a:r>
              <a:rPr lang="en-US" sz="1200" dirty="0"/>
              <a:t>LLM summarizes reports and identifies target files</a:t>
            </a:r>
            <a:br>
              <a:rPr lang="en-US" sz="1200" dirty="0"/>
            </a:br>
            <a:r>
              <a:rPr lang="en-US" sz="1200" dirty="0"/>
              <a:t>Performs targeted analysis based on scan findings</a:t>
            </a:r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5411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81E8F-731E-FD30-5130-C483003CA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86A9A4-74A0-0B9D-937A-DCB598C2D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72820-D420-5F35-85A7-45745B05F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8BB50-82CB-4329-B121-81AD2599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E6C63F-F77C-70A0-22E5-9474E03B0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AB25DC-C31C-5FE7-48E2-F1DF8A9B3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External Integrations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2463D4F9-6A24-5068-BB46-0DF0121B7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510" y="1192862"/>
            <a:ext cx="8284976" cy="5417100"/>
          </a:xfrm>
        </p:spPr>
      </p:pic>
    </p:spTree>
    <p:extLst>
      <p:ext uri="{BB962C8B-B14F-4D97-AF65-F5344CB8AC3E}">
        <p14:creationId xmlns:p14="http://schemas.microsoft.com/office/powerpoint/2010/main" val="407787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28122-04F7-22E0-7875-423FBFD2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7821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2ED4D-A0EC-536D-ED89-0C550255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FEB6CE4-0B68-416A-AD40-51ABBB3951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7F6AF2-C84B-82DB-9548-9513BF63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E750AE-D8B3-C997-59C0-A16D4CEE6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53E321-B9A2-C657-BBCE-354065265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3CF17-F065-C8C3-6601-4780E5EF2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312269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B46E0-1815-2990-F212-47E70F23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FDE2-1A11-290B-2707-C851E08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[light]</a:t>
            </a:r>
          </a:p>
        </p:txBody>
      </p:sp>
    </p:spTree>
    <p:extLst>
      <p:ext uri="{BB962C8B-B14F-4D97-AF65-F5344CB8AC3E}">
        <p14:creationId xmlns:p14="http://schemas.microsoft.com/office/powerpoint/2010/main" val="89271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613</TotalTime>
  <Words>189</Words>
  <Application>Microsoft Office PowerPoint</Application>
  <PresentationFormat>On-screen Show (4:3)</PresentationFormat>
  <Paragraphs>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Threat Shield - your Gen AI enabled vulnerability analyzer</vt:lpstr>
      <vt:lpstr>     Team Threat Shielders</vt:lpstr>
      <vt:lpstr>      Design</vt:lpstr>
      <vt:lpstr>Capabilities </vt:lpstr>
      <vt:lpstr>Analysis Engine </vt:lpstr>
      <vt:lpstr>External Integrations</vt:lpstr>
      <vt:lpstr>Home Page</vt:lpstr>
      <vt:lpstr>Dashboard</vt:lpstr>
      <vt:lpstr>Dashboard [light]</vt:lpstr>
      <vt:lpstr>Dashboard [Continued]</vt:lpstr>
      <vt:lpstr>Dashboard [Continued]</vt:lpstr>
      <vt:lpstr>Dashboard Chatbot</vt:lpstr>
      <vt:lpstr>Metrics [Continued]</vt:lpstr>
      <vt:lpstr>Metrics Chatbot</vt:lpstr>
      <vt:lpstr>Metrics Chatbot [continued]</vt:lpstr>
      <vt:lpstr>Incidents</vt:lpstr>
      <vt:lpstr>Incidents Chatbot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Javalkar</dc:creator>
  <cp:lastModifiedBy>DELL</cp:lastModifiedBy>
  <cp:revision>18</cp:revision>
  <dcterms:created xsi:type="dcterms:W3CDTF">2025-03-25T19:14:21Z</dcterms:created>
  <dcterms:modified xsi:type="dcterms:W3CDTF">2025-06-17T17:17:48Z</dcterms:modified>
</cp:coreProperties>
</file>