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1" r:id="rId10"/>
    <p:sldId id="263" r:id="rId11"/>
    <p:sldId id="275" r:id="rId12"/>
    <p:sldId id="262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D17ED-32F4-4857-A4AA-503CAC667B6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29F06-B37F-4573-BE77-80333811D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F06-B37F-4573-BE77-80333811DC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F06-B37F-4573-BE77-80333811DC3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F06-B37F-4573-BE77-80333811DC3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F06-B37F-4573-BE77-80333811DC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F06-B37F-4573-BE77-80333811DC3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F06-B37F-4573-BE77-80333811DC3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F06-B37F-4573-BE77-80333811DC3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F06-B37F-4573-BE77-80333811DC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F06-B37F-4573-BE77-80333811DC3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29F06-B37F-4573-BE77-80333811DC3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2417763"/>
            <a:ext cx="7807325" cy="1163637"/>
          </a:xfrm>
        </p:spPr>
        <p:txBody>
          <a:bodyPr lIns="0" tIns="0" rIns="0" bIns="0" anchor="ctr"/>
          <a:lstStyle/>
          <a:p>
            <a:pPr algn="ctr" defTabSz="457200" eaLnBrk="1" hangingPunct="1">
              <a:lnSpc>
                <a:spcPct val="75000"/>
              </a:lnSpc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3500" b="1" dirty="0" smtClean="0">
              <a:solidFill>
                <a:srgbClr val="800080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93713" y="1827213"/>
            <a:ext cx="247650" cy="249237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17538" y="19510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69963" y="2174875"/>
            <a:ext cx="7407275" cy="34925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9788" y="5105400"/>
            <a:ext cx="78073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 defTabSz="457200">
              <a:lnSpc>
                <a:spcPct val="75000"/>
              </a:lnSpc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b="1" dirty="0">
              <a:solidFill>
                <a:srgbClr val="800080"/>
              </a:solidFill>
              <a:latin typeface="Times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33400" y="762000"/>
            <a:ext cx="8458200" cy="1147762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4005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Azure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3600" b="1" dirty="0" smtClean="0">
                <a:solidFill>
                  <a:srgbClr val="E4005C"/>
                </a:solidFill>
                <a:latin typeface="+mj-lt"/>
                <a:ea typeface="+mj-ea"/>
                <a:cs typeface="+mj-cs"/>
              </a:rPr>
              <a:t>(Azure Admin &amp; Azure DevOps)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E400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57600"/>
          </a:xfrm>
        </p:spPr>
        <p:txBody>
          <a:bodyPr/>
          <a:lstStyle/>
          <a:p>
            <a:r>
              <a:rPr lang="en-US" dirty="0" smtClean="0"/>
              <a:t>The process of giving computing resources on demand is called cloud computing.</a:t>
            </a:r>
          </a:p>
          <a:p>
            <a:r>
              <a:rPr lang="en-US" dirty="0" smtClean="0"/>
              <a:t>Computing resources:	</a:t>
            </a:r>
          </a:p>
          <a:p>
            <a:pPr lvl="1"/>
            <a:r>
              <a:rPr lang="en-US" dirty="0" smtClean="0"/>
              <a:t>Computer, CPU, RAM, Hard disk, Etc</a:t>
            </a:r>
          </a:p>
          <a:p>
            <a:r>
              <a:rPr lang="en-US" dirty="0" smtClean="0"/>
              <a:t>The people who are providing computing resources are called cloud provider.</a:t>
            </a:r>
          </a:p>
          <a:p>
            <a:r>
              <a:rPr lang="en-US" dirty="0" smtClean="0"/>
              <a:t> The place from where they are proving computing resources is called cloud.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Advantages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57600"/>
          </a:xfrm>
        </p:spPr>
        <p:txBody>
          <a:bodyPr/>
          <a:lstStyle/>
          <a:p>
            <a:r>
              <a:rPr lang="en-US" dirty="0" smtClean="0"/>
              <a:t>Improve Productivity</a:t>
            </a:r>
          </a:p>
          <a:p>
            <a:r>
              <a:rPr lang="en-US" dirty="0" smtClean="0"/>
              <a:t>Very Cost Effective</a:t>
            </a:r>
          </a:p>
          <a:p>
            <a:r>
              <a:rPr lang="en-US" dirty="0" smtClean="0"/>
              <a:t>Powerful Server Capabilities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95400" y="1600200"/>
            <a:ext cx="6096000" cy="35814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95400" y="5341203"/>
            <a:ext cx="14302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512GB RAM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1000GB Disk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32 CPU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52600" y="1828800"/>
            <a:ext cx="15240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81400" y="1828800"/>
            <a:ext cx="15240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0200" y="1828800"/>
            <a:ext cx="15240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52600" y="327660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VM1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05200" y="327660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VM2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34000" y="3276600"/>
            <a:ext cx="137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VM3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29000" y="4736068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295400" y="4572000"/>
            <a:ext cx="6096000" cy="1588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20262" y="4114800"/>
            <a:ext cx="1385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Hypervisor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95400" y="3962400"/>
            <a:ext cx="6096000" cy="1588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53626" y="4114800"/>
            <a:ext cx="272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(Virtual box, VMware ..)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6000" y="3200400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</a:rPr>
              <a:t>20 GB RAM</a:t>
            </a:r>
          </a:p>
          <a:p>
            <a:r>
              <a:rPr lang="en-US" sz="1200" b="1" dirty="0" smtClean="0">
                <a:solidFill>
                  <a:srgbClr val="990000"/>
                </a:solidFill>
              </a:rPr>
              <a:t>100 GB Disk</a:t>
            </a:r>
          </a:p>
          <a:p>
            <a:r>
              <a:rPr lang="en-US" sz="1200" b="1" dirty="0" smtClean="0">
                <a:solidFill>
                  <a:srgbClr val="990000"/>
                </a:solidFill>
              </a:rPr>
              <a:t>10 CPU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800" y="3200400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</a:rPr>
              <a:t>30 GB RAM</a:t>
            </a:r>
          </a:p>
          <a:p>
            <a:r>
              <a:rPr lang="en-US" sz="1200" b="1" dirty="0" smtClean="0">
                <a:solidFill>
                  <a:srgbClr val="990000"/>
                </a:solidFill>
              </a:rPr>
              <a:t>200 GB Disk</a:t>
            </a:r>
          </a:p>
          <a:p>
            <a:r>
              <a:rPr lang="en-US" sz="1200" b="1" dirty="0" smtClean="0">
                <a:solidFill>
                  <a:srgbClr val="990000"/>
                </a:solidFill>
              </a:rPr>
              <a:t>20 CPU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67400" y="3200400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</a:rPr>
              <a:t>20 GB RAM</a:t>
            </a:r>
          </a:p>
          <a:p>
            <a:r>
              <a:rPr lang="en-US" sz="1200" b="1" dirty="0" smtClean="0">
                <a:solidFill>
                  <a:srgbClr val="990000"/>
                </a:solidFill>
              </a:rPr>
              <a:t>100 GB Disk</a:t>
            </a:r>
          </a:p>
          <a:p>
            <a:r>
              <a:rPr lang="en-US" sz="1200" b="1" dirty="0" smtClean="0">
                <a:solidFill>
                  <a:srgbClr val="990000"/>
                </a:solidFill>
              </a:rPr>
              <a:t>10 CPU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33600" y="2140803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.war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Tomcat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Java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2400" y="2133600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.war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Tomcat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Java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OS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638800" y="2133600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.war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Tomcat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Java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OS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962400" y="472440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(Host OS)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505200" y="152400"/>
            <a:ext cx="224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Virtualization 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914400" y="649069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process of creating multiple virtual machines on a computer is called virtualization.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8620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Efficient Resource Utilization</a:t>
            </a:r>
          </a:p>
          <a:p>
            <a:r>
              <a:rPr lang="en-US" dirty="0" smtClean="0"/>
              <a:t>- More Secure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Cloud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76400"/>
          </a:xfrm>
        </p:spPr>
        <p:txBody>
          <a:bodyPr/>
          <a:lstStyle/>
          <a:p>
            <a:r>
              <a:rPr lang="en-US" dirty="0" smtClean="0"/>
              <a:t>Infrastructure as a Service (IAAS)</a:t>
            </a:r>
          </a:p>
          <a:p>
            <a:r>
              <a:rPr lang="en-US" dirty="0" smtClean="0"/>
              <a:t>Platform as a Service (PAAS)</a:t>
            </a:r>
          </a:p>
          <a:p>
            <a:r>
              <a:rPr lang="en-US" dirty="0" smtClean="0"/>
              <a:t>Software as a Service (SAAS)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Infrastructure as a Service (IAAS)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1981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438400" y="17526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Provider is responsible for data center, network and virtualization.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400" y="2221468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Customer’s is responsible for OS, data and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Platform as a Service (PAAS)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1981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438400" y="17526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Provider is responsible for data center, network virtualization and OS.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400" y="2373868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Customer’s is responsible for data and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Software as a Service (SAAS)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1981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438400" y="17526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Provider is responsible for data center, network virtualization OS, data and application.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400" y="2373868"/>
            <a:ext cx="586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Example:</a:t>
            </a:r>
          </a:p>
          <a:p>
            <a:pPr lvl="0"/>
            <a:r>
              <a:rPr lang="en-US" dirty="0" smtClean="0"/>
              <a:t>  -  Outlook</a:t>
            </a:r>
          </a:p>
          <a:p>
            <a:pPr lvl="0"/>
            <a:r>
              <a:rPr lang="en-US" dirty="0" smtClean="0"/>
              <a:t>  -  Office365</a:t>
            </a:r>
          </a:p>
          <a:p>
            <a:pPr lvl="0"/>
            <a:r>
              <a:rPr lang="en-US" dirty="0" smtClean="0"/>
              <a:t>  - etc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Azure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Azure portal is a web based interface to access and manage Azure services.</a:t>
            </a:r>
          </a:p>
          <a:p>
            <a:pPr lvl="0"/>
            <a:r>
              <a:rPr lang="en-US" sz="2800" dirty="0" smtClean="0"/>
              <a:t>Azure Portal: </a:t>
            </a:r>
            <a:r>
              <a:rPr lang="en-US" sz="2800" u="sng" dirty="0" smtClean="0">
                <a:hlinkClick r:id="rId2"/>
              </a:rPr>
              <a:t>https://portal.azure.com/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What is cloud computing?</a:t>
            </a:r>
          </a:p>
          <a:p>
            <a:pPr lvl="0"/>
            <a:r>
              <a:rPr lang="en-US" dirty="0" smtClean="0"/>
              <a:t>What are the benefits of cloud computing?</a:t>
            </a:r>
          </a:p>
          <a:p>
            <a:pPr lvl="0"/>
            <a:r>
              <a:rPr lang="en-US" dirty="0" smtClean="0"/>
              <a:t>What is a cloud?</a:t>
            </a:r>
          </a:p>
          <a:p>
            <a:pPr lvl="0"/>
            <a:r>
              <a:rPr lang="en-US" dirty="0" smtClean="0"/>
              <a:t>What are the different service models in cloud computing?</a:t>
            </a:r>
          </a:p>
          <a:p>
            <a:pPr lvl="0"/>
            <a:r>
              <a:rPr lang="en-US" dirty="0" smtClean="0"/>
              <a:t>What do you mean by infrastructure as a service?</a:t>
            </a:r>
          </a:p>
          <a:p>
            <a:pPr lvl="0"/>
            <a:r>
              <a:rPr lang="en-US" dirty="0" smtClean="0"/>
              <a:t>What do you mean by platform as a service?</a:t>
            </a:r>
          </a:p>
          <a:p>
            <a:pPr lvl="0"/>
            <a:r>
              <a:rPr lang="en-US" dirty="0" smtClean="0"/>
              <a:t>What do you mean by software as a service?</a:t>
            </a:r>
          </a:p>
          <a:p>
            <a:pPr lvl="0"/>
            <a:r>
              <a:rPr lang="en-US" dirty="0" smtClean="0"/>
              <a:t>What is virtualization?</a:t>
            </a:r>
          </a:p>
          <a:p>
            <a:pPr lvl="0"/>
            <a:r>
              <a:rPr lang="en-US" dirty="0" smtClean="0"/>
              <a:t>What are the benefits of virtualization?</a:t>
            </a:r>
          </a:p>
          <a:p>
            <a:pPr lvl="0"/>
            <a:r>
              <a:rPr lang="en-US" dirty="0" smtClean="0"/>
              <a:t>What is client server architecture? Explain different types of client server architecture?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 Server Architecture</a:t>
            </a:r>
          </a:p>
          <a:p>
            <a:r>
              <a:rPr lang="en-US" dirty="0" smtClean="0"/>
              <a:t>Hosting and different ways of hosting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Cloud Service Models</a:t>
            </a:r>
          </a:p>
          <a:p>
            <a:r>
              <a:rPr lang="en-US" dirty="0" smtClean="0"/>
              <a:t>Azure Portal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Client Server Architecture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2057400"/>
            <a:ext cx="20574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2057400"/>
            <a:ext cx="19812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3581400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Client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4703" y="3593068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Server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4191000"/>
            <a:ext cx="343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Client  - Which request a resource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8908" y="4648200"/>
            <a:ext cx="400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Server - Which respond to that resource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429000" y="2438400"/>
            <a:ext cx="20574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3429000" y="3048000"/>
            <a:ext cx="2057400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4400" y="1676400"/>
            <a:ext cx="7086600" cy="2286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934200" y="1295400"/>
            <a:ext cx="114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Network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1" y="2209800"/>
            <a:ext cx="1905000" cy="112871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</p:pic>
      <p:sp>
        <p:nvSpPr>
          <p:cNvPr id="55" name="Rectangle 54"/>
          <p:cNvSpPr/>
          <p:nvPr/>
        </p:nvSpPr>
        <p:spPr>
          <a:xfrm>
            <a:off x="5562600" y="2286000"/>
            <a:ext cx="1828800" cy="990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68145" y="2040148"/>
            <a:ext cx="1049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</a:rPr>
              <a:t>Web Server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91200" y="2514600"/>
            <a:ext cx="1524000" cy="60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698022" y="2270182"/>
            <a:ext cx="820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website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0530" y="2590800"/>
            <a:ext cx="381000" cy="304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67730" y="2590800"/>
            <a:ext cx="381000" cy="304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824930" y="2590800"/>
            <a:ext cx="381000" cy="304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0" y="2819400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page1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6248400" y="2819400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page2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6781800" y="2819400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page3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838200" y="5117068"/>
            <a:ext cx="323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Browser – Used to send request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38200" y="5574268"/>
            <a:ext cx="8064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Web server – Used receive request from the client and send response to the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47" grpId="0" animBg="1"/>
      <p:bldP spid="48" grpId="0"/>
      <p:bldP spid="55" grpId="0" animBg="1"/>
      <p:bldP spid="57" grpId="0"/>
      <p:bldP spid="58" grpId="0" animBg="1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Types of Client 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tier Architecture</a:t>
            </a:r>
          </a:p>
          <a:p>
            <a:r>
              <a:rPr lang="en-US" dirty="0" smtClean="0"/>
              <a:t>3 tier Architecture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2-Tier Architecture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8200" y="1676400"/>
            <a:ext cx="13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Client Layer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1514" y="1676400"/>
            <a:ext cx="142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Server Layer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74" name="AutoShape 2" descr="Laptop With Blank Screen On White Stock Photo - Download Image Now - Laptop,  White Background, Computer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Laptop With Blank Screen On White Stock Photo - Download Image Now - Laptop,  White Background, Computer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7226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4"/>
          <p:cNvSpPr/>
          <p:nvPr/>
        </p:nvSpPr>
        <p:spPr>
          <a:xfrm>
            <a:off x="914400" y="2667000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Client</a:t>
            </a:r>
            <a:endParaRPr lang="en-US" sz="1200" dirty="0"/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23401"/>
            <a:ext cx="7226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Rectangle 36"/>
          <p:cNvSpPr/>
          <p:nvPr/>
        </p:nvSpPr>
        <p:spPr>
          <a:xfrm>
            <a:off x="914400" y="3380601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Client</a:t>
            </a:r>
            <a:endParaRPr lang="en-US" sz="1200" dirty="0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657600"/>
            <a:ext cx="7226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tangle 38"/>
          <p:cNvSpPr/>
          <p:nvPr/>
        </p:nvSpPr>
        <p:spPr>
          <a:xfrm>
            <a:off x="914400" y="4114800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Client</a:t>
            </a:r>
            <a:endParaRPr lang="en-US" sz="1200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371201"/>
            <a:ext cx="7226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ectangle 40"/>
          <p:cNvSpPr/>
          <p:nvPr/>
        </p:nvSpPr>
        <p:spPr>
          <a:xfrm>
            <a:off x="914400" y="4828401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581400" y="2209800"/>
            <a:ext cx="4876800" cy="2286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05200" y="4569023"/>
            <a:ext cx="593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Server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962400" y="2514600"/>
            <a:ext cx="1828800" cy="1295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62400" y="3837801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Application</a:t>
            </a:r>
            <a:endParaRPr lang="en-US" sz="14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6781800" y="2514600"/>
            <a:ext cx="1066800" cy="12192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07815" y="383780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Database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stCxn id="3077" idx="3"/>
            <a:endCxn id="42" idx="1"/>
          </p:cNvCxnSpPr>
          <p:nvPr/>
        </p:nvCxnSpPr>
        <p:spPr>
          <a:xfrm>
            <a:off x="1637071" y="2438400"/>
            <a:ext cx="1944329" cy="914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42" idx="1"/>
          </p:cNvCxnSpPr>
          <p:nvPr/>
        </p:nvCxnSpPr>
        <p:spPr>
          <a:xfrm>
            <a:off x="1637071" y="3152001"/>
            <a:ext cx="1944329" cy="2007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3"/>
            <a:endCxn id="42" idx="1"/>
          </p:cNvCxnSpPr>
          <p:nvPr/>
        </p:nvCxnSpPr>
        <p:spPr>
          <a:xfrm flipV="1">
            <a:off x="1637071" y="3352800"/>
            <a:ext cx="1944329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3"/>
            <a:endCxn id="42" idx="1"/>
          </p:cNvCxnSpPr>
          <p:nvPr/>
        </p:nvCxnSpPr>
        <p:spPr>
          <a:xfrm flipV="1">
            <a:off x="1637071" y="3352800"/>
            <a:ext cx="1944329" cy="12470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513812" y="510540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Disadvantages</a:t>
            </a:r>
            <a:endParaRPr lang="en-US" sz="1400" dirty="0">
              <a:solidFill>
                <a:srgbClr val="99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81400" y="5438001"/>
            <a:ext cx="381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- If more requests come then performance will be slow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3581400" y="5715000"/>
            <a:ext cx="381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- Security issue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5" grpId="0"/>
      <p:bldP spid="37" grpId="0"/>
      <p:bldP spid="39" grpId="0"/>
      <p:bldP spid="41" grpId="0"/>
      <p:bldP spid="42" grpId="0" animBg="1"/>
      <p:bldP spid="43" grpId="0"/>
      <p:bldP spid="45" grpId="0" animBg="1"/>
      <p:bldP spid="49" grpId="0"/>
      <p:bldP spid="50" grpId="0" animBg="1"/>
      <p:bldP spid="51" grpId="0"/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3-Tier Architecture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8200" y="1676400"/>
            <a:ext cx="13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Client Layer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81400" y="1676400"/>
            <a:ext cx="186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Application Layer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74" name="AutoShape 2" descr="Laptop With Blank Screen On White Stock Photo - Download Image Now - Laptop,  White Background, Computer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Laptop With Blank Screen On White Stock Photo - Download Image Now - Laptop,  White Background, Computer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7226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4"/>
          <p:cNvSpPr/>
          <p:nvPr/>
        </p:nvSpPr>
        <p:spPr>
          <a:xfrm>
            <a:off x="914400" y="2667000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Client</a:t>
            </a:r>
            <a:endParaRPr lang="en-US" sz="1200" dirty="0"/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23401"/>
            <a:ext cx="7226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Rectangle 36"/>
          <p:cNvSpPr/>
          <p:nvPr/>
        </p:nvSpPr>
        <p:spPr>
          <a:xfrm>
            <a:off x="914400" y="3380601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Client</a:t>
            </a:r>
            <a:endParaRPr lang="en-US" sz="1200" dirty="0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657600"/>
            <a:ext cx="7226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tangle 38"/>
          <p:cNvSpPr/>
          <p:nvPr/>
        </p:nvSpPr>
        <p:spPr>
          <a:xfrm>
            <a:off x="914400" y="4114800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Client</a:t>
            </a:r>
            <a:endParaRPr lang="en-US" sz="1200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371201"/>
            <a:ext cx="7226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ectangle 40"/>
          <p:cNvSpPr/>
          <p:nvPr/>
        </p:nvSpPr>
        <p:spPr>
          <a:xfrm>
            <a:off x="914400" y="4828401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819400" y="2209800"/>
            <a:ext cx="2590800" cy="2286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19400" y="4572000"/>
            <a:ext cx="1340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Application Server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200400" y="2514600"/>
            <a:ext cx="1828800" cy="1295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00400" y="3837801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Application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181600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server which has application hosted is called </a:t>
            </a:r>
            <a:r>
              <a:rPr lang="en-US" sz="1200" dirty="0" smtClean="0">
                <a:solidFill>
                  <a:srgbClr val="990000"/>
                </a:solidFill>
              </a:rPr>
              <a:t>Application server.</a:t>
            </a:r>
            <a:endParaRPr lang="en-US" sz="1400" dirty="0">
              <a:solidFill>
                <a:srgbClr val="99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743200" y="5590401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server which has database installed is called </a:t>
            </a:r>
            <a:r>
              <a:rPr lang="en-US" sz="1200" dirty="0" smtClean="0">
                <a:solidFill>
                  <a:srgbClr val="990000"/>
                </a:solidFill>
              </a:rPr>
              <a:t>Database server</a:t>
            </a:r>
            <a:r>
              <a:rPr lang="en-US" sz="1200" dirty="0" smtClean="0"/>
              <a:t>.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283401" y="1676400"/>
            <a:ext cx="1671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Database Layer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2200" y="2209800"/>
            <a:ext cx="2209800" cy="2286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agnetic Disk 47"/>
          <p:cNvSpPr/>
          <p:nvPr/>
        </p:nvSpPr>
        <p:spPr>
          <a:xfrm>
            <a:off x="6781800" y="2514600"/>
            <a:ext cx="990600" cy="10668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81800" y="3657600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Database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6096000" y="4572000"/>
            <a:ext cx="1210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Database Server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3077" idx="3"/>
            <a:endCxn id="42" idx="1"/>
          </p:cNvCxnSpPr>
          <p:nvPr/>
        </p:nvCxnSpPr>
        <p:spPr>
          <a:xfrm>
            <a:off x="1637071" y="2438400"/>
            <a:ext cx="1182329" cy="914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3"/>
            <a:endCxn id="42" idx="1"/>
          </p:cNvCxnSpPr>
          <p:nvPr/>
        </p:nvCxnSpPr>
        <p:spPr>
          <a:xfrm>
            <a:off x="1637071" y="3152001"/>
            <a:ext cx="1182329" cy="2007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3"/>
            <a:endCxn id="42" idx="1"/>
          </p:cNvCxnSpPr>
          <p:nvPr/>
        </p:nvCxnSpPr>
        <p:spPr>
          <a:xfrm flipV="1">
            <a:off x="1637071" y="3352800"/>
            <a:ext cx="1182329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0" idx="3"/>
            <a:endCxn id="42" idx="1"/>
          </p:cNvCxnSpPr>
          <p:nvPr/>
        </p:nvCxnSpPr>
        <p:spPr>
          <a:xfrm flipV="1">
            <a:off x="1637071" y="3352800"/>
            <a:ext cx="1182329" cy="12470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198812"/>
            <a:ext cx="762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5410200" y="3503612"/>
            <a:ext cx="762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5" grpId="0"/>
      <p:bldP spid="37" grpId="0"/>
      <p:bldP spid="39" grpId="0"/>
      <p:bldP spid="41" grpId="0"/>
      <p:bldP spid="42" grpId="0" animBg="1"/>
      <p:bldP spid="43" grpId="0"/>
      <p:bldP spid="45" grpId="0" animBg="1"/>
      <p:bldP spid="49" grpId="0"/>
      <p:bldP spid="75" grpId="0"/>
      <p:bldP spid="76" grpId="0"/>
      <p:bldP spid="31" grpId="0"/>
      <p:bldP spid="47" grpId="0" animBg="1"/>
      <p:bldP spid="48" grpId="0" animBg="1"/>
      <p:bldP spid="52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process of publishing your website on the internet is called hosting.</a:t>
            </a:r>
          </a:p>
          <a:p>
            <a:r>
              <a:rPr lang="en-US" dirty="0" smtClean="0"/>
              <a:t>There are different ways of hosting:</a:t>
            </a:r>
          </a:p>
          <a:p>
            <a:pPr lvl="1"/>
            <a:r>
              <a:rPr lang="en-US" dirty="0" smtClean="0"/>
              <a:t>In-house hosting</a:t>
            </a:r>
          </a:p>
          <a:p>
            <a:pPr lvl="1"/>
            <a:r>
              <a:rPr lang="en-US" dirty="0" smtClean="0"/>
              <a:t>Hosting provider</a:t>
            </a:r>
          </a:p>
          <a:p>
            <a:pPr lvl="1"/>
            <a:r>
              <a:rPr lang="en-US" dirty="0" smtClean="0"/>
              <a:t>Cloud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In-House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 smtClean="0"/>
              <a:t>high-end server grade machine</a:t>
            </a:r>
          </a:p>
          <a:p>
            <a:r>
              <a:rPr lang="en-US" dirty="0" smtClean="0"/>
              <a:t>high speed internet connection is required</a:t>
            </a:r>
          </a:p>
          <a:p>
            <a:r>
              <a:rPr lang="en-US" dirty="0" smtClean="0"/>
              <a:t>We need 24X7 power backup</a:t>
            </a:r>
          </a:p>
          <a:p>
            <a:r>
              <a:rPr lang="en-US" dirty="0" smtClean="0"/>
              <a:t>Need a dedicated room with air-conditioned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581400"/>
            <a:ext cx="198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Advantages</a:t>
            </a:r>
            <a:endParaRPr lang="en-US" sz="1600" b="1" dirty="0">
              <a:solidFill>
                <a:srgbClr val="99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4038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  Very secure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538246"/>
            <a:ext cx="198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Disadvantage</a:t>
            </a:r>
            <a:endParaRPr lang="en-US" sz="1600" b="1" dirty="0">
              <a:solidFill>
                <a:srgbClr val="99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4995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  Very costly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67800" y="2590800"/>
            <a:ext cx="76200" cy="167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71800" y="6781800"/>
            <a:ext cx="2971800" cy="76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Hosting Provider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217003"/>
            <a:ext cx="18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Physical Server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674203"/>
            <a:ext cx="2895600" cy="2514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2700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265003"/>
            <a:ext cx="14302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512GB RAM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1000GB Disk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32 CPU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6400" y="4545449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OS</a:t>
            </a:r>
            <a:endParaRPr lang="en-US" sz="1600" b="1" dirty="0">
              <a:solidFill>
                <a:srgbClr val="99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3283803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.war</a:t>
            </a:r>
            <a:endParaRPr lang="en-US" sz="1600" b="1" dirty="0">
              <a:solidFill>
                <a:srgbClr val="99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3664803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Tomcat</a:t>
            </a:r>
            <a:endParaRPr lang="en-US" sz="1600" b="1" dirty="0">
              <a:solidFill>
                <a:srgbClr val="99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4088249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Java</a:t>
            </a:r>
            <a:endParaRPr lang="en-US" sz="1600" b="1" dirty="0">
              <a:solidFill>
                <a:srgbClr val="99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6200" y="2674203"/>
            <a:ext cx="198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Disadvantage</a:t>
            </a:r>
            <a:endParaRPr lang="en-US" sz="1600" b="1" dirty="0">
              <a:solidFill>
                <a:srgbClr val="99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38600" y="29718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 Wastage of memory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38600" y="331904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 We will not get computing resources based on our requirement. It is not business friendly.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" y="1219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hosting provider provides infrastructure for hosing an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25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781</TotalTime>
  <Words>595</Words>
  <Application>Microsoft Office PowerPoint</Application>
  <PresentationFormat>On-screen Show (4:3)</PresentationFormat>
  <Paragraphs>165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Slide 1</vt:lpstr>
      <vt:lpstr>Agenda</vt:lpstr>
      <vt:lpstr>Client Server Architecture</vt:lpstr>
      <vt:lpstr>Types of Client Server Architecture</vt:lpstr>
      <vt:lpstr>2-Tier Architecture</vt:lpstr>
      <vt:lpstr>3-Tier Architecture</vt:lpstr>
      <vt:lpstr>Hosting</vt:lpstr>
      <vt:lpstr>In-House Hosting</vt:lpstr>
      <vt:lpstr>Hosting Provider</vt:lpstr>
      <vt:lpstr>Cloud Computing</vt:lpstr>
      <vt:lpstr>Advantages of Cloud Computing</vt:lpstr>
      <vt:lpstr>Slide 12</vt:lpstr>
      <vt:lpstr>Cloud Models</vt:lpstr>
      <vt:lpstr>Infrastructure as a Service (IAAS)</vt:lpstr>
      <vt:lpstr>Platform as a Service (PAAS)</vt:lpstr>
      <vt:lpstr>Software as a Service (SAAS)</vt:lpstr>
      <vt:lpstr>Azure Portal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Padmanava</cp:lastModifiedBy>
  <cp:revision>585</cp:revision>
  <dcterms:created xsi:type="dcterms:W3CDTF">2006-08-16T00:00:00Z</dcterms:created>
  <dcterms:modified xsi:type="dcterms:W3CDTF">2024-07-27T02:47:28Z</dcterms:modified>
</cp:coreProperties>
</file>