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74" r:id="rId5"/>
    <p:sldId id="264" r:id="rId6"/>
    <p:sldId id="266" r:id="rId7"/>
    <p:sldId id="267" r:id="rId8"/>
    <p:sldId id="268" r:id="rId9"/>
    <p:sldId id="269" r:id="rId10"/>
    <p:sldId id="259" r:id="rId11"/>
    <p:sldId id="260" r:id="rId12"/>
    <p:sldId id="270" r:id="rId13"/>
    <p:sldId id="271" r:id="rId14"/>
    <p:sldId id="272" r:id="rId15"/>
    <p:sldId id="276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709E-96EC-41E8-9CFA-A2902468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1588C-428D-405D-BC1E-2E3E775D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E9C9-40DD-4494-9168-9318E2DA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B2A4-BCFC-4113-A699-31E45C8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E50-1B9C-46BF-B213-E5579BBB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C9E-3B61-4F9F-ACEA-602A2365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128F-2CA3-450B-9D32-3DD67AF6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CEBA-B5A0-4928-A2A0-A780A047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E597-0AFA-4110-A37E-40039762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1061-9677-46FB-93EF-6E2A7D7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E04D2-D125-440D-B617-71434584B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4373-B35A-480A-B869-91C44C39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D35-EC79-4D48-995C-1FA8318D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0CBA-ECFD-40CD-A7EF-21D5BAA9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BD4D-A3E1-46DA-B47C-3D3254E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FC1-D223-4CF4-A7CC-C67AF70C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7AFA-3AB8-4EF1-A441-0F906FE9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4B21-C412-41F0-B65A-91D1D06D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21A5-4B67-4B89-8EB6-390416A5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A9D4-9ED8-4304-9971-29E4AEB8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BBED-1F6F-487E-BB75-2974FA9D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2ECF-2F21-4848-A305-30CB00BD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B427-8EED-45CA-9D40-DCEB134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E3E-112E-406E-9F26-BD2B99A6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4833-54C0-4AF6-BB48-F8F84A85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1D47-271A-4432-A207-CB78958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2B62-1A31-47F6-8AED-A98790F71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9BC99-39C6-4FD1-AB32-FC045E17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44C0-2642-4F89-B819-8AA52DAE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9533-A117-4930-990D-4F5AFF24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2723-7E28-41BB-944A-92768444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79F-9FFC-4DB1-9518-2EC5AD60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BAC6-19E3-4D5E-8B1B-D5632E7B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5CE3F-D586-4373-AF35-0C411733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F8D1B-F667-4892-9A72-E0321046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CE53D-1221-4CB7-A68F-EB365F3B1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D3CB6-2170-46BC-8FAA-1CAA1DC7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987D9-4F38-47A0-8F03-F943EA8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FA26E-6992-4E3B-A49D-F1AB49C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088-4031-4741-87B3-8DEC290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8CA8D-CD74-4176-965E-77FCE5F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5EF43-83A0-4EBF-8F02-70E29FAB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9C58-8A42-4419-ABF0-81BA220C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1BB9A-88B2-448E-BEF5-164C4446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7982-D37B-45B4-A94C-574EDC55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A73DC-A108-421A-B58B-DD534C69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D95A-04D7-492F-BC95-A4CCD7DA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8A36-5F61-4D7F-9242-2D58F76F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4AF37-F8BC-4AD8-9951-F22D4730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DCF6-0159-4C45-881F-BFEAE0E5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AF3D-6587-4D7E-A36E-99CCE655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AF91-E0D9-4108-BE6B-77D8E495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1AA9-D614-48F1-8772-0FB69723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357D-CFFD-45C8-93E6-15013E10B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92A12-B51E-4EA2-9351-868C486E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9478C-5328-4315-8125-FE84A04A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6454-A450-4545-A555-75DEDC2D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75ED2-319C-4FD7-B242-C066072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789D5-B121-444B-B1C8-76D339DB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0118-9B40-490D-BEAE-CAC83261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790D-FDDC-4174-9460-86A219312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9458-8FE7-460B-8E27-E57F4135FB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08C9-F2C7-42A1-96AF-EA80B4659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D63-22FA-495D-B279-68702CCF1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90BC-0058-4F9D-A380-8322F359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kshigoyal7/credit-card-custom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8B99-7DD4-4268-B3DC-B5C0D399F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Customer card Churn Prediction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6E03-D548-45B4-93E8-5CF295C5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Padma Parameshwaran</a:t>
            </a:r>
          </a:p>
        </p:txBody>
      </p:sp>
    </p:spTree>
    <p:extLst>
      <p:ext uri="{BB962C8B-B14F-4D97-AF65-F5344CB8AC3E}">
        <p14:creationId xmlns:p14="http://schemas.microsoft.com/office/powerpoint/2010/main" val="325545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64373-144D-4633-B608-8E3068E185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543050"/>
            <a:ext cx="4343400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BE1A7-BD7C-4AC6-9319-B255DEE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2" y="1543050"/>
            <a:ext cx="4656138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DDE0A3-8965-401F-8CDB-5FCA7CF456AB}"/>
              </a:ext>
            </a:extLst>
          </p:cNvPr>
          <p:cNvSpPr txBox="1"/>
          <p:nvPr/>
        </p:nvSpPr>
        <p:spPr>
          <a:xfrm>
            <a:off x="2545774" y="394857"/>
            <a:ext cx="604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Card Category and Open to Buy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B8AC3-B444-4C49-AF12-77447D73DBFC}"/>
              </a:ext>
            </a:extLst>
          </p:cNvPr>
          <p:cNvSpPr txBox="1"/>
          <p:nvPr/>
        </p:nvSpPr>
        <p:spPr>
          <a:xfrm>
            <a:off x="1787236" y="581681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activity on silver card holders though more customers are blue card holders</a:t>
            </a:r>
          </a:p>
        </p:txBody>
      </p:sp>
    </p:spTree>
    <p:extLst>
      <p:ext uri="{BB962C8B-B14F-4D97-AF65-F5344CB8AC3E}">
        <p14:creationId xmlns:p14="http://schemas.microsoft.com/office/powerpoint/2010/main" val="68962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788F30-5E28-42AE-8BCF-ACC1DCDD0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052" y="1565275"/>
            <a:ext cx="4508500" cy="2714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483615-B86D-4EDE-826E-C53B5339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2" y="1465262"/>
            <a:ext cx="5019675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00527-A803-4453-AA8B-F7CBC7107B58}"/>
              </a:ext>
            </a:extLst>
          </p:cNvPr>
          <p:cNvSpPr txBox="1"/>
          <p:nvPr/>
        </p:nvSpPr>
        <p:spPr>
          <a:xfrm>
            <a:off x="1686561" y="5140960"/>
            <a:ext cx="976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the number of contacts or Months Inactive exceed 2 the bank must be cautious and look for any churning signal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3E6F0B-40C1-42A9-B533-CB1CE9C9C690}"/>
              </a:ext>
            </a:extLst>
          </p:cNvPr>
          <p:cNvSpPr txBox="1"/>
          <p:nvPr/>
        </p:nvSpPr>
        <p:spPr>
          <a:xfrm>
            <a:off x="3543301" y="519548"/>
            <a:ext cx="604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Inactivity and Contacts with the bank</a:t>
            </a:r>
          </a:p>
        </p:txBody>
      </p:sp>
    </p:spTree>
    <p:extLst>
      <p:ext uri="{BB962C8B-B14F-4D97-AF65-F5344CB8AC3E}">
        <p14:creationId xmlns:p14="http://schemas.microsoft.com/office/powerpoint/2010/main" val="368780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D181B-1D9F-4A2A-9D07-5B2A65367B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609600"/>
            <a:ext cx="8559800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25F2A-245A-4CAD-9CC4-C79D5935B05C}"/>
              </a:ext>
            </a:extLst>
          </p:cNvPr>
          <p:cNvSpPr txBox="1"/>
          <p:nvPr/>
        </p:nvSpPr>
        <p:spPr>
          <a:xfrm>
            <a:off x="2679700" y="4991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 percentage of married customers are loyal to the bank.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C29A0-3A32-4BCB-9986-A6DC30F16810}"/>
              </a:ext>
            </a:extLst>
          </p:cNvPr>
          <p:cNvSpPr txBox="1"/>
          <p:nvPr/>
        </p:nvSpPr>
        <p:spPr>
          <a:xfrm>
            <a:off x="3543301" y="519548"/>
            <a:ext cx="604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FE7B3-07FB-4673-8BA6-27D31FBA7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44990" y="4800600"/>
            <a:ext cx="23241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1D0DC-F21F-4845-A452-3AF6D36A0A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4880" y="1203960"/>
            <a:ext cx="8331199" cy="3561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5677D-42F2-4584-8279-7225BD3057EE}"/>
              </a:ext>
            </a:extLst>
          </p:cNvPr>
          <p:cNvSpPr txBox="1"/>
          <p:nvPr/>
        </p:nvSpPr>
        <p:spPr>
          <a:xfrm>
            <a:off x="2062479" y="52394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higher percentage of female customers who churn compared to male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E8E4C-0ADB-4FDB-838A-8F1012F94D09}"/>
              </a:ext>
            </a:extLst>
          </p:cNvPr>
          <p:cNvSpPr txBox="1"/>
          <p:nvPr/>
        </p:nvSpPr>
        <p:spPr>
          <a:xfrm>
            <a:off x="4060305" y="150107"/>
            <a:ext cx="27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463482-AF6E-4603-8245-40D67F6F0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01809"/>
              </p:ext>
            </p:extLst>
          </p:nvPr>
        </p:nvGraphicFramePr>
        <p:xfrm>
          <a:off x="282055" y="1143304"/>
          <a:ext cx="6174739" cy="3017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258">
                  <a:extLst>
                    <a:ext uri="{9D8B030D-6E8A-4147-A177-3AD203B41FA5}">
                      <a16:colId xmlns:a16="http://schemas.microsoft.com/office/drawing/2014/main" val="593568006"/>
                    </a:ext>
                  </a:extLst>
                </a:gridCol>
                <a:gridCol w="1364516">
                  <a:extLst>
                    <a:ext uri="{9D8B030D-6E8A-4147-A177-3AD203B41FA5}">
                      <a16:colId xmlns:a16="http://schemas.microsoft.com/office/drawing/2014/main" val="2206977707"/>
                    </a:ext>
                  </a:extLst>
                </a:gridCol>
                <a:gridCol w="1376754">
                  <a:extLst>
                    <a:ext uri="{9D8B030D-6E8A-4147-A177-3AD203B41FA5}">
                      <a16:colId xmlns:a16="http://schemas.microsoft.com/office/drawing/2014/main" val="2301710031"/>
                    </a:ext>
                  </a:extLst>
                </a:gridCol>
                <a:gridCol w="822992">
                  <a:extLst>
                    <a:ext uri="{9D8B030D-6E8A-4147-A177-3AD203B41FA5}">
                      <a16:colId xmlns:a16="http://schemas.microsoft.com/office/drawing/2014/main" val="2250841901"/>
                    </a:ext>
                  </a:extLst>
                </a:gridCol>
                <a:gridCol w="1066219">
                  <a:extLst>
                    <a:ext uri="{9D8B030D-6E8A-4147-A177-3AD203B41FA5}">
                      <a16:colId xmlns:a16="http://schemas.microsoft.com/office/drawing/2014/main" val="3637041823"/>
                    </a:ext>
                  </a:extLst>
                </a:gridCol>
              </a:tblGrid>
              <a:tr h="398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508401"/>
                  </a:ext>
                </a:extLst>
              </a:tr>
              <a:tr h="55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781148"/>
                  </a:ext>
                </a:extLst>
              </a:tr>
              <a:tr h="398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593917"/>
                  </a:ext>
                </a:extLst>
              </a:tr>
              <a:tr h="418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369174"/>
                  </a:ext>
                </a:extLst>
              </a:tr>
              <a:tr h="398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42597"/>
                  </a:ext>
                </a:extLst>
              </a:tr>
              <a:tr h="418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Gradient Boosting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373240"/>
                  </a:ext>
                </a:extLst>
              </a:tr>
              <a:tr h="42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Over Sampling with Gradient Boosting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5626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9119A47-1316-4A62-85A2-0BF257B7F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3825" y="3429000"/>
            <a:ext cx="4919865" cy="301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A9394-6ECC-4193-B282-FC7DA11D0474}"/>
              </a:ext>
            </a:extLst>
          </p:cNvPr>
          <p:cNvSpPr txBox="1"/>
          <p:nvPr/>
        </p:nvSpPr>
        <p:spPr>
          <a:xfrm flipH="1">
            <a:off x="1365363" y="5068365"/>
            <a:ext cx="434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area under the ROC curve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0.99246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AB5C-A186-4ED1-917A-417187EED44D}"/>
              </a:ext>
            </a:extLst>
          </p:cNvPr>
          <p:cNvSpPr txBox="1"/>
          <p:nvPr/>
        </p:nvSpPr>
        <p:spPr>
          <a:xfrm>
            <a:off x="7523017" y="1298863"/>
            <a:ext cx="299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Model: </a:t>
            </a:r>
          </a:p>
          <a:p>
            <a:r>
              <a:rPr lang="en-US" dirty="0"/>
              <a:t>Gradient Boosting </a:t>
            </a:r>
          </a:p>
        </p:txBody>
      </p:sp>
    </p:spTree>
    <p:extLst>
      <p:ext uri="{BB962C8B-B14F-4D97-AF65-F5344CB8AC3E}">
        <p14:creationId xmlns:p14="http://schemas.microsoft.com/office/powerpoint/2010/main" val="421825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E91E4-FE3A-4B14-A068-47B696F13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362392"/>
            <a:ext cx="8356600" cy="5381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4F7B3-46A7-40F9-8380-FC822DFB31D8}"/>
              </a:ext>
            </a:extLst>
          </p:cNvPr>
          <p:cNvSpPr txBox="1"/>
          <p:nvPr/>
        </p:nvSpPr>
        <p:spPr>
          <a:xfrm>
            <a:off x="5029200" y="515580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528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23DAD-94E0-4462-845F-841F0CBC128D}"/>
              </a:ext>
            </a:extLst>
          </p:cNvPr>
          <p:cNvSpPr txBox="1"/>
          <p:nvPr/>
        </p:nvSpPr>
        <p:spPr>
          <a:xfrm>
            <a:off x="3543301" y="519548"/>
            <a:ext cx="604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CFF09-8B2B-46B7-82CE-F5239DD8ACAC}"/>
              </a:ext>
            </a:extLst>
          </p:cNvPr>
          <p:cNvSpPr txBox="1"/>
          <p:nvPr/>
        </p:nvSpPr>
        <p:spPr>
          <a:xfrm>
            <a:off x="1869440" y="1595120"/>
            <a:ext cx="8453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are the recommendations  to attract new customers of these categories and to retain existing customers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 of the customer between 45 and 55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Married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Income $40K - $80K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Gender Male</a:t>
            </a:r>
          </a:p>
        </p:txBody>
      </p:sp>
    </p:spTree>
    <p:extLst>
      <p:ext uri="{BB962C8B-B14F-4D97-AF65-F5344CB8AC3E}">
        <p14:creationId xmlns:p14="http://schemas.microsoft.com/office/powerpoint/2010/main" val="318972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BD5AB-43FB-46BB-9881-B552CE0D3F57}"/>
              </a:ext>
            </a:extLst>
          </p:cNvPr>
          <p:cNvSpPr txBox="1"/>
          <p:nvPr/>
        </p:nvSpPr>
        <p:spPr>
          <a:xfrm>
            <a:off x="3446780" y="604520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Future Improvements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5911C-D9C3-48C8-A8F6-8064731F0534}"/>
              </a:ext>
            </a:extLst>
          </p:cNvPr>
          <p:cNvSpPr txBox="1"/>
          <p:nvPr/>
        </p:nvSpPr>
        <p:spPr>
          <a:xfrm>
            <a:off x="1452880" y="1839575"/>
            <a:ext cx="7254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Some outliers and columns can be removed to check if the performance improves further.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be combined with additional data of other products that the customers use in the same bank and cluster their behavior for further marketing.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9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41BD9-F4BA-4A15-A68B-92DF1428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3374"/>
            <a:ext cx="5283200" cy="3362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E4C67-42C8-4B18-A8E6-1D08E2261A6C}"/>
              </a:ext>
            </a:extLst>
          </p:cNvPr>
          <p:cNvSpPr txBox="1"/>
          <p:nvPr/>
        </p:nvSpPr>
        <p:spPr>
          <a:xfrm>
            <a:off x="1701800" y="333971"/>
            <a:ext cx="801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5400" dirty="0"/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B5439-3776-4F77-A17E-125112D9D236}"/>
              </a:ext>
            </a:extLst>
          </p:cNvPr>
          <p:cNvSpPr txBox="1"/>
          <p:nvPr/>
        </p:nvSpPr>
        <p:spPr>
          <a:xfrm>
            <a:off x="6629400" y="1257301"/>
            <a:ext cx="40970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Bank is concerned about more customers leaving their bank.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Customer leaving bank</a:t>
            </a:r>
            <a:r>
              <a:rPr lang="en-US" sz="2800" dirty="0">
                <a:latin typeface="Agency FB" panose="020B0503020202020204" pitchFamily="34" charset="0"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	</a:t>
            </a:r>
            <a:r>
              <a:rPr lang="en-US" sz="4000" dirty="0">
                <a:solidFill>
                  <a:srgbClr val="C00000"/>
                </a:solidFill>
              </a:rPr>
              <a:t>16.07 %</a:t>
            </a:r>
          </a:p>
          <a:p>
            <a:endParaRPr lang="en-US" sz="2000" dirty="0"/>
          </a:p>
          <a:p>
            <a:r>
              <a:rPr lang="en-US" sz="2000" dirty="0"/>
              <a:t>Finding who might churn will give the bank to attract them with additional incentives.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3F5BB-87B1-4EE7-B641-0BB2AA8F35B0}"/>
              </a:ext>
            </a:extLst>
          </p:cNvPr>
          <p:cNvSpPr txBox="1"/>
          <p:nvPr/>
        </p:nvSpPr>
        <p:spPr>
          <a:xfrm>
            <a:off x="1701800" y="5062090"/>
            <a:ext cx="953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 we Predict which customer is going to churn next?</a:t>
            </a:r>
          </a:p>
          <a:p>
            <a:r>
              <a:rPr lang="en-US" sz="3200" b="1" dirty="0"/>
              <a:t>What factors affect customer churn?</a:t>
            </a:r>
          </a:p>
        </p:txBody>
      </p:sp>
    </p:spTree>
    <p:extLst>
      <p:ext uri="{BB962C8B-B14F-4D97-AF65-F5344CB8AC3E}">
        <p14:creationId xmlns:p14="http://schemas.microsoft.com/office/powerpoint/2010/main" val="31531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6166-167E-4829-9EE7-1774614F84D9}"/>
              </a:ext>
            </a:extLst>
          </p:cNvPr>
          <p:cNvSpPr txBox="1"/>
          <p:nvPr/>
        </p:nvSpPr>
        <p:spPr>
          <a:xfrm>
            <a:off x="1587500" y="469900"/>
            <a:ext cx="8262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6600" dirty="0"/>
              <a:t>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E3E90-3A75-4353-A51F-08EB1D25CC2A}"/>
              </a:ext>
            </a:extLst>
          </p:cNvPr>
          <p:cNvSpPr txBox="1"/>
          <p:nvPr/>
        </p:nvSpPr>
        <p:spPr>
          <a:xfrm>
            <a:off x="1841500" y="2298700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EA61B-287E-4B27-80AE-917AB69D1913}"/>
              </a:ext>
            </a:extLst>
          </p:cNvPr>
          <p:cNvSpPr txBox="1"/>
          <p:nvPr/>
        </p:nvSpPr>
        <p:spPr>
          <a:xfrm>
            <a:off x="2593340" y="2298700"/>
            <a:ext cx="7257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Details : Bank customers who own the credit card.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Number of Records: </a:t>
            </a:r>
            <a:r>
              <a:rPr lang="en-US" dirty="0">
                <a:solidFill>
                  <a:srgbClr val="C00000"/>
                </a:solidFill>
              </a:rPr>
              <a:t>10127</a:t>
            </a:r>
          </a:p>
          <a:p>
            <a:r>
              <a:rPr lang="en-US" dirty="0">
                <a:solidFill>
                  <a:schemeClr val="accent1"/>
                </a:solidFill>
              </a:rPr>
              <a:t>Number of attributes:</a:t>
            </a:r>
            <a:r>
              <a:rPr lang="en-US" dirty="0">
                <a:solidFill>
                  <a:srgbClr val="C00000"/>
                </a:solidFill>
              </a:rPr>
              <a:t>23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Sample Attributes : </a:t>
            </a:r>
            <a:r>
              <a:rPr lang="en-US" sz="18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 number, Attrition Flag, Customer Age, Gender, Dependent count, Education Level, Marital Status, Income Category,…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Acquired from: </a:t>
            </a:r>
            <a:r>
              <a:rPr lang="en-US" sz="1800" u="sng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https://www.kaggle.com/sakshigoyal7/credit-card-customers</a:t>
            </a:r>
            <a:endParaRPr lang="en-US" sz="18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3B292-17CE-4958-9CD7-F4DDAEFCCB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8987" y="1184592"/>
            <a:ext cx="6326505" cy="5098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677AA-100E-4195-87B1-C7F93D37FC92}"/>
              </a:ext>
            </a:extLst>
          </p:cNvPr>
          <p:cNvSpPr txBox="1"/>
          <p:nvPr/>
        </p:nvSpPr>
        <p:spPr>
          <a:xfrm>
            <a:off x="2916872" y="596285"/>
            <a:ext cx="546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of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1558F-B6B6-4F5E-8C96-87F1075ACB9E}"/>
              </a:ext>
            </a:extLst>
          </p:cNvPr>
          <p:cNvSpPr txBox="1"/>
          <p:nvPr/>
        </p:nvSpPr>
        <p:spPr>
          <a:xfrm>
            <a:off x="3644900" y="165100"/>
            <a:ext cx="463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1064B-4D4E-4367-A1AE-1D35A57FB9AE}"/>
              </a:ext>
            </a:extLst>
          </p:cNvPr>
          <p:cNvSpPr txBox="1"/>
          <p:nvPr/>
        </p:nvSpPr>
        <p:spPr>
          <a:xfrm>
            <a:off x="1595120" y="1485900"/>
            <a:ext cx="6278880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Revolving Balance and Average Utilization Ratio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4D1B9-7EF3-4C2B-AAB6-A0DC72156D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760" y="1950720"/>
            <a:ext cx="8092440" cy="334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DBB83-FC86-4B20-B96E-7ED4723D8178}"/>
              </a:ext>
            </a:extLst>
          </p:cNvPr>
          <p:cNvSpPr txBox="1"/>
          <p:nvPr/>
        </p:nvSpPr>
        <p:spPr>
          <a:xfrm>
            <a:off x="1960880" y="5372100"/>
            <a:ext cx="754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Existing customers have at least $500 as their minimum balance and their utilization is also exceptionally low.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6693-A3D6-4F48-81CE-42C5FB1009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9360" y="772160"/>
            <a:ext cx="8615680" cy="4090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2712D-8DB0-4DB3-B31E-945E181DB0F6}"/>
              </a:ext>
            </a:extLst>
          </p:cNvPr>
          <p:cNvSpPr txBox="1"/>
          <p:nvPr/>
        </p:nvSpPr>
        <p:spPr>
          <a:xfrm>
            <a:off x="2103120" y="53746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 who left the bank had fewer transaction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counts than existing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79270-A18E-40FD-8913-984614735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8560" y="701040"/>
            <a:ext cx="8260080" cy="4053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C75889-FF41-43EE-832E-AAF82CA0E68F}"/>
              </a:ext>
            </a:extLst>
          </p:cNvPr>
          <p:cNvSpPr txBox="1"/>
          <p:nvPr/>
        </p:nvSpPr>
        <p:spPr>
          <a:xfrm>
            <a:off x="1930400" y="5354320"/>
            <a:ext cx="729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Customers whose income is in the range 40K-80K  have higher percentage of staying with bank that other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6E462-5454-46FE-8E4A-139B848751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7040" y="653414"/>
            <a:ext cx="7538720" cy="394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BC598-36DC-4E0D-9D8D-680A97665CE3}"/>
              </a:ext>
            </a:extLst>
          </p:cNvPr>
          <p:cNvSpPr txBox="1"/>
          <p:nvPr/>
        </p:nvSpPr>
        <p:spPr>
          <a:xfrm>
            <a:off x="1717040" y="5090160"/>
            <a:ext cx="788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ost of the customers who are churned have lower credit limit and utilization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BDD6F-7775-4D0B-ADDC-67D6B07B6886}"/>
              </a:ext>
            </a:extLst>
          </p:cNvPr>
          <p:cNvSpPr txBox="1"/>
          <p:nvPr/>
        </p:nvSpPr>
        <p:spPr>
          <a:xfrm>
            <a:off x="3446780" y="604520"/>
            <a:ext cx="546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Effect of Credit Limit on churning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29A91-BD3A-49E0-BCD0-EF09BF7CB7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" y="2212340"/>
            <a:ext cx="6909118" cy="3375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1F8F2-90DA-4B8C-9275-501156EE364E}"/>
              </a:ext>
            </a:extLst>
          </p:cNvPr>
          <p:cNvSpPr txBox="1"/>
          <p:nvPr/>
        </p:nvSpPr>
        <p:spPr>
          <a:xfrm>
            <a:off x="7406640" y="2690336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Null Hypothesis: Mean of credit limit of churned customers equal to mean of credit limit of existing customers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P-value = 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439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Office Theme</vt:lpstr>
      <vt:lpstr>Bank Customer card Churn Prediction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card Churn Prediction and Analysis</dc:title>
  <dc:creator>Padma Param</dc:creator>
  <cp:lastModifiedBy>Padma Param</cp:lastModifiedBy>
  <cp:revision>38</cp:revision>
  <dcterms:created xsi:type="dcterms:W3CDTF">2021-02-08T00:42:23Z</dcterms:created>
  <dcterms:modified xsi:type="dcterms:W3CDTF">2021-02-17T15:01:29Z</dcterms:modified>
</cp:coreProperties>
</file>