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0" r:id="rId4"/>
    <p:sldId id="262" r:id="rId5"/>
    <p:sldId id="263" r:id="rId6"/>
    <p:sldId id="264" r:id="rId7"/>
    <p:sldId id="265" r:id="rId8"/>
    <p:sldId id="266" r:id="rId9"/>
    <p:sldId id="267" r:id="rId10"/>
    <p:sldId id="268" r:id="rId11"/>
    <p:sldId id="269" r:id="rId12"/>
    <p:sldId id="270" r:id="rId13"/>
    <p:sldId id="271" r:id="rId14"/>
    <p:sldId id="272" r:id="rId15"/>
    <p:sldId id="273" r:id="rId16"/>
    <p:sldId id="27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4660"/>
  </p:normalViewPr>
  <p:slideViewPr>
    <p:cSldViewPr snapToGrid="0">
      <p:cViewPr varScale="1">
        <p:scale>
          <a:sx n="94" d="100"/>
          <a:sy n="94" d="100"/>
        </p:scale>
        <p:origin x="114" y="2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D2061-22FC-447B-B7E8-DCA2C488205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32DA7CD-4A21-48DA-975D-CA32A60F159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D7A6AE2-09EA-4687-9A8B-41488639FB5B}"/>
              </a:ext>
            </a:extLst>
          </p:cNvPr>
          <p:cNvSpPr>
            <a:spLocks noGrp="1"/>
          </p:cNvSpPr>
          <p:nvPr>
            <p:ph type="dt" sz="half" idx="10"/>
          </p:nvPr>
        </p:nvSpPr>
        <p:spPr/>
        <p:txBody>
          <a:bodyPr/>
          <a:lstStyle/>
          <a:p>
            <a:fld id="{F14B1507-208F-4685-A734-563FA317E98D}" type="datetimeFigureOut">
              <a:rPr lang="en-US" smtClean="0"/>
              <a:t>2/6/2021</a:t>
            </a:fld>
            <a:endParaRPr lang="en-US"/>
          </a:p>
        </p:txBody>
      </p:sp>
      <p:sp>
        <p:nvSpPr>
          <p:cNvPr id="5" name="Footer Placeholder 4">
            <a:extLst>
              <a:ext uri="{FF2B5EF4-FFF2-40B4-BE49-F238E27FC236}">
                <a16:creationId xmlns:a16="http://schemas.microsoft.com/office/drawing/2014/main" id="{412D104C-B675-4779-8701-546081EE87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4DDFBA-A734-4AF3-AD17-410556B95CFB}"/>
              </a:ext>
            </a:extLst>
          </p:cNvPr>
          <p:cNvSpPr>
            <a:spLocks noGrp="1"/>
          </p:cNvSpPr>
          <p:nvPr>
            <p:ph type="sldNum" sz="quarter" idx="12"/>
          </p:nvPr>
        </p:nvSpPr>
        <p:spPr/>
        <p:txBody>
          <a:bodyPr/>
          <a:lstStyle/>
          <a:p>
            <a:fld id="{007C3D71-3091-4EB5-AAB2-A25BDDFB5642}" type="slidenum">
              <a:rPr lang="en-US" smtClean="0"/>
              <a:t>‹#›</a:t>
            </a:fld>
            <a:endParaRPr lang="en-US"/>
          </a:p>
        </p:txBody>
      </p:sp>
    </p:spTree>
    <p:extLst>
      <p:ext uri="{BB962C8B-B14F-4D97-AF65-F5344CB8AC3E}">
        <p14:creationId xmlns:p14="http://schemas.microsoft.com/office/powerpoint/2010/main" val="28093915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963BE-CB83-4412-BB98-02D6F7B68DE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B40DB33-CBFC-4543-933F-D482B292548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7606C2-5608-4B3F-88E5-094CE130680F}"/>
              </a:ext>
            </a:extLst>
          </p:cNvPr>
          <p:cNvSpPr>
            <a:spLocks noGrp="1"/>
          </p:cNvSpPr>
          <p:nvPr>
            <p:ph type="dt" sz="half" idx="10"/>
          </p:nvPr>
        </p:nvSpPr>
        <p:spPr/>
        <p:txBody>
          <a:bodyPr/>
          <a:lstStyle/>
          <a:p>
            <a:fld id="{F14B1507-208F-4685-A734-563FA317E98D}" type="datetimeFigureOut">
              <a:rPr lang="en-US" smtClean="0"/>
              <a:t>2/6/2021</a:t>
            </a:fld>
            <a:endParaRPr lang="en-US"/>
          </a:p>
        </p:txBody>
      </p:sp>
      <p:sp>
        <p:nvSpPr>
          <p:cNvPr id="5" name="Footer Placeholder 4">
            <a:extLst>
              <a:ext uri="{FF2B5EF4-FFF2-40B4-BE49-F238E27FC236}">
                <a16:creationId xmlns:a16="http://schemas.microsoft.com/office/drawing/2014/main" id="{54CE90FF-D9B8-4E06-8215-3099430948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4FF3BF-A757-4AD2-B301-987D6475E47F}"/>
              </a:ext>
            </a:extLst>
          </p:cNvPr>
          <p:cNvSpPr>
            <a:spLocks noGrp="1"/>
          </p:cNvSpPr>
          <p:nvPr>
            <p:ph type="sldNum" sz="quarter" idx="12"/>
          </p:nvPr>
        </p:nvSpPr>
        <p:spPr/>
        <p:txBody>
          <a:bodyPr/>
          <a:lstStyle/>
          <a:p>
            <a:fld id="{007C3D71-3091-4EB5-AAB2-A25BDDFB5642}" type="slidenum">
              <a:rPr lang="en-US" smtClean="0"/>
              <a:t>‹#›</a:t>
            </a:fld>
            <a:endParaRPr lang="en-US"/>
          </a:p>
        </p:txBody>
      </p:sp>
    </p:spTree>
    <p:extLst>
      <p:ext uri="{BB962C8B-B14F-4D97-AF65-F5344CB8AC3E}">
        <p14:creationId xmlns:p14="http://schemas.microsoft.com/office/powerpoint/2010/main" val="26601180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9936E90-F209-4DB9-AC2C-F063D4B8C83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8771549-A150-4842-B83B-484242DFF94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BCA648-39E2-4F16-997F-8202E54082B0}"/>
              </a:ext>
            </a:extLst>
          </p:cNvPr>
          <p:cNvSpPr>
            <a:spLocks noGrp="1"/>
          </p:cNvSpPr>
          <p:nvPr>
            <p:ph type="dt" sz="half" idx="10"/>
          </p:nvPr>
        </p:nvSpPr>
        <p:spPr/>
        <p:txBody>
          <a:bodyPr/>
          <a:lstStyle/>
          <a:p>
            <a:fld id="{F14B1507-208F-4685-A734-563FA317E98D}" type="datetimeFigureOut">
              <a:rPr lang="en-US" smtClean="0"/>
              <a:t>2/6/2021</a:t>
            </a:fld>
            <a:endParaRPr lang="en-US"/>
          </a:p>
        </p:txBody>
      </p:sp>
      <p:sp>
        <p:nvSpPr>
          <p:cNvPr id="5" name="Footer Placeholder 4">
            <a:extLst>
              <a:ext uri="{FF2B5EF4-FFF2-40B4-BE49-F238E27FC236}">
                <a16:creationId xmlns:a16="http://schemas.microsoft.com/office/drawing/2014/main" id="{2FB30307-0529-4AFB-BFB0-917BEFBE59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12AAAA-A84E-4915-ACDC-1EBAA061B29A}"/>
              </a:ext>
            </a:extLst>
          </p:cNvPr>
          <p:cNvSpPr>
            <a:spLocks noGrp="1"/>
          </p:cNvSpPr>
          <p:nvPr>
            <p:ph type="sldNum" sz="quarter" idx="12"/>
          </p:nvPr>
        </p:nvSpPr>
        <p:spPr/>
        <p:txBody>
          <a:bodyPr/>
          <a:lstStyle/>
          <a:p>
            <a:fld id="{007C3D71-3091-4EB5-AAB2-A25BDDFB5642}" type="slidenum">
              <a:rPr lang="en-US" smtClean="0"/>
              <a:t>‹#›</a:t>
            </a:fld>
            <a:endParaRPr lang="en-US"/>
          </a:p>
        </p:txBody>
      </p:sp>
    </p:spTree>
    <p:extLst>
      <p:ext uri="{BB962C8B-B14F-4D97-AF65-F5344CB8AC3E}">
        <p14:creationId xmlns:p14="http://schemas.microsoft.com/office/powerpoint/2010/main" val="8246110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50589-2094-45E5-9C11-B217EF07EEE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07D41E8-55A5-4967-87D6-F0F9CE417A7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D3424B-6CEA-4B81-950C-D7AD0376B33B}"/>
              </a:ext>
            </a:extLst>
          </p:cNvPr>
          <p:cNvSpPr>
            <a:spLocks noGrp="1"/>
          </p:cNvSpPr>
          <p:nvPr>
            <p:ph type="dt" sz="half" idx="10"/>
          </p:nvPr>
        </p:nvSpPr>
        <p:spPr/>
        <p:txBody>
          <a:bodyPr/>
          <a:lstStyle/>
          <a:p>
            <a:fld id="{F14B1507-208F-4685-A734-563FA317E98D}" type="datetimeFigureOut">
              <a:rPr lang="en-US" smtClean="0"/>
              <a:t>2/6/2021</a:t>
            </a:fld>
            <a:endParaRPr lang="en-US"/>
          </a:p>
        </p:txBody>
      </p:sp>
      <p:sp>
        <p:nvSpPr>
          <p:cNvPr id="5" name="Footer Placeholder 4">
            <a:extLst>
              <a:ext uri="{FF2B5EF4-FFF2-40B4-BE49-F238E27FC236}">
                <a16:creationId xmlns:a16="http://schemas.microsoft.com/office/drawing/2014/main" id="{23A9525A-A906-49BC-8FBB-77A0F4F5A9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F4EFBB-BF21-4BBA-90FF-651FABDF345D}"/>
              </a:ext>
            </a:extLst>
          </p:cNvPr>
          <p:cNvSpPr>
            <a:spLocks noGrp="1"/>
          </p:cNvSpPr>
          <p:nvPr>
            <p:ph type="sldNum" sz="quarter" idx="12"/>
          </p:nvPr>
        </p:nvSpPr>
        <p:spPr/>
        <p:txBody>
          <a:bodyPr/>
          <a:lstStyle/>
          <a:p>
            <a:fld id="{007C3D71-3091-4EB5-AAB2-A25BDDFB5642}" type="slidenum">
              <a:rPr lang="en-US" smtClean="0"/>
              <a:t>‹#›</a:t>
            </a:fld>
            <a:endParaRPr lang="en-US"/>
          </a:p>
        </p:txBody>
      </p:sp>
    </p:spTree>
    <p:extLst>
      <p:ext uri="{BB962C8B-B14F-4D97-AF65-F5344CB8AC3E}">
        <p14:creationId xmlns:p14="http://schemas.microsoft.com/office/powerpoint/2010/main" val="510639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9077C-7821-4514-B1FC-7269D62AE63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96D0B4C-787E-49F8-8E95-7DEB194B73E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477703F-94AF-4705-A806-B6A48C7D216E}"/>
              </a:ext>
            </a:extLst>
          </p:cNvPr>
          <p:cNvSpPr>
            <a:spLocks noGrp="1"/>
          </p:cNvSpPr>
          <p:nvPr>
            <p:ph type="dt" sz="half" idx="10"/>
          </p:nvPr>
        </p:nvSpPr>
        <p:spPr/>
        <p:txBody>
          <a:bodyPr/>
          <a:lstStyle/>
          <a:p>
            <a:fld id="{F14B1507-208F-4685-A734-563FA317E98D}" type="datetimeFigureOut">
              <a:rPr lang="en-US" smtClean="0"/>
              <a:t>2/6/2021</a:t>
            </a:fld>
            <a:endParaRPr lang="en-US"/>
          </a:p>
        </p:txBody>
      </p:sp>
      <p:sp>
        <p:nvSpPr>
          <p:cNvPr id="5" name="Footer Placeholder 4">
            <a:extLst>
              <a:ext uri="{FF2B5EF4-FFF2-40B4-BE49-F238E27FC236}">
                <a16:creationId xmlns:a16="http://schemas.microsoft.com/office/drawing/2014/main" id="{1D036C8C-0776-4118-8CBD-0B78F05E36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CC1EB6-3F39-4162-AACF-6ED5FC281C5F}"/>
              </a:ext>
            </a:extLst>
          </p:cNvPr>
          <p:cNvSpPr>
            <a:spLocks noGrp="1"/>
          </p:cNvSpPr>
          <p:nvPr>
            <p:ph type="sldNum" sz="quarter" idx="12"/>
          </p:nvPr>
        </p:nvSpPr>
        <p:spPr/>
        <p:txBody>
          <a:bodyPr/>
          <a:lstStyle/>
          <a:p>
            <a:fld id="{007C3D71-3091-4EB5-AAB2-A25BDDFB5642}" type="slidenum">
              <a:rPr lang="en-US" smtClean="0"/>
              <a:t>‹#›</a:t>
            </a:fld>
            <a:endParaRPr lang="en-US"/>
          </a:p>
        </p:txBody>
      </p:sp>
    </p:spTree>
    <p:extLst>
      <p:ext uri="{BB962C8B-B14F-4D97-AF65-F5344CB8AC3E}">
        <p14:creationId xmlns:p14="http://schemas.microsoft.com/office/powerpoint/2010/main" val="33656303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20A53-C4F1-4604-A9CC-DA863809C06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FF65E78-C0F0-4C83-BCDB-973B0AE26AD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5689AE9-72E9-4DA8-B7D9-62F971ECBB1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6268328-B76A-48E0-9C52-DE9F546F1731}"/>
              </a:ext>
            </a:extLst>
          </p:cNvPr>
          <p:cNvSpPr>
            <a:spLocks noGrp="1"/>
          </p:cNvSpPr>
          <p:nvPr>
            <p:ph type="dt" sz="half" idx="10"/>
          </p:nvPr>
        </p:nvSpPr>
        <p:spPr/>
        <p:txBody>
          <a:bodyPr/>
          <a:lstStyle/>
          <a:p>
            <a:fld id="{F14B1507-208F-4685-A734-563FA317E98D}" type="datetimeFigureOut">
              <a:rPr lang="en-US" smtClean="0"/>
              <a:t>2/6/2021</a:t>
            </a:fld>
            <a:endParaRPr lang="en-US"/>
          </a:p>
        </p:txBody>
      </p:sp>
      <p:sp>
        <p:nvSpPr>
          <p:cNvPr id="6" name="Footer Placeholder 5">
            <a:extLst>
              <a:ext uri="{FF2B5EF4-FFF2-40B4-BE49-F238E27FC236}">
                <a16:creationId xmlns:a16="http://schemas.microsoft.com/office/drawing/2014/main" id="{CB6D99F9-E426-4109-A84A-E1009EE243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C27AEA-D948-4537-9D79-BA0E8F3E3A0E}"/>
              </a:ext>
            </a:extLst>
          </p:cNvPr>
          <p:cNvSpPr>
            <a:spLocks noGrp="1"/>
          </p:cNvSpPr>
          <p:nvPr>
            <p:ph type="sldNum" sz="quarter" idx="12"/>
          </p:nvPr>
        </p:nvSpPr>
        <p:spPr/>
        <p:txBody>
          <a:bodyPr/>
          <a:lstStyle/>
          <a:p>
            <a:fld id="{007C3D71-3091-4EB5-AAB2-A25BDDFB5642}" type="slidenum">
              <a:rPr lang="en-US" smtClean="0"/>
              <a:t>‹#›</a:t>
            </a:fld>
            <a:endParaRPr lang="en-US"/>
          </a:p>
        </p:txBody>
      </p:sp>
    </p:spTree>
    <p:extLst>
      <p:ext uri="{BB962C8B-B14F-4D97-AF65-F5344CB8AC3E}">
        <p14:creationId xmlns:p14="http://schemas.microsoft.com/office/powerpoint/2010/main" val="10645996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96D5E-FADB-449A-9EFD-F4A2141B91B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49D5489-AEB7-4FD5-8647-744A5E8B2B1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37DE0D-9AD0-4B39-BC2C-DE091F5E4F8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C4A8626-0DEE-4B27-890B-6CC526FD438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13F9694-BCCA-4C51-A698-4E184D90E4D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ACE85D5-AFFC-43EB-AEC0-83EC136B9AB6}"/>
              </a:ext>
            </a:extLst>
          </p:cNvPr>
          <p:cNvSpPr>
            <a:spLocks noGrp="1"/>
          </p:cNvSpPr>
          <p:nvPr>
            <p:ph type="dt" sz="half" idx="10"/>
          </p:nvPr>
        </p:nvSpPr>
        <p:spPr/>
        <p:txBody>
          <a:bodyPr/>
          <a:lstStyle/>
          <a:p>
            <a:fld id="{F14B1507-208F-4685-A734-563FA317E98D}" type="datetimeFigureOut">
              <a:rPr lang="en-US" smtClean="0"/>
              <a:t>2/6/2021</a:t>
            </a:fld>
            <a:endParaRPr lang="en-US"/>
          </a:p>
        </p:txBody>
      </p:sp>
      <p:sp>
        <p:nvSpPr>
          <p:cNvPr id="8" name="Footer Placeholder 7">
            <a:extLst>
              <a:ext uri="{FF2B5EF4-FFF2-40B4-BE49-F238E27FC236}">
                <a16:creationId xmlns:a16="http://schemas.microsoft.com/office/drawing/2014/main" id="{DA22A95C-C15E-4B80-A0C0-60317A5A88C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5F5F9F1-750F-4FF4-97F0-BDF2E4FDDC17}"/>
              </a:ext>
            </a:extLst>
          </p:cNvPr>
          <p:cNvSpPr>
            <a:spLocks noGrp="1"/>
          </p:cNvSpPr>
          <p:nvPr>
            <p:ph type="sldNum" sz="quarter" idx="12"/>
          </p:nvPr>
        </p:nvSpPr>
        <p:spPr/>
        <p:txBody>
          <a:bodyPr/>
          <a:lstStyle/>
          <a:p>
            <a:fld id="{007C3D71-3091-4EB5-AAB2-A25BDDFB5642}" type="slidenum">
              <a:rPr lang="en-US" smtClean="0"/>
              <a:t>‹#›</a:t>
            </a:fld>
            <a:endParaRPr lang="en-US"/>
          </a:p>
        </p:txBody>
      </p:sp>
    </p:spTree>
    <p:extLst>
      <p:ext uri="{BB962C8B-B14F-4D97-AF65-F5344CB8AC3E}">
        <p14:creationId xmlns:p14="http://schemas.microsoft.com/office/powerpoint/2010/main" val="6793780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EFD29-81CB-42CD-AEC5-0B27893FC22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676B8AF-D63D-4D5A-9841-0209B24F8B4B}"/>
              </a:ext>
            </a:extLst>
          </p:cNvPr>
          <p:cNvSpPr>
            <a:spLocks noGrp="1"/>
          </p:cNvSpPr>
          <p:nvPr>
            <p:ph type="dt" sz="half" idx="10"/>
          </p:nvPr>
        </p:nvSpPr>
        <p:spPr/>
        <p:txBody>
          <a:bodyPr/>
          <a:lstStyle/>
          <a:p>
            <a:fld id="{F14B1507-208F-4685-A734-563FA317E98D}" type="datetimeFigureOut">
              <a:rPr lang="en-US" smtClean="0"/>
              <a:t>2/6/2021</a:t>
            </a:fld>
            <a:endParaRPr lang="en-US"/>
          </a:p>
        </p:txBody>
      </p:sp>
      <p:sp>
        <p:nvSpPr>
          <p:cNvPr id="4" name="Footer Placeholder 3">
            <a:extLst>
              <a:ext uri="{FF2B5EF4-FFF2-40B4-BE49-F238E27FC236}">
                <a16:creationId xmlns:a16="http://schemas.microsoft.com/office/drawing/2014/main" id="{DCB40695-B730-43B4-9F14-A89899A15EF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CDB1B9C-A500-41F5-9EC4-E6ED2E2EB6FE}"/>
              </a:ext>
            </a:extLst>
          </p:cNvPr>
          <p:cNvSpPr>
            <a:spLocks noGrp="1"/>
          </p:cNvSpPr>
          <p:nvPr>
            <p:ph type="sldNum" sz="quarter" idx="12"/>
          </p:nvPr>
        </p:nvSpPr>
        <p:spPr/>
        <p:txBody>
          <a:bodyPr/>
          <a:lstStyle/>
          <a:p>
            <a:fld id="{007C3D71-3091-4EB5-AAB2-A25BDDFB5642}" type="slidenum">
              <a:rPr lang="en-US" smtClean="0"/>
              <a:t>‹#›</a:t>
            </a:fld>
            <a:endParaRPr lang="en-US"/>
          </a:p>
        </p:txBody>
      </p:sp>
    </p:spTree>
    <p:extLst>
      <p:ext uri="{BB962C8B-B14F-4D97-AF65-F5344CB8AC3E}">
        <p14:creationId xmlns:p14="http://schemas.microsoft.com/office/powerpoint/2010/main" val="4175020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CDEC567-A08D-4496-88FA-7779FA2B415F}"/>
              </a:ext>
            </a:extLst>
          </p:cNvPr>
          <p:cNvSpPr>
            <a:spLocks noGrp="1"/>
          </p:cNvSpPr>
          <p:nvPr>
            <p:ph type="dt" sz="half" idx="10"/>
          </p:nvPr>
        </p:nvSpPr>
        <p:spPr/>
        <p:txBody>
          <a:bodyPr/>
          <a:lstStyle/>
          <a:p>
            <a:fld id="{F14B1507-208F-4685-A734-563FA317E98D}" type="datetimeFigureOut">
              <a:rPr lang="en-US" smtClean="0"/>
              <a:t>2/6/2021</a:t>
            </a:fld>
            <a:endParaRPr lang="en-US"/>
          </a:p>
        </p:txBody>
      </p:sp>
      <p:sp>
        <p:nvSpPr>
          <p:cNvPr id="3" name="Footer Placeholder 2">
            <a:extLst>
              <a:ext uri="{FF2B5EF4-FFF2-40B4-BE49-F238E27FC236}">
                <a16:creationId xmlns:a16="http://schemas.microsoft.com/office/drawing/2014/main" id="{FBA89627-B74D-4719-9410-71CAD9FD446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5A62B55-DCB5-40F0-AB2B-37F6A4C50BF8}"/>
              </a:ext>
            </a:extLst>
          </p:cNvPr>
          <p:cNvSpPr>
            <a:spLocks noGrp="1"/>
          </p:cNvSpPr>
          <p:nvPr>
            <p:ph type="sldNum" sz="quarter" idx="12"/>
          </p:nvPr>
        </p:nvSpPr>
        <p:spPr/>
        <p:txBody>
          <a:bodyPr/>
          <a:lstStyle/>
          <a:p>
            <a:fld id="{007C3D71-3091-4EB5-AAB2-A25BDDFB5642}" type="slidenum">
              <a:rPr lang="en-US" smtClean="0"/>
              <a:t>‹#›</a:t>
            </a:fld>
            <a:endParaRPr lang="en-US"/>
          </a:p>
        </p:txBody>
      </p:sp>
    </p:spTree>
    <p:extLst>
      <p:ext uri="{BB962C8B-B14F-4D97-AF65-F5344CB8AC3E}">
        <p14:creationId xmlns:p14="http://schemas.microsoft.com/office/powerpoint/2010/main" val="19556503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309CC-EECB-4D74-BCDE-DC0F761791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123CB47-1D97-4902-B51E-7095A84EE6E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F6D170F-846E-404A-854A-A848FDAA30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FB2978B-9876-419D-B6CB-32D55EB2D267}"/>
              </a:ext>
            </a:extLst>
          </p:cNvPr>
          <p:cNvSpPr>
            <a:spLocks noGrp="1"/>
          </p:cNvSpPr>
          <p:nvPr>
            <p:ph type="dt" sz="half" idx="10"/>
          </p:nvPr>
        </p:nvSpPr>
        <p:spPr/>
        <p:txBody>
          <a:bodyPr/>
          <a:lstStyle/>
          <a:p>
            <a:fld id="{F14B1507-208F-4685-A734-563FA317E98D}" type="datetimeFigureOut">
              <a:rPr lang="en-US" smtClean="0"/>
              <a:t>2/6/2021</a:t>
            </a:fld>
            <a:endParaRPr lang="en-US"/>
          </a:p>
        </p:txBody>
      </p:sp>
      <p:sp>
        <p:nvSpPr>
          <p:cNvPr id="6" name="Footer Placeholder 5">
            <a:extLst>
              <a:ext uri="{FF2B5EF4-FFF2-40B4-BE49-F238E27FC236}">
                <a16:creationId xmlns:a16="http://schemas.microsoft.com/office/drawing/2014/main" id="{403D8F2B-B345-403A-B9ED-07E4DA7A81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E4DE987-D7BB-41FA-BBCE-22D6F1ED679F}"/>
              </a:ext>
            </a:extLst>
          </p:cNvPr>
          <p:cNvSpPr>
            <a:spLocks noGrp="1"/>
          </p:cNvSpPr>
          <p:nvPr>
            <p:ph type="sldNum" sz="quarter" idx="12"/>
          </p:nvPr>
        </p:nvSpPr>
        <p:spPr/>
        <p:txBody>
          <a:bodyPr/>
          <a:lstStyle/>
          <a:p>
            <a:fld id="{007C3D71-3091-4EB5-AAB2-A25BDDFB5642}" type="slidenum">
              <a:rPr lang="en-US" smtClean="0"/>
              <a:t>‹#›</a:t>
            </a:fld>
            <a:endParaRPr lang="en-US"/>
          </a:p>
        </p:txBody>
      </p:sp>
    </p:spTree>
    <p:extLst>
      <p:ext uri="{BB962C8B-B14F-4D97-AF65-F5344CB8AC3E}">
        <p14:creationId xmlns:p14="http://schemas.microsoft.com/office/powerpoint/2010/main" val="26626885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D6718-4182-4B70-A950-E4C45EF2AA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B446BCD-02E7-4851-B251-BB9717BBE8F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9C738C7-6A9F-4500-B5AE-4436B8E6DD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055ACC-4DBF-4F18-9CDD-352559EFAF06}"/>
              </a:ext>
            </a:extLst>
          </p:cNvPr>
          <p:cNvSpPr>
            <a:spLocks noGrp="1"/>
          </p:cNvSpPr>
          <p:nvPr>
            <p:ph type="dt" sz="half" idx="10"/>
          </p:nvPr>
        </p:nvSpPr>
        <p:spPr/>
        <p:txBody>
          <a:bodyPr/>
          <a:lstStyle/>
          <a:p>
            <a:fld id="{F14B1507-208F-4685-A734-563FA317E98D}" type="datetimeFigureOut">
              <a:rPr lang="en-US" smtClean="0"/>
              <a:t>2/6/2021</a:t>
            </a:fld>
            <a:endParaRPr lang="en-US"/>
          </a:p>
        </p:txBody>
      </p:sp>
      <p:sp>
        <p:nvSpPr>
          <p:cNvPr id="6" name="Footer Placeholder 5">
            <a:extLst>
              <a:ext uri="{FF2B5EF4-FFF2-40B4-BE49-F238E27FC236}">
                <a16:creationId xmlns:a16="http://schemas.microsoft.com/office/drawing/2014/main" id="{D5968E3A-A0CA-4D98-B235-47D3128017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1DDCD5-6787-46D5-8A45-C93CEFD6F1BC}"/>
              </a:ext>
            </a:extLst>
          </p:cNvPr>
          <p:cNvSpPr>
            <a:spLocks noGrp="1"/>
          </p:cNvSpPr>
          <p:nvPr>
            <p:ph type="sldNum" sz="quarter" idx="12"/>
          </p:nvPr>
        </p:nvSpPr>
        <p:spPr/>
        <p:txBody>
          <a:bodyPr/>
          <a:lstStyle/>
          <a:p>
            <a:fld id="{007C3D71-3091-4EB5-AAB2-A25BDDFB5642}" type="slidenum">
              <a:rPr lang="en-US" smtClean="0"/>
              <a:t>‹#›</a:t>
            </a:fld>
            <a:endParaRPr lang="en-US"/>
          </a:p>
        </p:txBody>
      </p:sp>
    </p:spTree>
    <p:extLst>
      <p:ext uri="{BB962C8B-B14F-4D97-AF65-F5344CB8AC3E}">
        <p14:creationId xmlns:p14="http://schemas.microsoft.com/office/powerpoint/2010/main" val="19768733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4119381-06B0-4079-A643-CE57E40945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132C1D0-14BB-4761-9FBF-41AC05CFC16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80404C-25EE-4D36-B8C9-EAC78A39D9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4B1507-208F-4685-A734-563FA317E98D}" type="datetimeFigureOut">
              <a:rPr lang="en-US" smtClean="0"/>
              <a:t>2/6/2021</a:t>
            </a:fld>
            <a:endParaRPr lang="en-US"/>
          </a:p>
        </p:txBody>
      </p:sp>
      <p:sp>
        <p:nvSpPr>
          <p:cNvPr id="5" name="Footer Placeholder 4">
            <a:extLst>
              <a:ext uri="{FF2B5EF4-FFF2-40B4-BE49-F238E27FC236}">
                <a16:creationId xmlns:a16="http://schemas.microsoft.com/office/drawing/2014/main" id="{4147E272-B197-412E-A9F5-4C5651DD229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1E1500C-609E-49B8-A63B-433C2FF28A2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7C3D71-3091-4EB5-AAB2-A25BDDFB5642}" type="slidenum">
              <a:rPr lang="en-US" smtClean="0"/>
              <a:t>‹#›</a:t>
            </a:fld>
            <a:endParaRPr lang="en-US"/>
          </a:p>
        </p:txBody>
      </p:sp>
    </p:spTree>
    <p:extLst>
      <p:ext uri="{BB962C8B-B14F-4D97-AF65-F5344CB8AC3E}">
        <p14:creationId xmlns:p14="http://schemas.microsoft.com/office/powerpoint/2010/main" val="37133315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hyperlink" Target="https://www1.nyc.gov/site/finance/taxes/property-rolling-sales-data.page"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9B69E-BA93-41C1-88A6-260C07C3EB73}"/>
              </a:ext>
            </a:extLst>
          </p:cNvPr>
          <p:cNvSpPr>
            <a:spLocks noGrp="1"/>
          </p:cNvSpPr>
          <p:nvPr>
            <p:ph type="ctrTitle"/>
          </p:nvPr>
        </p:nvSpPr>
        <p:spPr/>
        <p:txBody>
          <a:bodyPr>
            <a:normAutofit fontScale="90000"/>
          </a:bodyPr>
          <a:lstStyle/>
          <a:p>
            <a:r>
              <a:rPr lang="en-US" dirty="0"/>
              <a:t>Sale Price Prediction and Analysis of New York City Property </a:t>
            </a:r>
          </a:p>
        </p:txBody>
      </p:sp>
      <p:sp>
        <p:nvSpPr>
          <p:cNvPr id="3" name="Subtitle 2">
            <a:extLst>
              <a:ext uri="{FF2B5EF4-FFF2-40B4-BE49-F238E27FC236}">
                <a16:creationId xmlns:a16="http://schemas.microsoft.com/office/drawing/2014/main" id="{D7BF9988-AE3C-44BF-8AB9-B9B7DFA0A5E9}"/>
              </a:ext>
            </a:extLst>
          </p:cNvPr>
          <p:cNvSpPr>
            <a:spLocks noGrp="1"/>
          </p:cNvSpPr>
          <p:nvPr>
            <p:ph type="subTitle" idx="1"/>
          </p:nvPr>
        </p:nvSpPr>
        <p:spPr/>
        <p:txBody>
          <a:bodyPr/>
          <a:lstStyle/>
          <a:p>
            <a:r>
              <a:rPr lang="en-US" dirty="0"/>
              <a:t>Padma Parameshwaran</a:t>
            </a:r>
          </a:p>
        </p:txBody>
      </p:sp>
    </p:spTree>
    <p:extLst>
      <p:ext uri="{BB962C8B-B14F-4D97-AF65-F5344CB8AC3E}">
        <p14:creationId xmlns:p14="http://schemas.microsoft.com/office/powerpoint/2010/main" val="25937231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50D6143-CDBF-43D0-A639-EB0561A67B23}"/>
              </a:ext>
            </a:extLst>
          </p:cNvPr>
          <p:cNvPicPr/>
          <p:nvPr/>
        </p:nvPicPr>
        <p:blipFill>
          <a:blip r:embed="rId2"/>
          <a:stretch>
            <a:fillRect/>
          </a:stretch>
        </p:blipFill>
        <p:spPr>
          <a:xfrm>
            <a:off x="1534160" y="1584960"/>
            <a:ext cx="8493760" cy="3954780"/>
          </a:xfrm>
          <a:prstGeom prst="rect">
            <a:avLst/>
          </a:prstGeom>
        </p:spPr>
      </p:pic>
      <p:sp>
        <p:nvSpPr>
          <p:cNvPr id="6" name="TextBox 5">
            <a:extLst>
              <a:ext uri="{FF2B5EF4-FFF2-40B4-BE49-F238E27FC236}">
                <a16:creationId xmlns:a16="http://schemas.microsoft.com/office/drawing/2014/main" id="{42DF288A-1724-4E19-9F83-355AD56F3C30}"/>
              </a:ext>
            </a:extLst>
          </p:cNvPr>
          <p:cNvSpPr txBox="1"/>
          <p:nvPr/>
        </p:nvSpPr>
        <p:spPr>
          <a:xfrm>
            <a:off x="2923540" y="916940"/>
            <a:ext cx="7721600" cy="369332"/>
          </a:xfrm>
          <a:prstGeom prst="rect">
            <a:avLst/>
          </a:prstGeom>
          <a:noFill/>
        </p:spPr>
        <p:txBody>
          <a:bodyPr wrap="square" rtlCol="0">
            <a:spAutoFit/>
          </a:bodyPr>
          <a:lstStyle/>
          <a:p>
            <a:r>
              <a:rPr lang="en-US" sz="1800" dirty="0">
                <a:effectLst/>
                <a:latin typeface="Calibri" panose="020F0502020204030204" pitchFamily="34" charset="0"/>
                <a:ea typeface="Calibri" panose="020F0502020204030204" pitchFamily="34" charset="0"/>
              </a:rPr>
              <a:t>Distribution of vacant land purchases in 2020</a:t>
            </a:r>
            <a:endParaRPr lang="en-US" dirty="0"/>
          </a:p>
        </p:txBody>
      </p:sp>
      <p:sp>
        <p:nvSpPr>
          <p:cNvPr id="7" name="TextBox 6">
            <a:extLst>
              <a:ext uri="{FF2B5EF4-FFF2-40B4-BE49-F238E27FC236}">
                <a16:creationId xmlns:a16="http://schemas.microsoft.com/office/drawing/2014/main" id="{E53D76DF-282B-44A3-85CB-111C3BD024EE}"/>
              </a:ext>
            </a:extLst>
          </p:cNvPr>
          <p:cNvSpPr txBox="1"/>
          <p:nvPr/>
        </p:nvSpPr>
        <p:spPr>
          <a:xfrm>
            <a:off x="1706880" y="5941060"/>
            <a:ext cx="8188960" cy="800219"/>
          </a:xfrm>
          <a:prstGeom prst="rect">
            <a:avLst/>
          </a:prstGeom>
          <a:noFill/>
        </p:spPr>
        <p:txBody>
          <a:bodyPr wrap="square" rtlCol="0">
            <a:spAutoFit/>
          </a:bodyPr>
          <a:lstStyle/>
          <a:p>
            <a:r>
              <a:rPr lang="en-US" sz="1400" dirty="0">
                <a:effectLst/>
                <a:latin typeface="Calibri" panose="020F0502020204030204" pitchFamily="34" charset="0"/>
                <a:ea typeface="Calibri" panose="020F0502020204030204" pitchFamily="34" charset="0"/>
                <a:cs typeface="Calibri" panose="020F0502020204030204" pitchFamily="34" charset="0"/>
              </a:rPr>
              <a:t>There are more chances of new housing and commercial construction in Staten Island than in other boroughs and the least in Manhattan. Same in terms of neighborhood.</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0540681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73DFF51-1CD4-4D23-AC29-E8FC4A19E9BF}"/>
              </a:ext>
            </a:extLst>
          </p:cNvPr>
          <p:cNvPicPr/>
          <p:nvPr/>
        </p:nvPicPr>
        <p:blipFill>
          <a:blip r:embed="rId2"/>
          <a:stretch>
            <a:fillRect/>
          </a:stretch>
        </p:blipFill>
        <p:spPr>
          <a:xfrm>
            <a:off x="1765300" y="876300"/>
            <a:ext cx="8242300" cy="3733800"/>
          </a:xfrm>
          <a:prstGeom prst="rect">
            <a:avLst/>
          </a:prstGeom>
        </p:spPr>
      </p:pic>
      <p:sp>
        <p:nvSpPr>
          <p:cNvPr id="3" name="TextBox 2">
            <a:extLst>
              <a:ext uri="{FF2B5EF4-FFF2-40B4-BE49-F238E27FC236}">
                <a16:creationId xmlns:a16="http://schemas.microsoft.com/office/drawing/2014/main" id="{F6393237-3AFF-4FC0-A19A-F2E7B6F2B2A0}"/>
              </a:ext>
            </a:extLst>
          </p:cNvPr>
          <p:cNvSpPr txBox="1"/>
          <p:nvPr/>
        </p:nvSpPr>
        <p:spPr>
          <a:xfrm>
            <a:off x="2209800" y="4902200"/>
            <a:ext cx="8712200" cy="646331"/>
          </a:xfrm>
          <a:prstGeom prst="rect">
            <a:avLst/>
          </a:prstGeom>
          <a:noFill/>
        </p:spPr>
        <p:txBody>
          <a:bodyPr wrap="square" rtlCol="0">
            <a:spAutoFit/>
          </a:bodyPr>
          <a:lstStyle/>
          <a:p>
            <a:r>
              <a:rPr lang="en-US" dirty="0"/>
              <a:t>The top 20 neighborhoods where new construction is possible. Most of them are in </a:t>
            </a:r>
            <a:r>
              <a:rPr lang="en-US" dirty="0" err="1"/>
              <a:t>Statenisland</a:t>
            </a:r>
            <a:endParaRPr lang="en-US" dirty="0"/>
          </a:p>
        </p:txBody>
      </p:sp>
    </p:spTree>
    <p:extLst>
      <p:ext uri="{BB962C8B-B14F-4D97-AF65-F5344CB8AC3E}">
        <p14:creationId xmlns:p14="http://schemas.microsoft.com/office/powerpoint/2010/main" val="8085886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C3209BB-2954-46FF-99E6-FAC68EA164B4}"/>
              </a:ext>
            </a:extLst>
          </p:cNvPr>
          <p:cNvPicPr/>
          <p:nvPr/>
        </p:nvPicPr>
        <p:blipFill>
          <a:blip r:embed="rId2"/>
          <a:stretch>
            <a:fillRect/>
          </a:stretch>
        </p:blipFill>
        <p:spPr>
          <a:xfrm>
            <a:off x="1676400" y="1079501"/>
            <a:ext cx="8051799" cy="3668712"/>
          </a:xfrm>
          <a:prstGeom prst="rect">
            <a:avLst/>
          </a:prstGeom>
        </p:spPr>
      </p:pic>
      <p:sp>
        <p:nvSpPr>
          <p:cNvPr id="3" name="TextBox 2">
            <a:extLst>
              <a:ext uri="{FF2B5EF4-FFF2-40B4-BE49-F238E27FC236}">
                <a16:creationId xmlns:a16="http://schemas.microsoft.com/office/drawing/2014/main" id="{29C8CBC9-E67C-4824-B41B-D54C8D076610}"/>
              </a:ext>
            </a:extLst>
          </p:cNvPr>
          <p:cNvSpPr txBox="1"/>
          <p:nvPr/>
        </p:nvSpPr>
        <p:spPr>
          <a:xfrm>
            <a:off x="1473200" y="5245100"/>
            <a:ext cx="8928100" cy="1262846"/>
          </a:xfrm>
          <a:prstGeom prst="rect">
            <a:avLst/>
          </a:prstGeom>
          <a:noFill/>
        </p:spPr>
        <p:txBody>
          <a:bodyPr wrap="square" rtlCol="0">
            <a:spAutoFit/>
          </a:bodyPr>
          <a:lstStyle/>
          <a:p>
            <a:pPr marL="0" marR="0">
              <a:lnSpc>
                <a:spcPct val="107000"/>
              </a:lnSpc>
              <a:spcBef>
                <a:spcPts val="0"/>
              </a:spcBef>
              <a:spcAft>
                <a:spcPts val="800"/>
              </a:spcAft>
            </a:pPr>
            <a:r>
              <a:rPr lang="en-US" sz="1800" dirty="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More homes of higher tax brackets were sold in Queens and none in Manhattan in 2020. Also, very few commercial and industrial properties were sold last year probably due to COVID. Most of the sales for Manhattan was in Tax class 2 which is not surprising as it has many properties which has more than 3 units.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386155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6CDD07F-1C0E-4E14-93E6-11424B299807}"/>
              </a:ext>
            </a:extLst>
          </p:cNvPr>
          <p:cNvPicPr/>
          <p:nvPr/>
        </p:nvPicPr>
        <p:blipFill>
          <a:blip r:embed="rId2"/>
          <a:stretch>
            <a:fillRect/>
          </a:stretch>
        </p:blipFill>
        <p:spPr>
          <a:xfrm>
            <a:off x="1981200" y="2032001"/>
            <a:ext cx="7353299" cy="3975100"/>
          </a:xfrm>
          <a:prstGeom prst="rect">
            <a:avLst/>
          </a:prstGeom>
        </p:spPr>
      </p:pic>
      <p:sp>
        <p:nvSpPr>
          <p:cNvPr id="3" name="TextBox 2">
            <a:extLst>
              <a:ext uri="{FF2B5EF4-FFF2-40B4-BE49-F238E27FC236}">
                <a16:creationId xmlns:a16="http://schemas.microsoft.com/office/drawing/2014/main" id="{E7852F14-DA1E-4567-8D28-681E7F5ECC3D}"/>
              </a:ext>
            </a:extLst>
          </p:cNvPr>
          <p:cNvSpPr txBox="1"/>
          <p:nvPr/>
        </p:nvSpPr>
        <p:spPr>
          <a:xfrm>
            <a:off x="1625600" y="546100"/>
            <a:ext cx="9512300" cy="968278"/>
          </a:xfrm>
          <a:prstGeom prst="rect">
            <a:avLst/>
          </a:prstGeom>
          <a:noFill/>
        </p:spPr>
        <p:txBody>
          <a:bodyPr wrap="square" rtlCol="0">
            <a:spAutoFit/>
          </a:bodyPr>
          <a:lstStyle/>
          <a:p>
            <a:pPr marL="0" marR="0">
              <a:lnSpc>
                <a:spcPct val="107000"/>
              </a:lnSpc>
              <a:spcBef>
                <a:spcPts val="0"/>
              </a:spcBef>
              <a:spcAft>
                <a:spcPts val="800"/>
              </a:spcAft>
            </a:pPr>
            <a:r>
              <a:rPr lang="en-US" sz="1800">
                <a:effectLst/>
                <a:latin typeface="Calibri" panose="020F0502020204030204" pitchFamily="34" charset="0"/>
                <a:ea typeface="Calibri" panose="020F0502020204030204" pitchFamily="34" charset="0"/>
                <a:cs typeface="Calibri" panose="020F0502020204030204" pitchFamily="34" charset="0"/>
              </a:rPr>
              <a:t>Few houses in Brooklyn are incredibly old built in 1800's and their price is comparable with newer houses elsewhere. Bronx has comparatively lesser priced houses than other boroughs. Manhattan has more expensive houses.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229509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7C3B46B-1224-4E88-83BE-4B4114950A0C}"/>
              </a:ext>
            </a:extLst>
          </p:cNvPr>
          <p:cNvPicPr/>
          <p:nvPr/>
        </p:nvPicPr>
        <p:blipFill>
          <a:blip r:embed="rId2"/>
          <a:stretch>
            <a:fillRect/>
          </a:stretch>
        </p:blipFill>
        <p:spPr>
          <a:xfrm>
            <a:off x="1003300" y="695960"/>
            <a:ext cx="10033000" cy="2453640"/>
          </a:xfrm>
          <a:prstGeom prst="rect">
            <a:avLst/>
          </a:prstGeom>
        </p:spPr>
      </p:pic>
      <p:pic>
        <p:nvPicPr>
          <p:cNvPr id="3" name="Picture 2">
            <a:extLst>
              <a:ext uri="{FF2B5EF4-FFF2-40B4-BE49-F238E27FC236}">
                <a16:creationId xmlns:a16="http://schemas.microsoft.com/office/drawing/2014/main" id="{D09A0FB1-8896-4108-861D-221C626B1D83}"/>
              </a:ext>
            </a:extLst>
          </p:cNvPr>
          <p:cNvPicPr/>
          <p:nvPr/>
        </p:nvPicPr>
        <p:blipFill>
          <a:blip r:embed="rId3"/>
          <a:stretch>
            <a:fillRect/>
          </a:stretch>
        </p:blipFill>
        <p:spPr>
          <a:xfrm>
            <a:off x="1003300" y="4290695"/>
            <a:ext cx="10033000" cy="2352040"/>
          </a:xfrm>
          <a:prstGeom prst="rect">
            <a:avLst/>
          </a:prstGeom>
        </p:spPr>
      </p:pic>
      <p:sp>
        <p:nvSpPr>
          <p:cNvPr id="4" name="TextBox 3">
            <a:extLst>
              <a:ext uri="{FF2B5EF4-FFF2-40B4-BE49-F238E27FC236}">
                <a16:creationId xmlns:a16="http://schemas.microsoft.com/office/drawing/2014/main" id="{51BA0E0F-0127-42DB-9029-5B5D4AB99EF9}"/>
              </a:ext>
            </a:extLst>
          </p:cNvPr>
          <p:cNvSpPr txBox="1"/>
          <p:nvPr/>
        </p:nvSpPr>
        <p:spPr>
          <a:xfrm>
            <a:off x="1460500" y="3149600"/>
            <a:ext cx="9575800" cy="738664"/>
          </a:xfrm>
          <a:prstGeom prst="rect">
            <a:avLst/>
          </a:prstGeom>
          <a:noFill/>
        </p:spPr>
        <p:txBody>
          <a:bodyPr wrap="square" rtlCol="0">
            <a:spAutoFit/>
          </a:bodyPr>
          <a:lstStyle/>
          <a:p>
            <a:endParaRPr lang="en-US" sz="1400" dirty="0">
              <a:effectLst/>
              <a:latin typeface="Calibri" panose="020F0502020204030204" pitchFamily="34" charset="0"/>
              <a:ea typeface="Calibri" panose="020F0502020204030204" pitchFamily="34" charset="0"/>
            </a:endParaRPr>
          </a:p>
          <a:p>
            <a:r>
              <a:rPr lang="en-US" sz="1400" dirty="0">
                <a:effectLst/>
                <a:latin typeface="Calibri" panose="020F0502020204030204" pitchFamily="34" charset="0"/>
                <a:ea typeface="Calibri" panose="020F0502020204030204" pitchFamily="34" charset="0"/>
              </a:rPr>
              <a:t>Residences that had 9 units had the highest median sale price compared to even higher units. The multi-unit building could be in Manhattan and the single unit could be in Brooklyn. Similarly, for commercial buildings below has 3 units as highly priced sales</a:t>
            </a:r>
            <a:endParaRPr lang="en-US" sz="1400" dirty="0"/>
          </a:p>
        </p:txBody>
      </p:sp>
    </p:spTree>
    <p:extLst>
      <p:ext uri="{BB962C8B-B14F-4D97-AF65-F5344CB8AC3E}">
        <p14:creationId xmlns:p14="http://schemas.microsoft.com/office/powerpoint/2010/main" val="8982605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3EAE11CD-83FE-4555-ACF4-B46A9ECA5817}"/>
              </a:ext>
            </a:extLst>
          </p:cNvPr>
          <p:cNvGraphicFramePr>
            <a:graphicFrameLocks noGrp="1"/>
          </p:cNvGraphicFramePr>
          <p:nvPr>
            <p:extLst>
              <p:ext uri="{D42A27DB-BD31-4B8C-83A1-F6EECF244321}">
                <p14:modId xmlns:p14="http://schemas.microsoft.com/office/powerpoint/2010/main" val="3101715842"/>
              </p:ext>
            </p:extLst>
          </p:nvPr>
        </p:nvGraphicFramePr>
        <p:xfrm>
          <a:off x="1148080" y="2379980"/>
          <a:ext cx="9169400" cy="3114572"/>
        </p:xfrm>
        <a:graphic>
          <a:graphicData uri="http://schemas.openxmlformats.org/drawingml/2006/table">
            <a:tbl>
              <a:tblPr firstRow="1" firstCol="1" bandRow="1">
                <a:tableStyleId>{5C22544A-7EE6-4342-B048-85BDC9FD1C3A}</a:tableStyleId>
              </a:tblPr>
              <a:tblGrid>
                <a:gridCol w="3055812">
                  <a:extLst>
                    <a:ext uri="{9D8B030D-6E8A-4147-A177-3AD203B41FA5}">
                      <a16:colId xmlns:a16="http://schemas.microsoft.com/office/drawing/2014/main" val="745995324"/>
                    </a:ext>
                  </a:extLst>
                </a:gridCol>
                <a:gridCol w="3056794">
                  <a:extLst>
                    <a:ext uri="{9D8B030D-6E8A-4147-A177-3AD203B41FA5}">
                      <a16:colId xmlns:a16="http://schemas.microsoft.com/office/drawing/2014/main" val="522670187"/>
                    </a:ext>
                  </a:extLst>
                </a:gridCol>
                <a:gridCol w="3056794">
                  <a:extLst>
                    <a:ext uri="{9D8B030D-6E8A-4147-A177-3AD203B41FA5}">
                      <a16:colId xmlns:a16="http://schemas.microsoft.com/office/drawing/2014/main" val="1933091510"/>
                    </a:ext>
                  </a:extLst>
                </a:gridCol>
              </a:tblGrid>
              <a:tr h="515118">
                <a:tc>
                  <a:txBody>
                    <a:bodyPr/>
                    <a:lstStyle/>
                    <a:p>
                      <a:pPr marL="0" marR="0">
                        <a:lnSpc>
                          <a:spcPct val="107000"/>
                        </a:lnSpc>
                        <a:spcBef>
                          <a:spcPts val="0"/>
                        </a:spcBef>
                        <a:spcAft>
                          <a:spcPts val="0"/>
                        </a:spcAft>
                      </a:pPr>
                      <a:r>
                        <a:rPr lang="en-US" sz="1100">
                          <a:effectLst/>
                        </a:rPr>
                        <a:t>Model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R2 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Mean Square Error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97095567"/>
                  </a:ext>
                </a:extLst>
              </a:tr>
              <a:tr h="538982">
                <a:tc>
                  <a:txBody>
                    <a:bodyPr/>
                    <a:lstStyle/>
                    <a:p>
                      <a:pPr marL="0" marR="0">
                        <a:lnSpc>
                          <a:spcPct val="107000"/>
                        </a:lnSpc>
                        <a:spcBef>
                          <a:spcPts val="0"/>
                        </a:spcBef>
                        <a:spcAft>
                          <a:spcPts val="0"/>
                        </a:spcAft>
                      </a:pPr>
                      <a:r>
                        <a:rPr lang="en-US" sz="1100" dirty="0">
                          <a:effectLst/>
                        </a:rPr>
                        <a:t>Linear Regression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fontAlgn="base"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50">
                          <a:effectLst/>
                        </a:rPr>
                        <a:t>-669899040641634661855920128.00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50" dirty="0">
                          <a:effectLst/>
                        </a:rPr>
                        <a:t>10189285197753888768.00</a:t>
                      </a: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95706720"/>
                  </a:ext>
                </a:extLst>
              </a:tr>
              <a:tr h="515118">
                <a:tc>
                  <a:txBody>
                    <a:bodyPr/>
                    <a:lstStyle/>
                    <a:p>
                      <a:pPr marL="0" marR="0">
                        <a:lnSpc>
                          <a:spcPct val="107000"/>
                        </a:lnSpc>
                        <a:spcBef>
                          <a:spcPts val="0"/>
                        </a:spcBef>
                        <a:spcAft>
                          <a:spcPts val="0"/>
                        </a:spcAft>
                      </a:pPr>
                      <a:r>
                        <a:rPr lang="en-US" sz="1100">
                          <a:effectLst/>
                        </a:rPr>
                        <a:t>SVM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0.20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US" sz="1050">
                          <a:effectLst/>
                        </a:rPr>
                        <a:t>352024.54</a:t>
                      </a:r>
                      <a:endParaRPr lang="en-US" sz="110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0884974"/>
                  </a:ext>
                </a:extLst>
              </a:tr>
              <a:tr h="515118">
                <a:tc>
                  <a:txBody>
                    <a:bodyPr/>
                    <a:lstStyle/>
                    <a:p>
                      <a:pPr marL="0" marR="0">
                        <a:lnSpc>
                          <a:spcPct val="107000"/>
                        </a:lnSpc>
                        <a:spcBef>
                          <a:spcPts val="0"/>
                        </a:spcBef>
                        <a:spcAft>
                          <a:spcPts val="0"/>
                        </a:spcAft>
                      </a:pPr>
                      <a:r>
                        <a:rPr lang="en-US" sz="1100">
                          <a:effectLst/>
                        </a:rPr>
                        <a:t>Random Forest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0.46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US" sz="1050">
                          <a:effectLst/>
                        </a:rPr>
                        <a:t>288921.96</a:t>
                      </a:r>
                      <a:endParaRPr lang="en-US" sz="110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11212056"/>
                  </a:ext>
                </a:extLst>
              </a:tr>
              <a:tr h="515118">
                <a:tc>
                  <a:txBody>
                    <a:bodyPr/>
                    <a:lstStyle/>
                    <a:p>
                      <a:pPr marL="0" marR="0">
                        <a:lnSpc>
                          <a:spcPct val="107000"/>
                        </a:lnSpc>
                        <a:spcBef>
                          <a:spcPts val="0"/>
                        </a:spcBef>
                        <a:spcAft>
                          <a:spcPts val="0"/>
                        </a:spcAft>
                      </a:pPr>
                      <a:r>
                        <a:rPr lang="en-US" sz="1100">
                          <a:effectLst/>
                        </a:rPr>
                        <a:t>KNN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US" sz="1050">
                          <a:effectLst/>
                        </a:rPr>
                        <a:t>0.47</a:t>
                      </a:r>
                      <a:endParaRPr lang="en-US" sz="1100">
                        <a:effectLst/>
                        <a:latin typeface="Calibri" panose="020F0502020204030204" pitchFamily="34" charset="0"/>
                        <a:cs typeface="Times New Roman" panose="02020603050405020304" pitchFamily="18" charset="0"/>
                      </a:endParaRPr>
                    </a:p>
                  </a:txBody>
                  <a:tcPr marL="68580" marR="68580" marT="0" marB="0"/>
                </a:tc>
                <a:tc>
                  <a:txBody>
                    <a:bodyPr/>
                    <a:lstStyle/>
                    <a:p>
                      <a:r>
                        <a:rPr lang="en-US" sz="1050">
                          <a:effectLst/>
                        </a:rPr>
                        <a:t>286146.00</a:t>
                      </a:r>
                      <a:endParaRPr lang="en-US" sz="110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48883097"/>
                  </a:ext>
                </a:extLst>
              </a:tr>
              <a:tr h="515118">
                <a:tc>
                  <a:txBody>
                    <a:bodyPr/>
                    <a:lstStyle/>
                    <a:p>
                      <a:pPr marL="0" marR="0">
                        <a:lnSpc>
                          <a:spcPct val="107000"/>
                        </a:lnSpc>
                        <a:spcBef>
                          <a:spcPts val="0"/>
                        </a:spcBef>
                        <a:spcAft>
                          <a:spcPts val="0"/>
                        </a:spcAft>
                      </a:pPr>
                      <a:r>
                        <a:rPr lang="en-US" sz="1100">
                          <a:effectLst/>
                        </a:rPr>
                        <a:t>Gradient Boosting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0.57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US" sz="1050" dirty="0">
                          <a:effectLst/>
                        </a:rPr>
                        <a:t>256759.93</a:t>
                      </a:r>
                      <a:endParaRPr lang="en-US" sz="1100" dirty="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96245262"/>
                  </a:ext>
                </a:extLst>
              </a:tr>
            </a:tbl>
          </a:graphicData>
        </a:graphic>
      </p:graphicFrame>
      <p:sp>
        <p:nvSpPr>
          <p:cNvPr id="3" name="TextBox 2">
            <a:extLst>
              <a:ext uri="{FF2B5EF4-FFF2-40B4-BE49-F238E27FC236}">
                <a16:creationId xmlns:a16="http://schemas.microsoft.com/office/drawing/2014/main" id="{532912C1-C88D-4CC0-B0EF-EA5A261B3D95}"/>
              </a:ext>
            </a:extLst>
          </p:cNvPr>
          <p:cNvSpPr txBox="1"/>
          <p:nvPr/>
        </p:nvSpPr>
        <p:spPr>
          <a:xfrm>
            <a:off x="1244600" y="571500"/>
            <a:ext cx="9550400" cy="1477328"/>
          </a:xfrm>
          <a:prstGeom prst="rect">
            <a:avLst/>
          </a:prstGeom>
          <a:noFill/>
        </p:spPr>
        <p:txBody>
          <a:bodyPr wrap="square" rtlCol="0">
            <a:spAutoFit/>
          </a:bodyPr>
          <a:lstStyle/>
          <a:p>
            <a:r>
              <a:rPr lang="en-US" sz="1800" dirty="0">
                <a:effectLst/>
                <a:latin typeface="Calibri" panose="020F0502020204030204" pitchFamily="34" charset="0"/>
                <a:ea typeface="Calibri" panose="020F0502020204030204" pitchFamily="34" charset="0"/>
                <a:cs typeface="Calibri" panose="020F0502020204030204" pitchFamily="34" charset="0"/>
              </a:rPr>
              <a:t>The table has the models that was run on the data. The numeric variables were standardized for some models.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dirty="0"/>
              <a:t>It </a:t>
            </a:r>
            <a:r>
              <a:rPr lang="en-US" sz="1800" dirty="0">
                <a:effectLst/>
                <a:latin typeface="Calibri" panose="020F0502020204030204" pitchFamily="34" charset="0"/>
                <a:ea typeface="Calibri" panose="020F0502020204030204" pitchFamily="34" charset="0"/>
              </a:rPr>
              <a:t>is evident that Gradient Boosting is the best model compared to all other models. The hyperparameters that produced the best results were</a:t>
            </a:r>
          </a:p>
          <a:p>
            <a:r>
              <a:rPr lang="en-US" dirty="0" err="1">
                <a:latin typeface="Calibri" panose="020F0502020204030204" pitchFamily="34" charset="0"/>
              </a:rPr>
              <a:t>l</a:t>
            </a:r>
            <a:r>
              <a:rPr lang="en-US" sz="1800" dirty="0" err="1">
                <a:solidFill>
                  <a:srgbClr val="000000"/>
                </a:solidFill>
                <a:effectLst/>
                <a:latin typeface="Calibri" panose="020F0502020204030204" pitchFamily="34" charset="0"/>
                <a:ea typeface="Calibri" panose="020F0502020204030204" pitchFamily="34" charset="0"/>
              </a:rPr>
              <a:t>earning_rate</a:t>
            </a:r>
            <a:r>
              <a:rPr lang="en-US" sz="1800" dirty="0">
                <a:solidFill>
                  <a:srgbClr val="000000"/>
                </a:solidFill>
                <a:effectLst/>
                <a:latin typeface="Calibri" panose="020F0502020204030204" pitchFamily="34" charset="0"/>
                <a:ea typeface="Calibri" panose="020F0502020204030204" pitchFamily="34" charset="0"/>
              </a:rPr>
              <a:t>: 0.05, </a:t>
            </a:r>
            <a:r>
              <a:rPr lang="en-US" sz="1800" dirty="0" err="1">
                <a:solidFill>
                  <a:srgbClr val="000000"/>
                </a:solidFill>
                <a:effectLst/>
                <a:latin typeface="Calibri" panose="020F0502020204030204" pitchFamily="34" charset="0"/>
                <a:ea typeface="Calibri" panose="020F0502020204030204" pitchFamily="34" charset="0"/>
              </a:rPr>
              <a:t>max_depth</a:t>
            </a:r>
            <a:r>
              <a:rPr lang="en-US" sz="1800" dirty="0">
                <a:solidFill>
                  <a:srgbClr val="000000"/>
                </a:solidFill>
                <a:effectLst/>
                <a:latin typeface="Calibri" panose="020F0502020204030204" pitchFamily="34" charset="0"/>
                <a:ea typeface="Calibri" panose="020F0502020204030204" pitchFamily="34" charset="0"/>
              </a:rPr>
              <a:t>: 7 and </a:t>
            </a:r>
            <a:r>
              <a:rPr lang="en-US" sz="1800" dirty="0" err="1">
                <a:solidFill>
                  <a:srgbClr val="000000"/>
                </a:solidFill>
                <a:effectLst/>
                <a:latin typeface="Calibri" panose="020F0502020204030204" pitchFamily="34" charset="0"/>
                <a:ea typeface="Calibri" panose="020F0502020204030204" pitchFamily="34" charset="0"/>
              </a:rPr>
              <a:t>n_estimators</a:t>
            </a:r>
            <a:r>
              <a:rPr lang="en-US" sz="1800" dirty="0">
                <a:solidFill>
                  <a:srgbClr val="000000"/>
                </a:solidFill>
                <a:effectLst/>
                <a:latin typeface="Calibri" panose="020F0502020204030204" pitchFamily="34" charset="0"/>
                <a:ea typeface="Calibri" panose="020F0502020204030204" pitchFamily="34" charset="0"/>
              </a:rPr>
              <a:t>: 1000</a:t>
            </a:r>
            <a:endParaRPr lang="en-US" dirty="0"/>
          </a:p>
        </p:txBody>
      </p:sp>
    </p:spTree>
    <p:extLst>
      <p:ext uri="{BB962C8B-B14F-4D97-AF65-F5344CB8AC3E}">
        <p14:creationId xmlns:p14="http://schemas.microsoft.com/office/powerpoint/2010/main" val="3807958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5638F5A-A2F4-4F42-84DF-DED07844DC23}"/>
              </a:ext>
            </a:extLst>
          </p:cNvPr>
          <p:cNvSpPr txBox="1"/>
          <p:nvPr/>
        </p:nvSpPr>
        <p:spPr>
          <a:xfrm>
            <a:off x="1493520" y="1310640"/>
            <a:ext cx="8808720" cy="3623684"/>
          </a:xfrm>
          <a:prstGeom prst="rect">
            <a:avLst/>
          </a:prstGeom>
          <a:noFill/>
        </p:spPr>
        <p:txBody>
          <a:bodyPr wrap="square" rtlCol="0">
            <a:spAutoFit/>
          </a:bodyPr>
          <a:lstStyle/>
          <a:p>
            <a:r>
              <a:rPr lang="en-US" dirty="0"/>
              <a:t>			</a:t>
            </a:r>
            <a:r>
              <a:rPr lang="en-US" sz="3200" b="1" dirty="0"/>
              <a:t>Future Research</a:t>
            </a:r>
          </a:p>
          <a:p>
            <a:endParaRPr lang="en-US" dirty="0"/>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Calibri" panose="020F0502020204030204" pitchFamily="34" charset="0"/>
              </a:rPr>
              <a:t>As the data is limited, we could only obtain so much accuracy from public dataset. But this can be further improved by </a:t>
            </a:r>
            <a:r>
              <a:rPr lang="en-US" dirty="0">
                <a:latin typeface="Calibri" panose="020F0502020204030204" pitchFamily="34" charset="0"/>
                <a:ea typeface="Calibri" panose="020F0502020204030204" pitchFamily="34" charset="0"/>
                <a:cs typeface="Calibri" panose="020F0502020204030204" pitchFamily="34" charset="0"/>
              </a:rPr>
              <a:t>further approaches as listed here to yield better results.</a:t>
            </a:r>
          </a:p>
          <a:p>
            <a:pPr marL="285750" marR="0" indent="-285750">
              <a:lnSpc>
                <a:spcPct val="107000"/>
              </a:lnSpc>
              <a:spcBef>
                <a:spcPts val="0"/>
              </a:spcBef>
              <a:spcAft>
                <a:spcPts val="800"/>
              </a:spcAft>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Segment  dataset for each borough and a separate modelling for each borough and further for each Tax class would yield better results.</a:t>
            </a:r>
          </a:p>
          <a:p>
            <a:pPr marL="285750" marR="0" indent="-285750">
              <a:lnSpc>
                <a:spcPct val="107000"/>
              </a:lnSpc>
              <a:spcBef>
                <a:spcPts val="0"/>
              </a:spcBef>
              <a:spcAft>
                <a:spcPts val="800"/>
              </a:spcAft>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Segment Building categories into groups and separate model for each of them</a:t>
            </a:r>
            <a:endParaRPr lang="en-US" sz="1800" dirty="0">
              <a:effectLst/>
              <a:latin typeface="Calibri" panose="020F0502020204030204" pitchFamily="34" charset="0"/>
              <a:ea typeface="Calibri" panose="020F0502020204030204" pitchFamily="34" charset="0"/>
              <a:cs typeface="Calibri" panose="020F0502020204030204" pitchFamily="34" charset="0"/>
            </a:endParaRPr>
          </a:p>
          <a:p>
            <a:pPr marL="285750" marR="0" indent="-285750">
              <a:lnSpc>
                <a:spcPct val="107000"/>
              </a:lnSpc>
              <a:spcBef>
                <a:spcPts val="0"/>
              </a:spcBef>
              <a:spcAft>
                <a:spcPts val="800"/>
              </a:spcAft>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Add more metrics like number of floors, bedrooms, bathrooms, flooring, kitchen and many more.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8796556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CDA14-D631-4CA4-B00C-48DD59792F41}"/>
              </a:ext>
            </a:extLst>
          </p:cNvPr>
          <p:cNvSpPr>
            <a:spLocks noGrp="1"/>
          </p:cNvSpPr>
          <p:nvPr>
            <p:ph type="title"/>
          </p:nvPr>
        </p:nvSpPr>
        <p:spPr/>
        <p:txBody>
          <a:bodyPr/>
          <a:lstStyle/>
          <a:p>
            <a:r>
              <a:rPr lang="en-US" dirty="0"/>
              <a:t>    The Problem</a:t>
            </a:r>
          </a:p>
        </p:txBody>
      </p:sp>
      <p:sp>
        <p:nvSpPr>
          <p:cNvPr id="4" name="Text Placeholder 3">
            <a:extLst>
              <a:ext uri="{FF2B5EF4-FFF2-40B4-BE49-F238E27FC236}">
                <a16:creationId xmlns:a16="http://schemas.microsoft.com/office/drawing/2014/main" id="{6D6BF602-DEA1-461A-9A95-71F1CDB2E4CF}"/>
              </a:ext>
            </a:extLst>
          </p:cNvPr>
          <p:cNvSpPr>
            <a:spLocks noGrp="1"/>
          </p:cNvSpPr>
          <p:nvPr>
            <p:ph type="body" sz="half" idx="2"/>
          </p:nvPr>
        </p:nvSpPr>
        <p:spPr>
          <a:xfrm>
            <a:off x="839788" y="2057400"/>
            <a:ext cx="4979988" cy="2933700"/>
          </a:xfrm>
        </p:spPr>
        <p:txBody>
          <a:bodyPr>
            <a:normAutofit/>
          </a:bodyPr>
          <a:lstStyle/>
          <a:p>
            <a:endParaRPr lang="en-US" dirty="0"/>
          </a:p>
          <a:p>
            <a:r>
              <a:rPr lang="en-US" b="0" i="0" dirty="0">
                <a:solidFill>
                  <a:srgbClr val="3B3B3B"/>
                </a:solidFill>
                <a:effectLst/>
              </a:rPr>
              <a:t>New York industry that has been impacted by the pandemic is real estate. The outlook changed significantly. </a:t>
            </a:r>
          </a:p>
          <a:p>
            <a:r>
              <a:rPr lang="en-US" b="0" i="0" dirty="0">
                <a:solidFill>
                  <a:srgbClr val="3B3B3B"/>
                </a:solidFill>
                <a:effectLst/>
              </a:rPr>
              <a:t>Brokers, buyers, and sellers are all navigating uncertainty amid the pandemic, as home hunters are forced to tour listings virtually—or not at all. </a:t>
            </a:r>
          </a:p>
          <a:p>
            <a:r>
              <a:rPr lang="en-US" dirty="0">
                <a:solidFill>
                  <a:srgbClr val="3B3B3B"/>
                </a:solidFill>
              </a:rPr>
              <a:t>Brokers began working remotely and how was the sales during this year and the expectation is the same at least for another few months.</a:t>
            </a:r>
            <a:endParaRPr lang="en-US" dirty="0"/>
          </a:p>
        </p:txBody>
      </p:sp>
      <p:pic>
        <p:nvPicPr>
          <p:cNvPr id="1030" name="Picture 6" descr="Image result for new york real estate">
            <a:extLst>
              <a:ext uri="{FF2B5EF4-FFF2-40B4-BE49-F238E27FC236}">
                <a16:creationId xmlns:a16="http://schemas.microsoft.com/office/drawing/2014/main" id="{6406B120-14AF-494D-BB68-097271B60CDA}"/>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7785" r="7785"/>
          <a:stretch>
            <a:fillRect/>
          </a:stretch>
        </p:blipFill>
        <p:spPr bwMode="auto">
          <a:xfrm>
            <a:off x="5943600" y="987425"/>
            <a:ext cx="5411788" cy="4435475"/>
          </a:xfrm>
          <a:prstGeom prst="rect">
            <a:avLst/>
          </a:prstGeom>
          <a:noFill/>
          <a:extLst>
            <a:ext uri="{909E8E84-426E-40DD-AFC4-6F175D3DCCD1}">
              <a14:hiddenFill xmlns:a14="http://schemas.microsoft.com/office/drawing/2010/main">
                <a:solidFill>
                  <a:srgbClr val="FFFFFF"/>
                </a:solidFill>
              </a14:hiddenFill>
            </a:ext>
          </a:extLst>
        </p:spPr>
      </p:pic>
      <p:sp>
        <p:nvSpPr>
          <p:cNvPr id="5" name="Text Placeholder 3">
            <a:extLst>
              <a:ext uri="{FF2B5EF4-FFF2-40B4-BE49-F238E27FC236}">
                <a16:creationId xmlns:a16="http://schemas.microsoft.com/office/drawing/2014/main" id="{54CA8CC8-1D1E-4916-BC8B-4E15A8225A15}"/>
              </a:ext>
            </a:extLst>
          </p:cNvPr>
          <p:cNvSpPr txBox="1">
            <a:spLocks/>
          </p:cNvSpPr>
          <p:nvPr/>
        </p:nvSpPr>
        <p:spPr>
          <a:xfrm>
            <a:off x="1651000" y="5232400"/>
            <a:ext cx="9828212" cy="151130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endParaRPr lang="en-US" dirty="0"/>
          </a:p>
          <a:p>
            <a:r>
              <a:rPr lang="en-US" sz="2400" b="1" dirty="0"/>
              <a:t>What is the trend in Property sales in New York city in 2020?</a:t>
            </a:r>
          </a:p>
          <a:p>
            <a:r>
              <a:rPr lang="en-US" sz="2400" b="1" dirty="0"/>
              <a:t>Can we predict the sale price of a property?</a:t>
            </a:r>
          </a:p>
        </p:txBody>
      </p:sp>
    </p:spTree>
    <p:extLst>
      <p:ext uri="{BB962C8B-B14F-4D97-AF65-F5344CB8AC3E}">
        <p14:creationId xmlns:p14="http://schemas.microsoft.com/office/powerpoint/2010/main" val="41445500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5ED9F-9EB1-493A-A0A9-E48E1A3049F5}"/>
              </a:ext>
            </a:extLst>
          </p:cNvPr>
          <p:cNvSpPr>
            <a:spLocks noGrp="1"/>
          </p:cNvSpPr>
          <p:nvPr>
            <p:ph type="ctrTitle"/>
          </p:nvPr>
        </p:nvSpPr>
        <p:spPr>
          <a:xfrm>
            <a:off x="1524000" y="1122363"/>
            <a:ext cx="5092700" cy="1100137"/>
          </a:xfrm>
        </p:spPr>
        <p:txBody>
          <a:bodyPr>
            <a:normAutofit fontScale="90000"/>
          </a:bodyPr>
          <a:lstStyle/>
          <a:p>
            <a:r>
              <a:rPr lang="en-US" dirty="0"/>
              <a:t>Who might care?</a:t>
            </a:r>
          </a:p>
        </p:txBody>
      </p:sp>
      <p:sp>
        <p:nvSpPr>
          <p:cNvPr id="5" name="Subtitle 4">
            <a:extLst>
              <a:ext uri="{FF2B5EF4-FFF2-40B4-BE49-F238E27FC236}">
                <a16:creationId xmlns:a16="http://schemas.microsoft.com/office/drawing/2014/main" id="{02FF10CB-2E57-42FE-87F2-D08E74F8AD28}"/>
              </a:ext>
            </a:extLst>
          </p:cNvPr>
          <p:cNvSpPr>
            <a:spLocks noGrp="1"/>
          </p:cNvSpPr>
          <p:nvPr>
            <p:ph type="subTitle" idx="1"/>
          </p:nvPr>
        </p:nvSpPr>
        <p:spPr>
          <a:xfrm>
            <a:off x="1041400" y="2222500"/>
            <a:ext cx="9626600" cy="4508500"/>
          </a:xfrm>
        </p:spPr>
        <p:txBody>
          <a:bodyPr>
            <a:normAutofit/>
          </a:bodyPr>
          <a:lstStyle/>
          <a:p>
            <a:r>
              <a:rPr lang="en-US" dirty="0"/>
              <a:t>Real Estate Business</a:t>
            </a:r>
          </a:p>
          <a:p>
            <a:r>
              <a:rPr lang="en-US" dirty="0"/>
              <a:t>Home Builders</a:t>
            </a:r>
          </a:p>
          <a:p>
            <a:r>
              <a:rPr lang="en-US" dirty="0"/>
              <a:t>Commercial Builders</a:t>
            </a:r>
          </a:p>
          <a:p>
            <a:r>
              <a:rPr lang="en-US" dirty="0"/>
              <a:t>Home Buyers</a:t>
            </a:r>
          </a:p>
          <a:p>
            <a:r>
              <a:rPr lang="en-US" dirty="0"/>
              <a:t>Rental Agencies</a:t>
            </a:r>
          </a:p>
          <a:p>
            <a:r>
              <a:rPr lang="en-US" dirty="0"/>
              <a:t>Property Management Services</a:t>
            </a:r>
          </a:p>
          <a:p>
            <a:r>
              <a:rPr lang="en-US" dirty="0"/>
              <a:t>…and many more …</a:t>
            </a:r>
          </a:p>
          <a:p>
            <a:endParaRPr lang="en-US" dirty="0"/>
          </a:p>
          <a:p>
            <a:endParaRPr lang="en-US" dirty="0"/>
          </a:p>
        </p:txBody>
      </p:sp>
      <p:pic>
        <p:nvPicPr>
          <p:cNvPr id="9" name="Picture 8">
            <a:extLst>
              <a:ext uri="{FF2B5EF4-FFF2-40B4-BE49-F238E27FC236}">
                <a16:creationId xmlns:a16="http://schemas.microsoft.com/office/drawing/2014/main" id="{74ADDEAC-7210-4C48-88E0-AA6B8083A195}"/>
              </a:ext>
            </a:extLst>
          </p:cNvPr>
          <p:cNvPicPr>
            <a:picLocks noChangeAspect="1"/>
          </p:cNvPicPr>
          <p:nvPr/>
        </p:nvPicPr>
        <p:blipFill>
          <a:blip r:embed="rId2"/>
          <a:stretch>
            <a:fillRect/>
          </a:stretch>
        </p:blipFill>
        <p:spPr>
          <a:xfrm>
            <a:off x="1270000" y="2501900"/>
            <a:ext cx="1181100" cy="1100137"/>
          </a:xfrm>
          <a:prstGeom prst="rect">
            <a:avLst/>
          </a:prstGeom>
        </p:spPr>
      </p:pic>
      <p:pic>
        <p:nvPicPr>
          <p:cNvPr id="11" name="Picture 10">
            <a:extLst>
              <a:ext uri="{FF2B5EF4-FFF2-40B4-BE49-F238E27FC236}">
                <a16:creationId xmlns:a16="http://schemas.microsoft.com/office/drawing/2014/main" id="{78D87226-FB5F-4075-8663-70FBA9CA370E}"/>
              </a:ext>
            </a:extLst>
          </p:cNvPr>
          <p:cNvPicPr>
            <a:picLocks noChangeAspect="1"/>
          </p:cNvPicPr>
          <p:nvPr/>
        </p:nvPicPr>
        <p:blipFill>
          <a:blip r:embed="rId3"/>
          <a:stretch>
            <a:fillRect/>
          </a:stretch>
        </p:blipFill>
        <p:spPr>
          <a:xfrm>
            <a:off x="1824039" y="3878263"/>
            <a:ext cx="2381250" cy="657225"/>
          </a:xfrm>
          <a:prstGeom prst="rect">
            <a:avLst/>
          </a:prstGeom>
        </p:spPr>
      </p:pic>
      <p:pic>
        <p:nvPicPr>
          <p:cNvPr id="13" name="Picture 12">
            <a:extLst>
              <a:ext uri="{FF2B5EF4-FFF2-40B4-BE49-F238E27FC236}">
                <a16:creationId xmlns:a16="http://schemas.microsoft.com/office/drawing/2014/main" id="{E11A5F23-3CE6-4411-AAAA-112777F70C96}"/>
              </a:ext>
            </a:extLst>
          </p:cNvPr>
          <p:cNvPicPr>
            <a:picLocks noChangeAspect="1"/>
          </p:cNvPicPr>
          <p:nvPr/>
        </p:nvPicPr>
        <p:blipFill>
          <a:blip r:embed="rId4"/>
          <a:stretch>
            <a:fillRect/>
          </a:stretch>
        </p:blipFill>
        <p:spPr>
          <a:xfrm>
            <a:off x="8686800" y="2100263"/>
            <a:ext cx="1384300" cy="795337"/>
          </a:xfrm>
          <a:prstGeom prst="rect">
            <a:avLst/>
          </a:prstGeom>
        </p:spPr>
      </p:pic>
      <p:pic>
        <p:nvPicPr>
          <p:cNvPr id="15" name="Picture 14">
            <a:extLst>
              <a:ext uri="{FF2B5EF4-FFF2-40B4-BE49-F238E27FC236}">
                <a16:creationId xmlns:a16="http://schemas.microsoft.com/office/drawing/2014/main" id="{D7F36685-76F9-4EA6-B20A-09DC30D1D795}"/>
              </a:ext>
            </a:extLst>
          </p:cNvPr>
          <p:cNvPicPr>
            <a:picLocks noChangeAspect="1"/>
          </p:cNvPicPr>
          <p:nvPr/>
        </p:nvPicPr>
        <p:blipFill>
          <a:blip r:embed="rId5"/>
          <a:stretch>
            <a:fillRect/>
          </a:stretch>
        </p:blipFill>
        <p:spPr>
          <a:xfrm>
            <a:off x="9020175" y="3602037"/>
            <a:ext cx="1876425" cy="1247775"/>
          </a:xfrm>
          <a:prstGeom prst="rect">
            <a:avLst/>
          </a:prstGeom>
        </p:spPr>
      </p:pic>
      <p:pic>
        <p:nvPicPr>
          <p:cNvPr id="17" name="Picture 16">
            <a:extLst>
              <a:ext uri="{FF2B5EF4-FFF2-40B4-BE49-F238E27FC236}">
                <a16:creationId xmlns:a16="http://schemas.microsoft.com/office/drawing/2014/main" id="{2E1C7B5A-CC06-4A4B-BBDC-D6C61A3CB7CF}"/>
              </a:ext>
            </a:extLst>
          </p:cNvPr>
          <p:cNvPicPr>
            <a:picLocks noChangeAspect="1"/>
          </p:cNvPicPr>
          <p:nvPr/>
        </p:nvPicPr>
        <p:blipFill>
          <a:blip r:embed="rId6"/>
          <a:stretch>
            <a:fillRect/>
          </a:stretch>
        </p:blipFill>
        <p:spPr>
          <a:xfrm>
            <a:off x="1719262" y="5257800"/>
            <a:ext cx="1176338" cy="762000"/>
          </a:xfrm>
          <a:prstGeom prst="rect">
            <a:avLst/>
          </a:prstGeom>
        </p:spPr>
      </p:pic>
      <p:pic>
        <p:nvPicPr>
          <p:cNvPr id="19" name="Picture 18">
            <a:extLst>
              <a:ext uri="{FF2B5EF4-FFF2-40B4-BE49-F238E27FC236}">
                <a16:creationId xmlns:a16="http://schemas.microsoft.com/office/drawing/2014/main" id="{9EC2D18B-3DFD-4A2E-A14F-434D379299CB}"/>
              </a:ext>
            </a:extLst>
          </p:cNvPr>
          <p:cNvPicPr>
            <a:picLocks noChangeAspect="1"/>
          </p:cNvPicPr>
          <p:nvPr/>
        </p:nvPicPr>
        <p:blipFill>
          <a:blip r:embed="rId7"/>
          <a:stretch>
            <a:fillRect/>
          </a:stretch>
        </p:blipFill>
        <p:spPr>
          <a:xfrm>
            <a:off x="4205289" y="5556250"/>
            <a:ext cx="1997075" cy="927100"/>
          </a:xfrm>
          <a:prstGeom prst="rect">
            <a:avLst/>
          </a:prstGeom>
        </p:spPr>
      </p:pic>
      <p:pic>
        <p:nvPicPr>
          <p:cNvPr id="21" name="Picture 20">
            <a:extLst>
              <a:ext uri="{FF2B5EF4-FFF2-40B4-BE49-F238E27FC236}">
                <a16:creationId xmlns:a16="http://schemas.microsoft.com/office/drawing/2014/main" id="{4B248714-B3FF-461D-8170-D4DCE1C90532}"/>
              </a:ext>
            </a:extLst>
          </p:cNvPr>
          <p:cNvPicPr>
            <a:picLocks noChangeAspect="1"/>
          </p:cNvPicPr>
          <p:nvPr/>
        </p:nvPicPr>
        <p:blipFill>
          <a:blip r:embed="rId8"/>
          <a:stretch>
            <a:fillRect/>
          </a:stretch>
        </p:blipFill>
        <p:spPr>
          <a:xfrm>
            <a:off x="7829550" y="5268911"/>
            <a:ext cx="1905000" cy="1362075"/>
          </a:xfrm>
          <a:prstGeom prst="rect">
            <a:avLst/>
          </a:prstGeom>
        </p:spPr>
      </p:pic>
    </p:spTree>
    <p:extLst>
      <p:ext uri="{BB962C8B-B14F-4D97-AF65-F5344CB8AC3E}">
        <p14:creationId xmlns:p14="http://schemas.microsoft.com/office/powerpoint/2010/main" val="11529255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21315E2-5FB2-48CB-A1B5-B0C782E65B06}"/>
              </a:ext>
            </a:extLst>
          </p:cNvPr>
          <p:cNvSpPr txBox="1"/>
          <p:nvPr/>
        </p:nvSpPr>
        <p:spPr>
          <a:xfrm>
            <a:off x="673100" y="698500"/>
            <a:ext cx="11239500" cy="11582530"/>
          </a:xfrm>
          <a:prstGeom prst="rect">
            <a:avLst/>
          </a:prstGeom>
          <a:noFill/>
        </p:spPr>
        <p:txBody>
          <a:bodyPr wrap="square" rtlCol="0">
            <a:spAutoFit/>
          </a:bodyPr>
          <a:lstStyle/>
          <a:p>
            <a:r>
              <a:rPr lang="en-US" dirty="0"/>
              <a:t>					</a:t>
            </a:r>
            <a:r>
              <a:rPr lang="en-US" b="1" dirty="0"/>
              <a:t>Data Information</a:t>
            </a:r>
          </a:p>
          <a:p>
            <a:endParaRPr lang="en-US" dirty="0"/>
          </a:p>
          <a:p>
            <a:r>
              <a:rPr lang="en-US" dirty="0"/>
              <a:t>New York Department of Finance has list of properties sold during the last 12 months sorted based on Tax classes.</a:t>
            </a:r>
          </a:p>
          <a:p>
            <a:r>
              <a:rPr lang="en-US"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https://www1.nyc.gov/site/finance/taxes/property-rolling-sales-data.page</a:t>
            </a:r>
            <a:endParaRPr lang="en-US"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u="sng" dirty="0">
              <a:solidFill>
                <a:srgbClr val="0563C1"/>
              </a:solidFill>
              <a:latin typeface="Calibri" panose="020F0502020204030204" pitchFamily="34" charset="0"/>
              <a:cs typeface="Times New Roman" panose="02020603050405020304" pitchFamily="18" charset="0"/>
            </a:endParaRPr>
          </a:p>
          <a:p>
            <a:r>
              <a:rPr lang="en-US" sz="1800" dirty="0">
                <a:effectLst/>
                <a:latin typeface="Calibri" panose="020F0502020204030204" pitchFamily="34" charset="0"/>
                <a:ea typeface="Calibri" panose="020F0502020204030204" pitchFamily="34" charset="0"/>
                <a:cs typeface="Times New Roman" panose="02020603050405020304" pitchFamily="18" charset="0"/>
              </a:rPr>
              <a:t>The data has properties that were sold during 2020 in New York city with a separate listing for each borough namely Manhattan, Bronx, Brooklyn, Queens, and Staten Island. </a:t>
            </a:r>
            <a:endParaRPr lang="en-US"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a:p>
            <a:r>
              <a:rPr lang="en-US" dirty="0"/>
              <a:t>Metrics collected: </a:t>
            </a:r>
            <a:r>
              <a:rPr lang="en-US" sz="1800" dirty="0">
                <a:effectLst/>
                <a:latin typeface="Calibri" panose="020F0502020204030204" pitchFamily="34" charset="0"/>
                <a:ea typeface="Calibri" panose="020F0502020204030204" pitchFamily="34" charset="0"/>
              </a:rPr>
              <a:t>Borough, Neighborhood, Building Class Category, Tax class at present, Block, Lot, Easement, building class at present, Address, Apartment Number, ZIP code, Residential units, Commercial units, Total units, Land square feet, Gross square feet, Year built, Tax class at time of sale, Building class at time of sale, Sale price and Sale date</a:t>
            </a:r>
          </a:p>
          <a:p>
            <a:endParaRPr lang="en-US" dirty="0">
              <a:latin typeface="Calibri" panose="020F0502020204030204" pitchFamily="34"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Class 1: Includes most residential property of up to three units (such as one-, two-, and three-family homes and small stores or offices with one or two attached apartments), vacant land that is zoned for residential use, and most condominiums that are not more than three stories.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Class 2: Includes all other property that is primarily residential, such as cooperatives and condominiums.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Class 3: Includes property with equipment owned by a gas, telephone, or electric company.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Class 4: Includes all other properties not included in class 1,2, and 3, such as offices, factories, warehouses, garage buildings, etc.</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Building Class Category : similar properties grouped by broad usage</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7820704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096B425-4901-4712-BFBA-F2EC3287EDC0}"/>
              </a:ext>
            </a:extLst>
          </p:cNvPr>
          <p:cNvPicPr>
            <a:picLocks noChangeAspect="1"/>
          </p:cNvPicPr>
          <p:nvPr/>
        </p:nvPicPr>
        <p:blipFill>
          <a:blip r:embed="rId2"/>
          <a:stretch>
            <a:fillRect/>
          </a:stretch>
        </p:blipFill>
        <p:spPr>
          <a:xfrm>
            <a:off x="1390650" y="1714500"/>
            <a:ext cx="4883150" cy="2349500"/>
          </a:xfrm>
          <a:prstGeom prst="rect">
            <a:avLst/>
          </a:prstGeom>
        </p:spPr>
      </p:pic>
      <p:pic>
        <p:nvPicPr>
          <p:cNvPr id="5" name="Picture 4">
            <a:extLst>
              <a:ext uri="{FF2B5EF4-FFF2-40B4-BE49-F238E27FC236}">
                <a16:creationId xmlns:a16="http://schemas.microsoft.com/office/drawing/2014/main" id="{4D05A8E9-5B70-431B-A8C0-A12B8C144617}"/>
              </a:ext>
            </a:extLst>
          </p:cNvPr>
          <p:cNvPicPr>
            <a:picLocks noChangeAspect="1"/>
          </p:cNvPicPr>
          <p:nvPr/>
        </p:nvPicPr>
        <p:blipFill>
          <a:blip r:embed="rId3"/>
          <a:stretch>
            <a:fillRect/>
          </a:stretch>
        </p:blipFill>
        <p:spPr>
          <a:xfrm>
            <a:off x="6273800" y="1625600"/>
            <a:ext cx="3676650" cy="2438400"/>
          </a:xfrm>
          <a:prstGeom prst="rect">
            <a:avLst/>
          </a:prstGeom>
        </p:spPr>
      </p:pic>
    </p:spTree>
    <p:extLst>
      <p:ext uri="{BB962C8B-B14F-4D97-AF65-F5344CB8AC3E}">
        <p14:creationId xmlns:p14="http://schemas.microsoft.com/office/powerpoint/2010/main" val="36829765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B5E7FA0-75EA-4737-9F7C-A894E47E73BB}"/>
              </a:ext>
            </a:extLst>
          </p:cNvPr>
          <p:cNvPicPr>
            <a:picLocks noChangeAspect="1"/>
          </p:cNvPicPr>
          <p:nvPr/>
        </p:nvPicPr>
        <p:blipFill>
          <a:blip r:embed="rId2"/>
          <a:stretch>
            <a:fillRect/>
          </a:stretch>
        </p:blipFill>
        <p:spPr>
          <a:xfrm>
            <a:off x="1271587" y="1909762"/>
            <a:ext cx="6677025" cy="1895475"/>
          </a:xfrm>
          <a:prstGeom prst="rect">
            <a:avLst/>
          </a:prstGeom>
        </p:spPr>
      </p:pic>
      <p:sp>
        <p:nvSpPr>
          <p:cNvPr id="4" name="TextBox 3">
            <a:extLst>
              <a:ext uri="{FF2B5EF4-FFF2-40B4-BE49-F238E27FC236}">
                <a16:creationId xmlns:a16="http://schemas.microsoft.com/office/drawing/2014/main" id="{E7A40F30-C464-4445-83A0-AEDC6062D20C}"/>
              </a:ext>
            </a:extLst>
          </p:cNvPr>
          <p:cNvSpPr txBox="1"/>
          <p:nvPr/>
        </p:nvSpPr>
        <p:spPr>
          <a:xfrm>
            <a:off x="1271587" y="749300"/>
            <a:ext cx="8291513" cy="369332"/>
          </a:xfrm>
          <a:prstGeom prst="rect">
            <a:avLst/>
          </a:prstGeom>
          <a:noFill/>
        </p:spPr>
        <p:txBody>
          <a:bodyPr wrap="square" rtlCol="0">
            <a:spAutoFit/>
          </a:bodyPr>
          <a:lstStyle/>
          <a:p>
            <a:r>
              <a:rPr lang="en-US" dirty="0"/>
              <a:t>			Data Wrangling</a:t>
            </a:r>
          </a:p>
        </p:txBody>
      </p:sp>
      <p:sp>
        <p:nvSpPr>
          <p:cNvPr id="5" name="TextBox 4">
            <a:extLst>
              <a:ext uri="{FF2B5EF4-FFF2-40B4-BE49-F238E27FC236}">
                <a16:creationId xmlns:a16="http://schemas.microsoft.com/office/drawing/2014/main" id="{C70A4F8D-06D4-4C7B-9463-B953B738F181}"/>
              </a:ext>
            </a:extLst>
          </p:cNvPr>
          <p:cNvSpPr txBox="1"/>
          <p:nvPr/>
        </p:nvSpPr>
        <p:spPr>
          <a:xfrm>
            <a:off x="8280400" y="1118632"/>
            <a:ext cx="3454400" cy="5632311"/>
          </a:xfrm>
          <a:prstGeom prst="rect">
            <a:avLst/>
          </a:prstGeom>
          <a:noFill/>
        </p:spPr>
        <p:txBody>
          <a:bodyPr wrap="square" rtlCol="0">
            <a:spAutoFit/>
          </a:bodyPr>
          <a:lstStyle/>
          <a:p>
            <a:pPr marL="285750" indent="-285750">
              <a:buFont typeface="Arial" panose="020B0604020202020204" pitchFamily="34" charset="0"/>
              <a:buChar char="•"/>
            </a:pPr>
            <a:r>
              <a:rPr lang="en-US" b="1" dirty="0"/>
              <a:t>Combined data from all boroughs</a:t>
            </a:r>
          </a:p>
          <a:p>
            <a:endParaRPr lang="en-US" b="1" dirty="0"/>
          </a:p>
          <a:p>
            <a:pPr marL="285750" indent="-285750">
              <a:buFont typeface="Arial" panose="020B0604020202020204" pitchFamily="34" charset="0"/>
              <a:buChar char="•"/>
            </a:pPr>
            <a:r>
              <a:rPr lang="en-US" b="1" dirty="0"/>
              <a:t>Sale price filtered to contain 100,000 to 3 million</a:t>
            </a:r>
          </a:p>
          <a:p>
            <a:endParaRPr lang="en-US" b="1" dirty="0"/>
          </a:p>
          <a:p>
            <a:pPr marL="285750" indent="-285750">
              <a:buFont typeface="Arial" panose="020B0604020202020204" pitchFamily="34" charset="0"/>
              <a:buChar char="•"/>
            </a:pPr>
            <a:r>
              <a:rPr lang="en-US" b="1" dirty="0"/>
              <a:t>Coop homes shares sold treated as selling price</a:t>
            </a:r>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b="1" dirty="0"/>
              <a:t>Missing Total units and Residential units were populated based on other entries for the same building type.</a:t>
            </a:r>
          </a:p>
          <a:p>
            <a:endParaRPr lang="en-US" b="1" dirty="0"/>
          </a:p>
          <a:p>
            <a:pPr marL="285750" indent="-285750">
              <a:buFont typeface="Arial" panose="020B0604020202020204" pitchFamily="34" charset="0"/>
              <a:buChar char="•"/>
            </a:pPr>
            <a:r>
              <a:rPr lang="en-US" b="1" dirty="0"/>
              <a:t>KNN Imputing to fill the missing entries</a:t>
            </a:r>
          </a:p>
          <a:p>
            <a:endParaRPr lang="en-US" b="1" dirty="0"/>
          </a:p>
          <a:p>
            <a:pPr marL="285750" indent="-285750">
              <a:buFont typeface="Arial" panose="020B0604020202020204" pitchFamily="34" charset="0"/>
              <a:buChar char="•"/>
            </a:pPr>
            <a:r>
              <a:rPr lang="en-US" b="1" dirty="0"/>
              <a:t>One hot encoding and Standard scaling</a:t>
            </a:r>
            <a:endParaRPr lang="en-US" dirty="0"/>
          </a:p>
        </p:txBody>
      </p:sp>
    </p:spTree>
    <p:extLst>
      <p:ext uri="{BB962C8B-B14F-4D97-AF65-F5344CB8AC3E}">
        <p14:creationId xmlns:p14="http://schemas.microsoft.com/office/powerpoint/2010/main" val="21693553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4430905-00AD-4650-A9B9-91E9BB6CDB71}"/>
              </a:ext>
            </a:extLst>
          </p:cNvPr>
          <p:cNvPicPr/>
          <p:nvPr/>
        </p:nvPicPr>
        <p:blipFill>
          <a:blip r:embed="rId2"/>
          <a:stretch>
            <a:fillRect/>
          </a:stretch>
        </p:blipFill>
        <p:spPr>
          <a:xfrm>
            <a:off x="2005012" y="1199832"/>
            <a:ext cx="5943600" cy="5210810"/>
          </a:xfrm>
          <a:prstGeom prst="rect">
            <a:avLst/>
          </a:prstGeom>
        </p:spPr>
      </p:pic>
      <p:sp>
        <p:nvSpPr>
          <p:cNvPr id="3" name="TextBox 2">
            <a:extLst>
              <a:ext uri="{FF2B5EF4-FFF2-40B4-BE49-F238E27FC236}">
                <a16:creationId xmlns:a16="http://schemas.microsoft.com/office/drawing/2014/main" id="{65C28EAA-B29E-4778-9216-9C664A2A7897}"/>
              </a:ext>
            </a:extLst>
          </p:cNvPr>
          <p:cNvSpPr txBox="1"/>
          <p:nvPr/>
        </p:nvSpPr>
        <p:spPr>
          <a:xfrm>
            <a:off x="8050212" y="1917700"/>
            <a:ext cx="4014788" cy="2862322"/>
          </a:xfrm>
          <a:prstGeom prst="rect">
            <a:avLst/>
          </a:prstGeom>
          <a:noFill/>
        </p:spPr>
        <p:txBody>
          <a:bodyPr wrap="square" rtlCol="0">
            <a:spAutoFit/>
          </a:bodyPr>
          <a:lstStyle/>
          <a:p>
            <a:endParaRPr lang="en-US" b="1" dirty="0"/>
          </a:p>
          <a:p>
            <a:pPr marL="285750" indent="-285750">
              <a:buFont typeface="Arial" panose="020B0604020202020204" pitchFamily="34" charset="0"/>
              <a:buChar char="•"/>
            </a:pPr>
            <a:r>
              <a:rPr lang="en-US" sz="1800" b="1" dirty="0">
                <a:effectLst/>
                <a:latin typeface="Calibri" panose="020F0502020204030204" pitchFamily="34" charset="0"/>
                <a:ea typeface="Calibri" panose="020F0502020204030204" pitchFamily="34" charset="0"/>
                <a:cs typeface="Calibri" panose="020F0502020204030204" pitchFamily="34" charset="0"/>
              </a:rPr>
              <a:t>Residential Units and Total Units are highly correlated. </a:t>
            </a:r>
          </a:p>
          <a:p>
            <a:pPr marL="285750" indent="-285750">
              <a:buFont typeface="Arial" panose="020B0604020202020204" pitchFamily="34" charset="0"/>
              <a:buChar char="•"/>
            </a:pPr>
            <a:endParaRPr lang="en-US" b="1"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800" b="1" dirty="0">
                <a:effectLst/>
                <a:latin typeface="Calibri" panose="020F0502020204030204" pitchFamily="34" charset="0"/>
                <a:ea typeface="Calibri" panose="020F0502020204030204" pitchFamily="34" charset="0"/>
                <a:cs typeface="Calibri" panose="020F0502020204030204" pitchFamily="34" charset="0"/>
              </a:rPr>
              <a:t>Commercial units and Land Square Feet is correlated.</a:t>
            </a:r>
          </a:p>
          <a:p>
            <a:pPr marL="285750" indent="-285750">
              <a:buFont typeface="Arial" panose="020B0604020202020204" pitchFamily="34" charset="0"/>
              <a:buChar char="•"/>
            </a:pPr>
            <a:endParaRPr lang="en-US" b="1"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800" b="1" dirty="0">
                <a:effectLst/>
                <a:latin typeface="Calibri" panose="020F0502020204030204" pitchFamily="34" charset="0"/>
                <a:ea typeface="Calibri" panose="020F0502020204030204" pitchFamily="34" charset="0"/>
                <a:cs typeface="Calibri" panose="020F0502020204030204" pitchFamily="34" charset="0"/>
              </a:rPr>
              <a:t>Very few entries did not have year built.</a:t>
            </a:r>
          </a:p>
          <a:p>
            <a:endParaRPr lang="en-US" dirty="0"/>
          </a:p>
        </p:txBody>
      </p:sp>
    </p:spTree>
    <p:extLst>
      <p:ext uri="{BB962C8B-B14F-4D97-AF65-F5344CB8AC3E}">
        <p14:creationId xmlns:p14="http://schemas.microsoft.com/office/powerpoint/2010/main" val="28001062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B68E4A1-D824-4881-99D0-697246AC0563}"/>
              </a:ext>
            </a:extLst>
          </p:cNvPr>
          <p:cNvPicPr/>
          <p:nvPr/>
        </p:nvPicPr>
        <p:blipFill>
          <a:blip r:embed="rId2"/>
          <a:stretch>
            <a:fillRect/>
          </a:stretch>
        </p:blipFill>
        <p:spPr>
          <a:xfrm>
            <a:off x="2039937" y="1050924"/>
            <a:ext cx="6888163" cy="3394075"/>
          </a:xfrm>
          <a:prstGeom prst="rect">
            <a:avLst/>
          </a:prstGeom>
        </p:spPr>
      </p:pic>
      <p:sp>
        <p:nvSpPr>
          <p:cNvPr id="3" name="TextBox 2">
            <a:extLst>
              <a:ext uri="{FF2B5EF4-FFF2-40B4-BE49-F238E27FC236}">
                <a16:creationId xmlns:a16="http://schemas.microsoft.com/office/drawing/2014/main" id="{CC44FC36-D0A8-4E2C-BA0A-FCFF84E2A8CD}"/>
              </a:ext>
            </a:extLst>
          </p:cNvPr>
          <p:cNvSpPr txBox="1"/>
          <p:nvPr/>
        </p:nvSpPr>
        <p:spPr>
          <a:xfrm>
            <a:off x="2039936" y="5245100"/>
            <a:ext cx="8262303" cy="923330"/>
          </a:xfrm>
          <a:prstGeom prst="rect">
            <a:avLst/>
          </a:prstGeom>
          <a:noFill/>
        </p:spPr>
        <p:txBody>
          <a:bodyPr wrap="square" rtlCol="0">
            <a:spAutoFit/>
          </a:bodyPr>
          <a:lstStyle/>
          <a:p>
            <a:r>
              <a:rPr lang="en-US" sz="1800" dirty="0">
                <a:effectLst/>
                <a:latin typeface="Calibri" panose="020F0502020204030204" pitchFamily="34" charset="0"/>
                <a:ea typeface="Calibri" panose="020F0502020204030204" pitchFamily="34" charset="0"/>
                <a:cs typeface="Calibri" panose="020F0502020204030204" pitchFamily="34" charset="0"/>
              </a:rPr>
              <a:t>More sales were in Queens than other boroughs last year and Bronx had the least property sales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1572975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DCD3404-6DC5-41F6-A91F-BF264877F968}"/>
              </a:ext>
            </a:extLst>
          </p:cNvPr>
          <p:cNvPicPr/>
          <p:nvPr/>
        </p:nvPicPr>
        <p:blipFill>
          <a:blip r:embed="rId2"/>
          <a:stretch>
            <a:fillRect/>
          </a:stretch>
        </p:blipFill>
        <p:spPr>
          <a:xfrm>
            <a:off x="1066800" y="939800"/>
            <a:ext cx="9525000" cy="4103687"/>
          </a:xfrm>
          <a:prstGeom prst="rect">
            <a:avLst/>
          </a:prstGeom>
        </p:spPr>
      </p:pic>
      <p:sp>
        <p:nvSpPr>
          <p:cNvPr id="3" name="TextBox 2">
            <a:extLst>
              <a:ext uri="{FF2B5EF4-FFF2-40B4-BE49-F238E27FC236}">
                <a16:creationId xmlns:a16="http://schemas.microsoft.com/office/drawing/2014/main" id="{529CFE6E-CB21-4DE7-BB1B-0350746FFCB8}"/>
              </a:ext>
            </a:extLst>
          </p:cNvPr>
          <p:cNvSpPr txBox="1"/>
          <p:nvPr/>
        </p:nvSpPr>
        <p:spPr>
          <a:xfrm>
            <a:off x="1066800" y="5524500"/>
            <a:ext cx="9728200" cy="1477328"/>
          </a:xfrm>
          <a:prstGeom prst="rect">
            <a:avLst/>
          </a:prstGeom>
          <a:noFill/>
        </p:spPr>
        <p:txBody>
          <a:bodyPr wrap="square" rtlCol="0">
            <a:spAutoFit/>
          </a:bodyPr>
          <a:lstStyle/>
          <a:p>
            <a:r>
              <a:rPr lang="en-US" sz="1800" dirty="0">
                <a:effectLst/>
                <a:latin typeface="Calibri" panose="020F0502020204030204" pitchFamily="34" charset="0"/>
                <a:ea typeface="Calibri" panose="020F0502020204030204" pitchFamily="34" charset="0"/>
                <a:cs typeface="Calibri" panose="020F0502020204030204" pitchFamily="34" charset="0"/>
              </a:rPr>
              <a:t>Factories had the highest sale price and condo hotels had the least median sale price.</a:t>
            </a:r>
          </a:p>
          <a:p>
            <a:endParaRPr lang="en-US" dirty="0">
              <a:latin typeface="Calibri" panose="020F0502020204030204" pitchFamily="34" charset="0"/>
              <a:ea typeface="Calibri" panose="020F0502020204030204" pitchFamily="34" charset="0"/>
              <a:cs typeface="Calibri" panose="020F0502020204030204" pitchFamily="34" charset="0"/>
            </a:endParaRPr>
          </a:p>
          <a:p>
            <a:r>
              <a:rPr lang="en-US" sz="1800" dirty="0">
                <a:effectLst/>
                <a:latin typeface="Calibri" panose="020F0502020204030204" pitchFamily="34" charset="0"/>
                <a:ea typeface="Calibri" panose="020F0502020204030204" pitchFamily="34" charset="0"/>
                <a:cs typeface="Calibri" panose="020F0502020204030204" pitchFamily="34" charset="0"/>
              </a:rPr>
              <a:t>Some building categories had less than 10 sales, so they were merged to category Others. Here is the distribution of sale price for a given building category.</a:t>
            </a:r>
          </a:p>
          <a:p>
            <a:endParaRPr lang="en-US" dirty="0"/>
          </a:p>
        </p:txBody>
      </p:sp>
    </p:spTree>
    <p:extLst>
      <p:ext uri="{BB962C8B-B14F-4D97-AF65-F5344CB8AC3E}">
        <p14:creationId xmlns:p14="http://schemas.microsoft.com/office/powerpoint/2010/main" val="21058512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794</TotalTime>
  <Words>939</Words>
  <Application>Microsoft Office PowerPoint</Application>
  <PresentationFormat>Widescreen</PresentationFormat>
  <Paragraphs>104</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Helvetica</vt:lpstr>
      <vt:lpstr>Office Theme</vt:lpstr>
      <vt:lpstr>Sale Price Prediction and Analysis of New York City Property </vt:lpstr>
      <vt:lpstr>    The Problem</vt:lpstr>
      <vt:lpstr>Who might care?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Sale Price Prediction and Analysis of New York City Property </dc:title>
  <dc:creator>Padma Param</dc:creator>
  <cp:lastModifiedBy>Padma Param</cp:lastModifiedBy>
  <cp:revision>34</cp:revision>
  <dcterms:created xsi:type="dcterms:W3CDTF">2021-02-06T23:11:18Z</dcterms:created>
  <dcterms:modified xsi:type="dcterms:W3CDTF">2021-02-07T12:25:26Z</dcterms:modified>
</cp:coreProperties>
</file>