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4" r:id="rId4"/>
    <p:sldId id="260" r:id="rId5"/>
    <p:sldId id="259" r:id="rId6"/>
    <p:sldId id="262" r:id="rId7"/>
    <p:sldId id="267" r:id="rId8"/>
    <p:sldId id="261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>
        <p:scale>
          <a:sx n="67" d="100"/>
          <a:sy n="67" d="100"/>
        </p:scale>
        <p:origin x="6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F302-7BEF-4CEB-AA68-81ED2E227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FA9B2-2535-49CF-805C-E1BAF8E91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772B4-3337-4A71-AB10-281A8FFB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2016-7504-4080-8C69-A9F9CFB981A8}" type="datetimeFigureOut">
              <a:rPr lang="en-SG" smtClean="0"/>
              <a:t>7/2/2021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61810-1861-4F50-A478-0ADFF1560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FDE16-5388-4F03-B7B2-422A04AF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37C9-6784-4BD0-923F-D252B6F320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00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910ED-BA09-437F-9E1B-A5219100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4A0DF-6033-4FA3-A415-97CD2777D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7ECC8-AFE1-4A99-9B17-4E50A454A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2016-7504-4080-8C69-A9F9CFB981A8}" type="datetimeFigureOut">
              <a:rPr lang="en-SG" smtClean="0"/>
              <a:t>7/2/2021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06973-70A5-4B86-9C15-D909528E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907C5-8E05-4779-8099-E4BD762D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37C9-6784-4BD0-923F-D252B6F320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238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5B38C7-8240-4C8E-9100-22E6A2708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84CD4-7916-44CA-840C-7B3C809CF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748F9-6897-4A37-A5B4-C1FBA629E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2016-7504-4080-8C69-A9F9CFB981A8}" type="datetimeFigureOut">
              <a:rPr lang="en-SG" smtClean="0"/>
              <a:t>7/2/2021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DAF15-6842-441B-8B3E-8B8D44288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4ED59-944C-4EB2-8D08-EC17D0D83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37C9-6784-4BD0-923F-D252B6F320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823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AD39-04DC-4B54-9A47-032862EE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8BAEA-8732-4EA7-8F26-90963E3BD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9CCCD-A288-4D77-BE29-159642E90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2016-7504-4080-8C69-A9F9CFB981A8}" type="datetimeFigureOut">
              <a:rPr lang="en-SG" smtClean="0"/>
              <a:t>7/2/2021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C3143-1B0B-47A1-90F4-49EF5614A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ED8EA-3574-42B6-B507-A106E2AD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37C9-6784-4BD0-923F-D252B6F320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5341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F4882-9632-4F95-A867-409FE3FF3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9A36-FE05-41CC-93C7-136CE063A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637F7-D726-4870-BF1E-A787AFA5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2016-7504-4080-8C69-A9F9CFB981A8}" type="datetimeFigureOut">
              <a:rPr lang="en-SG" smtClean="0"/>
              <a:t>7/2/2021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79D10-0AF5-4C45-B5D9-A0F46B1E4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70CD1-0C89-4D44-9B35-6049D95E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37C9-6784-4BD0-923F-D252B6F320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589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0097-4813-492A-819A-7DCEAA045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893DA-4A3F-4C8A-8CAD-153D67ED2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A6E73-164C-4C2A-9D2E-FB22C3478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D6D84-38C8-4AAD-9518-C6E69C79D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2016-7504-4080-8C69-A9F9CFB981A8}" type="datetimeFigureOut">
              <a:rPr lang="en-SG" smtClean="0"/>
              <a:t>7/2/2021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8CF72-AA00-4D16-8A40-2E69D896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29E5A-91CA-4EC9-A51F-B655702A2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37C9-6784-4BD0-923F-D252B6F320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482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7830-5FD1-498A-9627-5DC9E7B93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6C7B2-B88F-4B77-AE32-A4ED839C5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2AD98-B534-4A73-B936-8844AF332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FE55E3-4623-4FC0-85D5-8F013D7D1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651E78-6E95-496E-ADFE-C6DA7B175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451AEF-2DED-4D4B-95BB-749AF5424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2016-7504-4080-8C69-A9F9CFB981A8}" type="datetimeFigureOut">
              <a:rPr lang="en-SG" smtClean="0"/>
              <a:t>7/2/2021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964D52-C509-4C45-8E04-21F53857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D71FF2-F305-4089-AD9A-876A246A6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37C9-6784-4BD0-923F-D252B6F320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510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0C89B-0C24-4FF2-BF5D-BCBE2C31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0A318-0C09-4424-9D2F-39DD02F7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2016-7504-4080-8C69-A9F9CFB981A8}" type="datetimeFigureOut">
              <a:rPr lang="en-SG" smtClean="0"/>
              <a:t>7/2/2021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20E65-1A70-45C2-91BB-AD85A74A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16CA7-FECC-4411-AAB1-CD465E89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37C9-6784-4BD0-923F-D252B6F320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71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1D29F8-F15B-4822-98FB-B54B945BB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2016-7504-4080-8C69-A9F9CFB981A8}" type="datetimeFigureOut">
              <a:rPr lang="en-SG" smtClean="0"/>
              <a:t>7/2/2021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FF012B-7A41-4738-B345-CB92D7E03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48B3A-DEE3-4EF6-857F-D658A3BF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37C9-6784-4BD0-923F-D252B6F320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398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BE4E2-B367-4DA2-8390-C70082D94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2082E-D35A-4999-9361-88C9A6DBF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8D40D-AD79-4222-A401-F3077F8B0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56065-4A38-46E6-89DF-8A8CD0C02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2016-7504-4080-8C69-A9F9CFB981A8}" type="datetimeFigureOut">
              <a:rPr lang="en-SG" smtClean="0"/>
              <a:t>7/2/2021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52492-E46D-49F6-89A7-4D892F597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01DF9-8026-41B6-8D5D-D67A1AFAF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37C9-6784-4BD0-923F-D252B6F320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519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3AC8C-AD80-4B51-BC1D-4791BE8F1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A54AA3-802E-449E-A26F-50D212135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8BEDF-AA03-4B1B-B33C-7DFC2A073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59230-9DD7-4794-8C7A-F1EB3FC35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2016-7504-4080-8C69-A9F9CFB981A8}" type="datetimeFigureOut">
              <a:rPr lang="en-SG" smtClean="0"/>
              <a:t>7/2/2021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376E7-C6B1-43BE-A60F-557425917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514FA-C5D1-428D-A5A7-96E999C9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37C9-6784-4BD0-923F-D252B6F320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814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F06D6-7210-4ED8-A090-C682366CA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202E7-5CE2-4B8F-92D2-72F3D0BA8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8BC14-5F29-47C4-A531-3CFE478A2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E2016-7504-4080-8C69-A9F9CFB981A8}" type="datetimeFigureOut">
              <a:rPr lang="en-SG" smtClean="0"/>
              <a:t>7/2/2021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33F79-9A84-4586-83FB-4B62DBBC3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400AC-505E-41AE-BBFA-52DFCAE60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B37C9-6784-4BD0-923F-D252B6F320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859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alwalkarLab/leaf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edml.ai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Comparison-with-existing-federated-learning-libraries-and-benchmarks-TFF-FATE-PaddleFL_tbl1_343253545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www.mdpi.com/1424-8220/21/1/167/pdf" TargetMode="External"/><Relationship Id="rId4" Type="http://schemas.openxmlformats.org/officeDocument/2006/relationships/hyperlink" Target="https://github.com/OpenMined/PySyf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ti.arc.nasa.gov/tech/dash/groups/pcoe/prognostic-data-repository/#turbofa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0B76A-7BAD-4536-87B5-5A3B88BB03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G" sz="4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 Neural Networks for Time Series Federated Learning</a:t>
            </a:r>
            <a:br>
              <a:rPr lang="en-SG" sz="4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SG" sz="4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EEEB5-0232-41B5-8450-8B68918088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SG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Student: PADMAPRIYA MATHIVANAN</a:t>
            </a:r>
          </a:p>
          <a:p>
            <a:pPr algn="l"/>
            <a:r>
              <a:rPr lang="en-SG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Supervisor: LUX</a:t>
            </a:r>
          </a:p>
          <a:p>
            <a:pPr algn="l"/>
            <a:endParaRPr lang="en-SG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170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60A55-BBD0-4E0A-9E17-A1EDFC5C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"/>
            <a:ext cx="10515600" cy="1266825"/>
          </a:xfrm>
        </p:spPr>
        <p:txBody>
          <a:bodyPr>
            <a:normAutofit/>
          </a:bodyPr>
          <a:lstStyle/>
          <a:p>
            <a:pPr algn="ctr"/>
            <a:r>
              <a:rPr lang="en-SG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 1 Updates - Key steps: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BAA2F9-D983-4F04-B7B2-18941D698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1504949"/>
            <a:ext cx="11753850" cy="46767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3AA6FA-20D3-4A0D-99AF-CCE0B4EFF861}"/>
              </a:ext>
            </a:extLst>
          </p:cNvPr>
          <p:cNvSpPr/>
          <p:nvPr/>
        </p:nvSpPr>
        <p:spPr>
          <a:xfrm>
            <a:off x="942975" y="1600200"/>
            <a:ext cx="8153400" cy="243840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593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EF87D-2857-4314-A2E0-CEE0436C6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pPr algn="ctr"/>
            <a:r>
              <a:rPr lang="en-S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Federated MNIST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BA261-5976-460C-8CF0-B5F2224BD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250"/>
            <a:ext cx="10515600" cy="49387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charter"/>
              </a:rPr>
              <a:t>Image dataset : Partitioning the data in Extended MNIST based on the writer of the digit/character. </a:t>
            </a:r>
            <a:r>
              <a:rPr lang="en-US" sz="2000" b="0" i="1" dirty="0">
                <a:solidFill>
                  <a:srgbClr val="0563C1"/>
                </a:solidFill>
                <a:effectLst/>
                <a:latin typeface="chart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LEAF - open-source benchmark for federated </a:t>
            </a:r>
            <a:r>
              <a:rPr lang="en-US" sz="2000" b="0" i="1" dirty="0">
                <a:solidFill>
                  <a:schemeClr val="accent1">
                    <a:lumMod val="50000"/>
                  </a:schemeClr>
                </a:solidFill>
                <a:effectLst/>
                <a:latin typeface="chart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settings</a:t>
            </a:r>
            <a:endParaRPr lang="en-US" sz="2000" b="0" i="1" dirty="0">
              <a:solidFill>
                <a:schemeClr val="accent1">
                  <a:lumMod val="50000"/>
                </a:schemeClr>
              </a:solidFill>
              <a:effectLst/>
              <a:latin typeface="charter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harter"/>
              </a:rPr>
              <a:t>Details: 62 different classes (10 digits, 26 lowercase, 26 uppercase), images are 28 by 28 pixels (with option to make them all 128 by 128 pixels), 3500 users</a:t>
            </a:r>
          </a:p>
          <a:p>
            <a:endParaRPr lang="en-SG" sz="20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FEAB0-C48A-4062-9E97-4501685A3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55875"/>
            <a:ext cx="9953625" cy="3063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578140-91AF-4F00-9901-91A2CF022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715000"/>
            <a:ext cx="6181725" cy="9239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BED14E-F0A9-4513-9CA3-8DA8E804E003}"/>
              </a:ext>
            </a:extLst>
          </p:cNvPr>
          <p:cNvSpPr txBox="1"/>
          <p:nvPr/>
        </p:nvSpPr>
        <p:spPr>
          <a:xfrm>
            <a:off x="7305674" y="5762923"/>
            <a:ext cx="45339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rgbClr val="767676"/>
                </a:solidFill>
                <a:effectLst/>
                <a:latin typeface="+mj-lt"/>
              </a:rPr>
              <a:t>Reference:</a:t>
            </a:r>
          </a:p>
          <a:p>
            <a:r>
              <a:rPr lang="en-US" sz="1200" b="1" i="0" dirty="0">
                <a:solidFill>
                  <a:srgbClr val="767676"/>
                </a:solidFill>
                <a:effectLst/>
                <a:latin typeface="+mj-lt"/>
              </a:rPr>
              <a:t>A Research Library and Benchmark for Federated Machine Learning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+mj-lt"/>
              </a:rPr>
              <a:t>. </a:t>
            </a:r>
            <a:r>
              <a:rPr lang="en-US" sz="1200" b="1" i="0" dirty="0" err="1">
                <a:solidFill>
                  <a:srgbClr val="767676"/>
                </a:solidFill>
                <a:effectLst/>
                <a:latin typeface="+mj-lt"/>
              </a:rPr>
              <a:t>FedML</a:t>
            </a:r>
            <a:r>
              <a:rPr lang="en-US" sz="1200" b="1" i="0" dirty="0">
                <a:solidFill>
                  <a:srgbClr val="767676"/>
                </a:solidFill>
                <a:effectLst/>
                <a:latin typeface="+mj-lt"/>
              </a:rPr>
              <a:t>: A Research Library and Benchmark for Federated Machine Learning</a:t>
            </a:r>
            <a:r>
              <a:rPr lang="en-US" sz="1200" b="0" i="0" dirty="0">
                <a:solidFill>
                  <a:srgbClr val="666666"/>
                </a:solidFill>
                <a:effectLst/>
                <a:latin typeface="+mj-lt"/>
              </a:rPr>
              <a:t>.</a:t>
            </a:r>
            <a:r>
              <a:rPr lang="en-US" sz="1200" dirty="0">
                <a:hlinkClick r:id="rId5"/>
              </a:rPr>
              <a:t> </a:t>
            </a:r>
            <a:r>
              <a:rPr lang="en-US" sz="1200" dirty="0" err="1">
                <a:hlinkClick r:id="rId5"/>
              </a:rPr>
              <a:t>FedML</a:t>
            </a:r>
            <a:r>
              <a:rPr lang="en-US" sz="1200" dirty="0">
                <a:hlinkClick r:id="rId5"/>
              </a:rPr>
              <a:t>: A Research Library and Benchmark for Federated Machine Learning</a:t>
            </a:r>
            <a:endParaRPr lang="en-SG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9877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9928-D4CD-4D64-992E-B6BA5970D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SG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</a:t>
            </a:r>
            <a:r>
              <a:rPr lang="en-SG" sz="3200" dirty="0"/>
              <a:t>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C209E44-42CF-4019-8590-8CC659B9B4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5665149"/>
              </p:ext>
            </p:extLst>
          </p:nvPr>
        </p:nvGraphicFramePr>
        <p:xfrm>
          <a:off x="523875" y="1352551"/>
          <a:ext cx="11372848" cy="23616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843212">
                  <a:extLst>
                    <a:ext uri="{9D8B030D-6E8A-4147-A177-3AD203B41FA5}">
                      <a16:colId xmlns:a16="http://schemas.microsoft.com/office/drawing/2014/main" val="2944911973"/>
                    </a:ext>
                  </a:extLst>
                </a:gridCol>
                <a:gridCol w="2843212">
                  <a:extLst>
                    <a:ext uri="{9D8B030D-6E8A-4147-A177-3AD203B41FA5}">
                      <a16:colId xmlns:a16="http://schemas.microsoft.com/office/drawing/2014/main" val="2157829243"/>
                    </a:ext>
                  </a:extLst>
                </a:gridCol>
                <a:gridCol w="2843212">
                  <a:extLst>
                    <a:ext uri="{9D8B030D-6E8A-4147-A177-3AD203B41FA5}">
                      <a16:colId xmlns:a16="http://schemas.microsoft.com/office/drawing/2014/main" val="1429320153"/>
                    </a:ext>
                  </a:extLst>
                </a:gridCol>
                <a:gridCol w="2843212">
                  <a:extLst>
                    <a:ext uri="{9D8B030D-6E8A-4147-A177-3AD203B41FA5}">
                      <a16:colId xmlns:a16="http://schemas.microsoft.com/office/drawing/2014/main" val="109384858"/>
                    </a:ext>
                  </a:extLst>
                </a:gridCol>
              </a:tblGrid>
              <a:tr h="308719">
                <a:tc>
                  <a:txBody>
                    <a:bodyPr/>
                    <a:lstStyle/>
                    <a:p>
                      <a:r>
                        <a:rPr lang="en-SG" dirty="0"/>
                        <a:t>Datasets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Test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22646"/>
                  </a:ext>
                </a:extLst>
              </a:tr>
              <a:tr h="308719">
                <a:tc>
                  <a:txBody>
                    <a:bodyPr/>
                    <a:lstStyle/>
                    <a:p>
                      <a:r>
                        <a:rPr lang="en-SG" dirty="0"/>
                        <a:t>MNIST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SG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99.84%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98.17%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224144"/>
                  </a:ext>
                </a:extLst>
              </a:tr>
              <a:tr h="308719">
                <a:tc>
                  <a:txBody>
                    <a:bodyPr/>
                    <a:lstStyle/>
                    <a:p>
                      <a:r>
                        <a:rPr lang="en-SG" dirty="0"/>
                        <a:t>EMNIST (DIGITS)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97.74%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98.89%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327386"/>
                  </a:ext>
                </a:extLst>
              </a:tr>
              <a:tr h="308719">
                <a:tc>
                  <a:txBody>
                    <a:bodyPr/>
                    <a:lstStyle/>
                    <a:p>
                      <a:r>
                        <a:rPr lang="en-SG" dirty="0"/>
                        <a:t>EMNIST (LETTERS)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95.39%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87.57%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884894"/>
                  </a:ext>
                </a:extLst>
              </a:tr>
              <a:tr h="3087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EMNIST (Balanced)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90.46%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79.61%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099012"/>
                  </a:ext>
                </a:extLst>
              </a:tr>
              <a:tr h="532857">
                <a:tc>
                  <a:txBody>
                    <a:bodyPr/>
                    <a:lstStyle/>
                    <a:p>
                      <a:r>
                        <a:rPr lang="en-SG" dirty="0"/>
                        <a:t>Federated MNIST (FEMNIST)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99.54%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58.54%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94403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B449D33-1FEE-49B8-9893-A05E33D61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951351"/>
            <a:ext cx="11991975" cy="282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67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42A5-E450-4E02-9EA0-DD49054EB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SG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Reasons &amp; Next steps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59F431-4F9B-44AE-BE6C-BCFAE5C8DFBA}"/>
              </a:ext>
            </a:extLst>
          </p:cNvPr>
          <p:cNvSpPr txBox="1"/>
          <p:nvPr/>
        </p:nvSpPr>
        <p:spPr>
          <a:xfrm>
            <a:off x="714375" y="1543051"/>
            <a:ext cx="1089659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rgbClr val="595858"/>
                </a:solidFill>
                <a:latin typeface="+mj-lt"/>
              </a:rPr>
              <a:t>M</a:t>
            </a:r>
            <a:r>
              <a:rPr lang="en-SG" sz="2800" b="0" i="0" dirty="0">
                <a:solidFill>
                  <a:srgbClr val="595858"/>
                </a:solidFill>
                <a:effectLst/>
                <a:latin typeface="+mj-lt"/>
              </a:rPr>
              <a:t>odel complexity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595858"/>
                </a:solidFill>
                <a:latin typeface="+mj-lt"/>
              </a:rPr>
              <a:t>T</a:t>
            </a:r>
            <a:r>
              <a:rPr lang="en-US" sz="2800" b="0" i="0" dirty="0">
                <a:solidFill>
                  <a:srgbClr val="595858"/>
                </a:solidFill>
                <a:effectLst/>
                <a:latin typeface="+mj-lt"/>
              </a:rPr>
              <a:t>he sample training data is small to accurately generalize across classes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595858"/>
                </a:solidFill>
                <a:latin typeface="+mj-lt"/>
              </a:rPr>
              <a:t>Data preprocessing is a challenge – Large datasets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595858"/>
                </a:solidFill>
                <a:latin typeface="+mj-lt"/>
              </a:rPr>
              <a:t>Imbalance data with each classes</a:t>
            </a:r>
          </a:p>
          <a:p>
            <a:endParaRPr lang="en-US" sz="2800" dirty="0">
              <a:solidFill>
                <a:srgbClr val="595858"/>
              </a:solidFill>
              <a:latin typeface="+mj-lt"/>
            </a:endParaRPr>
          </a:p>
          <a:p>
            <a:r>
              <a:rPr lang="en-US" sz="2800" b="1" u="sng" dirty="0">
                <a:solidFill>
                  <a:srgbClr val="595858"/>
                </a:solidFill>
                <a:latin typeface="+mj-lt"/>
              </a:rPr>
              <a:t>Parameters Tuning: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95858"/>
                </a:solidFill>
                <a:latin typeface="+mj-lt"/>
              </a:rPr>
              <a:t>Recommended batch size by LEAF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95858"/>
                </a:solidFill>
                <a:latin typeface="+mj-lt"/>
              </a:rPr>
              <a:t>Dropout Layers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95858"/>
                </a:solidFill>
                <a:latin typeface="+mj-lt"/>
              </a:rPr>
              <a:t>Optimizer</a:t>
            </a:r>
          </a:p>
          <a:p>
            <a:endParaRPr lang="en-US" dirty="0">
              <a:solidFill>
                <a:srgbClr val="595858"/>
              </a:solidFill>
              <a:latin typeface="roboto"/>
            </a:endParaRPr>
          </a:p>
          <a:p>
            <a:r>
              <a:rPr lang="en-US" sz="2400" u="sng" dirty="0">
                <a:solidFill>
                  <a:srgbClr val="595858"/>
                </a:solidFill>
                <a:latin typeface="+mj-lt"/>
              </a:rPr>
              <a:t>Data preprocessing recommended by LEAF on FEMNIST – Federated Learning </a:t>
            </a:r>
            <a:endParaRPr lang="en-SG" sz="2400" u="sng" dirty="0">
              <a:latin typeface="+mj-lt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20745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DC33128-809A-4439-923A-77EC6706A0D8}"/>
              </a:ext>
            </a:extLst>
          </p:cNvPr>
          <p:cNvSpPr txBox="1"/>
          <p:nvPr/>
        </p:nvSpPr>
        <p:spPr>
          <a:xfrm>
            <a:off x="561975" y="358259"/>
            <a:ext cx="92583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TensorFlow Federated Framework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90200E-7BC6-4E3B-B909-9521A14F332A}"/>
              </a:ext>
            </a:extLst>
          </p:cNvPr>
          <p:cNvSpPr txBox="1"/>
          <p:nvPr/>
        </p:nvSpPr>
        <p:spPr>
          <a:xfrm>
            <a:off x="561974" y="924610"/>
            <a:ext cx="8191501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u="sng" dirty="0"/>
              <a:t>Installation/Simulation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last version (0.17.0) of TFF uses the TensorFlow (TF) of version 2.3 for learning, estimation, and use of NNs.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TFF implements base classes for the </a:t>
            </a:r>
            <a:r>
              <a:rPr lang="en-US" sz="1600" dirty="0" err="1"/>
              <a:t>FedAvg</a:t>
            </a:r>
            <a:r>
              <a:rPr lang="en-US" sz="1600" dirty="0"/>
              <a:t> and federated stochastic gradient descent (</a:t>
            </a:r>
            <a:r>
              <a:rPr lang="en-US" sz="1600" dirty="0" err="1"/>
              <a:t>FedSGD</a:t>
            </a:r>
            <a:r>
              <a:rPr lang="en-US" sz="1600" dirty="0"/>
              <a:t>)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Can use several functions for aggregating the client model updates on the server (Sum, Mean, Differentially private)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 create novel federated algorithms, TFF supports a core API.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current version of TFF implements only simulation mode. It is possible to use TFF via Google </a:t>
            </a:r>
            <a:r>
              <a:rPr lang="en-US" sz="1600" dirty="0" err="1"/>
              <a:t>Colaboratory</a:t>
            </a:r>
            <a:r>
              <a:rPr lang="en-US" sz="1600" dirty="0"/>
              <a:t> in a manner similar to TF. To use TFF locally, it is necessary to install the TFF package using Python’s pip package manager.</a:t>
            </a:r>
          </a:p>
          <a:p>
            <a:endParaRPr lang="en-US" sz="1600" dirty="0"/>
          </a:p>
          <a:p>
            <a:r>
              <a:rPr lang="en-US" sz="1600" b="1" u="sng" dirty="0"/>
              <a:t>Drawback</a:t>
            </a:r>
            <a:r>
              <a:rPr lang="en-US" sz="1600" dirty="0"/>
              <a:t>:</a:t>
            </a:r>
          </a:p>
          <a:p>
            <a:r>
              <a:rPr lang="en-SG" sz="1600" b="1" u="sng" dirty="0"/>
              <a:t>version of TFF 0.17.0 </a:t>
            </a:r>
            <a:r>
              <a:rPr lang="en-US" sz="1600" b="1" u="sng" dirty="0"/>
              <a:t>lacks in: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The federated mode of operation is not implemented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Vertical and hybrid data splitting is not supported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The decentralized architecture of building the system is not supported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Only a differential privacy mechanism is used</a:t>
            </a:r>
          </a:p>
          <a:p>
            <a:endParaRPr lang="en-US" sz="1600" dirty="0"/>
          </a:p>
          <a:p>
            <a:r>
              <a:rPr lang="en-US" sz="1600" b="1" u="sng" dirty="0"/>
              <a:t>Community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allows simulation of FL and selection of the optimal NN structure suitable for a user’s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framework is supported </a:t>
            </a:r>
            <a:r>
              <a:rPr lang="en-US" sz="1400" dirty="0"/>
              <a:t>by a quite big community with more than 60 contributors as of the end of October 2020. </a:t>
            </a:r>
            <a:endParaRPr lang="en-SG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9638E69-E896-4B39-A6E7-93E8191C1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3902363"/>
            <a:ext cx="3345652" cy="274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82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409A3-0FA2-4DF6-9B6D-6753E73A8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34950"/>
          </a:xfrm>
        </p:spPr>
        <p:txBody>
          <a:bodyPr>
            <a:noAutofit/>
          </a:bodyPr>
          <a:lstStyle/>
          <a:p>
            <a:pPr algn="ctr"/>
            <a:r>
              <a:rPr lang="en-SG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PySyft</a:t>
            </a:r>
            <a:r>
              <a:rPr lang="en-SG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Framework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832572-9C91-4B37-9449-1A212F86ECF4}"/>
              </a:ext>
            </a:extLst>
          </p:cNvPr>
          <p:cNvSpPr txBox="1"/>
          <p:nvPr/>
        </p:nvSpPr>
        <p:spPr>
          <a:xfrm>
            <a:off x="419101" y="962025"/>
            <a:ext cx="112204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PySyft</a:t>
            </a:r>
            <a:r>
              <a:rPr lang="en-US" dirty="0"/>
              <a:t> is a open-source Python project for secure and private deep learning with an MIT License.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PySyft</a:t>
            </a:r>
            <a:r>
              <a:rPr lang="en-US" dirty="0"/>
              <a:t> simply decouples the private data from model training using the principles of FL secured with different privacy enhancing mechanisms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As a standalone library, </a:t>
            </a:r>
            <a:r>
              <a:rPr lang="en-US" dirty="0" err="1"/>
              <a:t>PySyft</a:t>
            </a:r>
            <a:r>
              <a:rPr lang="en-US" dirty="0"/>
              <a:t> functions only in simulation mode; to support federated mode, it has to be integrated with other projects of the </a:t>
            </a:r>
            <a:r>
              <a:rPr lang="en-US" dirty="0" err="1"/>
              <a:t>OpenMined</a:t>
            </a:r>
            <a:r>
              <a:rPr lang="en-US" dirty="0"/>
              <a:t> ecosystem, including </a:t>
            </a:r>
            <a:r>
              <a:rPr lang="en-US" dirty="0" err="1"/>
              <a:t>PyGrid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This framework has the largest community of contributors—over 250 developers—so it could be expected to have rapid development.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A76AE9-B599-429D-9104-0838A9079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1" y="2993350"/>
            <a:ext cx="4438649" cy="24273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3D5183-B51D-4E29-830D-31A4DF0BF3C9}"/>
              </a:ext>
            </a:extLst>
          </p:cNvPr>
          <p:cNvSpPr txBox="1"/>
          <p:nvPr/>
        </p:nvSpPr>
        <p:spPr>
          <a:xfrm>
            <a:off x="276225" y="5440412"/>
            <a:ext cx="49053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Reference: </a:t>
            </a:r>
            <a:r>
              <a:rPr lang="en-SG" sz="1200" dirty="0">
                <a:hlinkClick r:id="rId3"/>
              </a:rPr>
              <a:t>https://www.researchgate.net/figure/Comparison-with-existing-federated-learning-libraries-and-benchmarks-TFF-FATE-PaddleFL_tbl1_343253545</a:t>
            </a:r>
            <a:endParaRPr lang="en-SG" sz="1200" dirty="0"/>
          </a:p>
          <a:p>
            <a:endParaRPr lang="en-SG" sz="1200" dirty="0"/>
          </a:p>
          <a:p>
            <a:r>
              <a:rPr lang="en-SG" sz="1200" dirty="0">
                <a:hlinkClick r:id="rId4"/>
              </a:rPr>
              <a:t>https://github.com/OpenMined/PySyft</a:t>
            </a:r>
            <a:endParaRPr lang="en-SG" sz="1200" dirty="0"/>
          </a:p>
          <a:p>
            <a:endParaRPr lang="en-SG" sz="1200" dirty="0"/>
          </a:p>
          <a:p>
            <a:r>
              <a:rPr lang="en-SG" sz="1200" dirty="0">
                <a:hlinkClick r:id="rId5"/>
              </a:rPr>
              <a:t>https://www.mdpi.com/1424-8220/21/1/167/pdf</a:t>
            </a:r>
            <a:endParaRPr lang="en-SG" sz="1200" dirty="0"/>
          </a:p>
          <a:p>
            <a:endParaRPr lang="en-SG" dirty="0"/>
          </a:p>
          <a:p>
            <a:endParaRPr lang="en-SG" dirty="0"/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90A26000-4BB1-44AF-AAD6-17B979ED6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5217557" y="2743088"/>
            <a:ext cx="6967393" cy="341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39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CD06A-3581-4273-90E2-00DD97756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38225"/>
          </a:xfrm>
        </p:spPr>
        <p:txBody>
          <a:bodyPr>
            <a:normAutofit/>
          </a:bodyPr>
          <a:lstStyle/>
          <a:p>
            <a:pPr algn="ctr"/>
            <a:r>
              <a:rPr lang="en-S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Analysis – Turbofan </a:t>
            </a:r>
            <a:br>
              <a:rPr lang="en-S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300" b="0" i="0" u="sng" dirty="0">
                <a:solidFill>
                  <a:srgbClr val="0088CC"/>
                </a:solidFill>
                <a:effectLst/>
                <a:latin typeface="Helvetica Neue"/>
                <a:hlinkClick r:id="rId2"/>
              </a:rPr>
              <a:t>Turbofan Engine Degradation Simulation Data Set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Helvetica Neue"/>
              </a:rPr>
              <a:t> from NASA. </a:t>
            </a:r>
            <a:endParaRPr lang="en-SG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C88AB2-66AE-4078-8F43-2275186AA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038225"/>
            <a:ext cx="4438650" cy="5819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A0BA92-ABD0-437A-9791-4FFFF42DF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550" y="1038225"/>
            <a:ext cx="5810250" cy="40985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392E09-A092-476F-BE4E-7DDB30FEFE70}"/>
              </a:ext>
            </a:extLst>
          </p:cNvPr>
          <p:cNvSpPr txBox="1"/>
          <p:nvPr/>
        </p:nvSpPr>
        <p:spPr>
          <a:xfrm>
            <a:off x="5429250" y="5238750"/>
            <a:ext cx="64096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i="1" dirty="0">
                <a:solidFill>
                  <a:schemeClr val="accent1">
                    <a:lumMod val="50000"/>
                  </a:schemeClr>
                </a:solidFill>
              </a:rPr>
              <a:t>Working: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i="1" dirty="0">
                <a:solidFill>
                  <a:schemeClr val="accent1">
                    <a:lumMod val="50000"/>
                  </a:schemeClr>
                </a:solidFill>
              </a:rPr>
              <a:t>Data Analysis (Feature Engineering)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i="1" dirty="0">
                <a:solidFill>
                  <a:schemeClr val="accent1">
                    <a:lumMod val="50000"/>
                  </a:schemeClr>
                </a:solidFill>
              </a:rPr>
              <a:t>Understanding the pattern / distribution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i="1" dirty="0">
                <a:solidFill>
                  <a:schemeClr val="accent1">
                    <a:lumMod val="50000"/>
                  </a:schemeClr>
                </a:solidFill>
              </a:rPr>
              <a:t>Splitting data for initial training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i="1" dirty="0">
                <a:solidFill>
                  <a:schemeClr val="accent1">
                    <a:lumMod val="50000"/>
                  </a:schemeClr>
                </a:solidFill>
              </a:rPr>
              <a:t>Understanding Remaining useful life with time cycles of Engines</a:t>
            </a:r>
          </a:p>
          <a:p>
            <a:endParaRPr lang="en-SG" i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SG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352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DAF451-66F0-4120-BDDD-A116D24961CA}"/>
              </a:ext>
            </a:extLst>
          </p:cNvPr>
          <p:cNvSpPr txBox="1"/>
          <p:nvPr/>
        </p:nvSpPr>
        <p:spPr>
          <a:xfrm flipH="1">
            <a:off x="3322319" y="1200150"/>
            <a:ext cx="52997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!</a:t>
            </a:r>
          </a:p>
          <a:p>
            <a:endParaRPr lang="en-SG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SG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 to discussion</a:t>
            </a:r>
          </a:p>
        </p:txBody>
      </p:sp>
    </p:spTree>
    <p:extLst>
      <p:ext uri="{BB962C8B-B14F-4D97-AF65-F5344CB8AC3E}">
        <p14:creationId xmlns:p14="http://schemas.microsoft.com/office/powerpoint/2010/main" val="906252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2513</TotalTime>
  <Words>606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charter</vt:lpstr>
      <vt:lpstr>Courier New</vt:lpstr>
      <vt:lpstr>Helvetica Neue</vt:lpstr>
      <vt:lpstr>roboto</vt:lpstr>
      <vt:lpstr>Wingdings</vt:lpstr>
      <vt:lpstr>Office Theme</vt:lpstr>
      <vt:lpstr>Split Neural Networks for Time Series Federated Learning </vt:lpstr>
      <vt:lpstr>Week 1 Updates - Key steps:</vt:lpstr>
      <vt:lpstr>Federated MNIST</vt:lpstr>
      <vt:lpstr>Comparison </vt:lpstr>
      <vt:lpstr>Reasons &amp; Next steps</vt:lpstr>
      <vt:lpstr>PowerPoint Presentation</vt:lpstr>
      <vt:lpstr>PySyft Framework</vt:lpstr>
      <vt:lpstr>Data Analysis – Turbofan  Turbofan Engine Degradation Simulation Data Set from NASA. 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Split Neural Networks for Time Series Federated Learning</dc:title>
  <dc:creator>Padmapriya Madivanane</dc:creator>
  <cp:lastModifiedBy>Padmapriya Madivanane</cp:lastModifiedBy>
  <cp:revision>51</cp:revision>
  <dcterms:created xsi:type="dcterms:W3CDTF">2021-02-05T01:25:46Z</dcterms:created>
  <dcterms:modified xsi:type="dcterms:W3CDTF">2021-02-07T15:33:07Z</dcterms:modified>
</cp:coreProperties>
</file>